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274" r:id="rId3"/>
    <p:sldId id="271" r:id="rId4"/>
    <p:sldId id="272" r:id="rId5"/>
    <p:sldId id="273" r:id="rId6"/>
    <p:sldId id="258" r:id="rId7"/>
    <p:sldId id="276" r:id="rId8"/>
    <p:sldId id="277" r:id="rId9"/>
    <p:sldId id="279" r:id="rId10"/>
    <p:sldId id="280" r:id="rId11"/>
    <p:sldId id="275" r:id="rId12"/>
    <p:sldId id="260" r:id="rId13"/>
    <p:sldId id="261" r:id="rId14"/>
    <p:sldId id="28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CC66FF"/>
    <a:srgbClr val="FFFF99"/>
    <a:srgbClr val="0000FF"/>
    <a:srgbClr val="0080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9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3BC4DD-6D38-4E74-A813-491CAA0148CA}" type="datetimeFigureOut">
              <a:rPr lang="en-US" smtClean="0"/>
              <a:t>02/01/2023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3273186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BC4DD-6D38-4E74-A813-491CAA0148CA}" type="datetimeFigureOut">
              <a:rPr lang="en-US" smtClean="0"/>
              <a:t>02/01/2023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53423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BC4DD-6D38-4E74-A813-491CAA0148CA}" type="datetimeFigureOut">
              <a:rPr lang="en-US" smtClean="0"/>
              <a:t>02/01/2023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1862435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49131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BC4DD-6D38-4E74-A813-491CAA0148CA}" type="datetimeFigureOut">
              <a:rPr lang="en-US" smtClean="0"/>
              <a:t>02/01/2023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1987901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3BC4DD-6D38-4E74-A813-491CAA0148CA}" type="datetimeFigureOut">
              <a:rPr lang="en-US" smtClean="0"/>
              <a:t>02/01/2023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314693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3BC4DD-6D38-4E74-A813-491CAA0148CA}" type="datetimeFigureOut">
              <a:rPr lang="en-US" smtClean="0"/>
              <a:t>02/01/2023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3068817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3BC4DD-6D38-4E74-A813-491CAA0148CA}" type="datetimeFigureOut">
              <a:rPr lang="en-US" smtClean="0"/>
              <a:t>02/01/2023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258791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3BC4DD-6D38-4E74-A813-491CAA0148CA}" type="datetimeFigureOut">
              <a:rPr lang="en-US" smtClean="0"/>
              <a:t>02/01/2023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3510354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3BC4DD-6D38-4E74-A813-491CAA0148CA}" type="datetimeFigureOut">
              <a:rPr lang="en-US" smtClean="0"/>
              <a:t>02/01/2023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3949162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3BC4DD-6D38-4E74-A813-491CAA0148CA}" type="datetimeFigureOut">
              <a:rPr lang="en-US" smtClean="0"/>
              <a:t>02/01/2023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4121842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3BC4DD-6D38-4E74-A813-491CAA0148CA}" type="datetimeFigureOut">
              <a:rPr lang="en-US" smtClean="0"/>
              <a:t>02/01/2023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6B4EBA-E9C4-46EC-B78B-ADD8AE973F24}" type="slidenum">
              <a:rPr lang="en-US" smtClean="0"/>
              <a:t>‹#›</a:t>
            </a:fld>
            <a:endParaRPr lang="en-US"/>
          </a:p>
        </p:txBody>
      </p:sp>
    </p:spTree>
    <p:extLst>
      <p:ext uri="{BB962C8B-B14F-4D97-AF65-F5344CB8AC3E}">
        <p14:creationId xmlns:p14="http://schemas.microsoft.com/office/powerpoint/2010/main" val="1008550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3BC4DD-6D38-4E74-A813-491CAA0148CA}" type="datetimeFigureOut">
              <a:rPr lang="en-US" smtClean="0"/>
              <a:t>02/01/2023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6B4EBA-E9C4-46EC-B78B-ADD8AE973F24}" type="slidenum">
              <a:rPr lang="en-US" smtClean="0"/>
              <a:t>‹#›</a:t>
            </a:fld>
            <a:endParaRPr lang="en-US"/>
          </a:p>
        </p:txBody>
      </p:sp>
    </p:spTree>
    <p:extLst>
      <p:ext uri="{BB962C8B-B14F-4D97-AF65-F5344CB8AC3E}">
        <p14:creationId xmlns:p14="http://schemas.microsoft.com/office/powerpoint/2010/main" val="2765601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mp3"/><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slide" Target="slide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slide" Target="slide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Khung viền trang trí hoa hướng dương -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WordArt 5"/>
          <p:cNvSpPr>
            <a:spLocks noChangeArrowheads="1" noChangeShapeType="1" noTextEdit="1"/>
          </p:cNvSpPr>
          <p:nvPr/>
        </p:nvSpPr>
        <p:spPr bwMode="auto">
          <a:xfrm>
            <a:off x="4673019" y="2826838"/>
            <a:ext cx="3048000" cy="774700"/>
          </a:xfrm>
          <a:prstGeom prst="rect">
            <a:avLst/>
          </a:prstGeom>
        </p:spPr>
        <p:txBody>
          <a:bodyPr wrap="none" fromWordArt="1">
            <a:prstTxWarp prst="textPlain">
              <a:avLst>
                <a:gd name="adj" fmla="val 50000"/>
              </a:avLst>
            </a:prstTxWarp>
          </a:bodyPr>
          <a:lstStyle/>
          <a:p>
            <a:pPr algn="ctr"/>
            <a:r>
              <a:rPr lang="en-US" kern="10" dirty="0" err="1">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Luyện</a:t>
            </a:r>
            <a:r>
              <a:rPr lang="en-US" kern="10" dirty="0">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kern="10" dirty="0" err="1">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từ</a:t>
            </a:r>
            <a:r>
              <a:rPr lang="en-US" kern="10" dirty="0">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kern="10" dirty="0" err="1">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a:t>
            </a:r>
            <a:r>
              <a:rPr lang="en-US" kern="10" dirty="0">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kern="10" dirty="0" err="1">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câu</a:t>
            </a:r>
            <a:endParaRPr lang="en-US" kern="10" dirty="0">
              <a:ln w="12700">
                <a:solidFill>
                  <a:srgbClr val="FF0000"/>
                </a:solidFill>
                <a:round/>
                <a:headEnd/>
                <a:tailEnd/>
              </a:ln>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0" name="Rectangle 2"/>
          <p:cNvSpPr txBox="1">
            <a:spLocks noChangeArrowheads="1"/>
          </p:cNvSpPr>
          <p:nvPr/>
        </p:nvSpPr>
        <p:spPr>
          <a:xfrm>
            <a:off x="1976511" y="3895225"/>
            <a:ext cx="8229600" cy="119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9600" b="1" i="1" dirty="0" err="1">
                <a:solidFill>
                  <a:srgbClr val="FF0000"/>
                </a:solidFill>
                <a:latin typeface="Times New Roman" panose="02020603050405020304" pitchFamily="18" charset="0"/>
                <a:cs typeface="Times New Roman" panose="02020603050405020304" pitchFamily="18" charset="0"/>
              </a:rPr>
              <a:t>Câu</a:t>
            </a:r>
            <a:r>
              <a:rPr lang="en-US" altLang="en-US" sz="9600" b="1" i="1" dirty="0">
                <a:solidFill>
                  <a:srgbClr val="FF0000"/>
                </a:solidFill>
                <a:latin typeface="Times New Roman" panose="02020603050405020304" pitchFamily="18" charset="0"/>
                <a:cs typeface="Times New Roman" panose="02020603050405020304" pitchFamily="18" charset="0"/>
              </a:rPr>
              <a:t> </a:t>
            </a:r>
            <a:r>
              <a:rPr lang="en-US" altLang="en-US" sz="9600" b="1" i="1" dirty="0" err="1">
                <a:solidFill>
                  <a:srgbClr val="FF0000"/>
                </a:solidFill>
                <a:latin typeface="Times New Roman" panose="02020603050405020304" pitchFamily="18" charset="0"/>
                <a:cs typeface="Times New Roman" panose="02020603050405020304" pitchFamily="18" charset="0"/>
              </a:rPr>
              <a:t>ghép</a:t>
            </a:r>
            <a:endParaRPr lang="en-US" altLang="en-US" sz="9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5026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1000+ hình nền slide thuyết trình đẹp chuyên nghiệp nhất 202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3"/>
          <p:cNvSpPr txBox="1">
            <a:spLocks noChangeArrowheads="1"/>
          </p:cNvSpPr>
          <p:nvPr/>
        </p:nvSpPr>
        <p:spPr bwMode="auto">
          <a:xfrm>
            <a:off x="210457" y="3076682"/>
            <a:ext cx="11771086" cy="2923877"/>
          </a:xfrm>
          <a:prstGeom prst="rect">
            <a:avLst/>
          </a:prstGeom>
          <a:solidFill>
            <a:srgbClr val="FFFF99"/>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3200"/>
              <a:t>II. </a:t>
            </a:r>
            <a:r>
              <a:rPr lang="en-US" altLang="en-US" sz="3200" u="sng"/>
              <a:t>Ghi nhớ</a:t>
            </a:r>
            <a:r>
              <a:rPr lang="en-US" altLang="en-US" sz="3200"/>
              <a:t>:</a:t>
            </a:r>
          </a:p>
          <a:p>
            <a:pPr algn="just"/>
            <a:r>
              <a:rPr lang="en-US" altLang="en-US" sz="3200"/>
              <a:t>    </a:t>
            </a:r>
            <a:r>
              <a:rPr lang="en-US" altLang="en-US" sz="3200">
                <a:solidFill>
                  <a:srgbClr val="FF0000"/>
                </a:solidFill>
              </a:rPr>
              <a:t>Câu ghép </a:t>
            </a:r>
            <a:r>
              <a:rPr lang="en-US" altLang="en-US" sz="3200"/>
              <a:t>là câu do nhiều vế câu ghép lại.</a:t>
            </a:r>
          </a:p>
          <a:p>
            <a:pPr algn="just"/>
            <a:r>
              <a:rPr lang="en-US" altLang="en-US" sz="3200"/>
              <a:t>   Mỗi vế câu ghép thường có cấu tạo giống một câu đơn (có đủ chủ ngữ và vị ngữ) và thể hiện một ý có quan hệ chặt chẽ với ý của những vế câu khác.</a:t>
            </a:r>
          </a:p>
          <a:p>
            <a:endParaRPr lang="en-US" altLang="en-US" sz="2400"/>
          </a:p>
        </p:txBody>
      </p:sp>
    </p:spTree>
    <p:extLst>
      <p:ext uri="{BB962C8B-B14F-4D97-AF65-F5344CB8AC3E}">
        <p14:creationId xmlns:p14="http://schemas.microsoft.com/office/powerpoint/2010/main" val="1059850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so convertxtodvd v3 3 4 107 brd | darlathumb | Best background images,  Spring powerpoint, Backgroun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p:cNvSpPr>
            <a:spLocks noChangeArrowheads="1"/>
          </p:cNvSpPr>
          <p:nvPr/>
        </p:nvSpPr>
        <p:spPr bwMode="auto">
          <a:xfrm>
            <a:off x="552214" y="1074738"/>
            <a:ext cx="1079798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en-US" altLang="en-US" sz="3200" u="sng">
                <a:solidFill>
                  <a:srgbClr val="FF0066"/>
                </a:solidFill>
              </a:rPr>
              <a:t>Bài1:</a:t>
            </a:r>
            <a:r>
              <a:rPr lang="en-US" altLang="en-US" sz="3200">
                <a:solidFill>
                  <a:srgbClr val="FF0066"/>
                </a:solidFill>
              </a:rPr>
              <a:t>Tìm câu ghép trong đoạn văn dưới đây. Xác định các vế câu trong</a:t>
            </a:r>
            <a:r>
              <a:rPr lang="en-US" altLang="en-US" sz="3200"/>
              <a:t> </a:t>
            </a:r>
            <a:r>
              <a:rPr lang="en-US" altLang="en-US" sz="3200">
                <a:solidFill>
                  <a:srgbClr val="FF0066"/>
                </a:solidFill>
              </a:rPr>
              <a:t>từng câu ghép.</a:t>
            </a:r>
          </a:p>
          <a:p>
            <a:pPr algn="just" eaLnBrk="1" hangingPunct="1"/>
            <a:r>
              <a:rPr lang="en-US" altLang="en-US" sz="3200"/>
              <a:t>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dữ…Biển nhiều khi rất đẹp, ai cũng thấy như thế. Nhưng vẻ đẹp của biển, vẻ đẹp kì diệu muôn màu muôn sắc ấy phần lớn là do mây, trời và ánh sáng tạo nên.</a:t>
            </a:r>
          </a:p>
        </p:txBody>
      </p:sp>
      <p:sp>
        <p:nvSpPr>
          <p:cNvPr id="13" name="Line 17"/>
          <p:cNvSpPr>
            <a:spLocks noChangeShapeType="1"/>
          </p:cNvSpPr>
          <p:nvPr/>
        </p:nvSpPr>
        <p:spPr bwMode="auto">
          <a:xfrm>
            <a:off x="9539287" y="2509464"/>
            <a:ext cx="1704945"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9"/>
          <p:cNvSpPr>
            <a:spLocks noChangeShapeType="1"/>
          </p:cNvSpPr>
          <p:nvPr/>
        </p:nvSpPr>
        <p:spPr bwMode="auto">
          <a:xfrm flipV="1">
            <a:off x="552214" y="2998694"/>
            <a:ext cx="9304480" cy="21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Rectangle 24"/>
          <p:cNvSpPr>
            <a:spLocks noChangeArrowheads="1"/>
          </p:cNvSpPr>
          <p:nvPr/>
        </p:nvSpPr>
        <p:spPr bwMode="auto">
          <a:xfrm>
            <a:off x="5089525" y="5895975"/>
            <a:ext cx="333490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2800" i="1">
                <a:solidFill>
                  <a:srgbClr val="FF0066"/>
                </a:solidFill>
              </a:rPr>
              <a:t>Theo</a:t>
            </a:r>
            <a:r>
              <a:rPr lang="en-US" altLang="en-US" sz="2800">
                <a:solidFill>
                  <a:srgbClr val="FF0066"/>
                </a:solidFill>
              </a:rPr>
              <a:t> Vũ Tú Nam</a:t>
            </a:r>
          </a:p>
        </p:txBody>
      </p:sp>
      <p:sp>
        <p:nvSpPr>
          <p:cNvPr id="20" name="Text Box 26"/>
          <p:cNvSpPr txBox="1">
            <a:spLocks noChangeArrowheads="1"/>
          </p:cNvSpPr>
          <p:nvPr/>
        </p:nvSpPr>
        <p:spPr bwMode="auto">
          <a:xfrm>
            <a:off x="341499" y="191049"/>
            <a:ext cx="436497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b="1">
                <a:solidFill>
                  <a:srgbClr val="FF0000"/>
                </a:solidFill>
              </a:rPr>
              <a:t>III. Luyện tập:</a:t>
            </a:r>
          </a:p>
        </p:txBody>
      </p:sp>
      <p:sp>
        <p:nvSpPr>
          <p:cNvPr id="21" name="Line 17"/>
          <p:cNvSpPr>
            <a:spLocks noChangeShapeType="1"/>
          </p:cNvSpPr>
          <p:nvPr/>
        </p:nvSpPr>
        <p:spPr bwMode="auto">
          <a:xfrm>
            <a:off x="10054759" y="2998694"/>
            <a:ext cx="1189474"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19"/>
          <p:cNvSpPr>
            <a:spLocks noChangeShapeType="1"/>
          </p:cNvSpPr>
          <p:nvPr/>
        </p:nvSpPr>
        <p:spPr bwMode="auto">
          <a:xfrm flipV="1">
            <a:off x="650826" y="3490119"/>
            <a:ext cx="7773604" cy="8547"/>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7"/>
          <p:cNvSpPr>
            <a:spLocks noChangeShapeType="1"/>
          </p:cNvSpPr>
          <p:nvPr/>
        </p:nvSpPr>
        <p:spPr bwMode="auto">
          <a:xfrm flipV="1">
            <a:off x="8701927" y="3498666"/>
            <a:ext cx="2542305" cy="12793"/>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9"/>
          <p:cNvSpPr>
            <a:spLocks noChangeShapeType="1"/>
          </p:cNvSpPr>
          <p:nvPr/>
        </p:nvSpPr>
        <p:spPr bwMode="auto">
          <a:xfrm flipV="1">
            <a:off x="650826" y="3987894"/>
            <a:ext cx="4916256"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9"/>
          <p:cNvSpPr>
            <a:spLocks noChangeShapeType="1"/>
          </p:cNvSpPr>
          <p:nvPr/>
        </p:nvSpPr>
        <p:spPr bwMode="auto">
          <a:xfrm flipV="1">
            <a:off x="5792084" y="3987894"/>
            <a:ext cx="5452147"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7"/>
          <p:cNvSpPr>
            <a:spLocks noChangeShapeType="1"/>
          </p:cNvSpPr>
          <p:nvPr/>
        </p:nvSpPr>
        <p:spPr bwMode="auto">
          <a:xfrm flipV="1">
            <a:off x="650826" y="4477122"/>
            <a:ext cx="2361315" cy="63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9"/>
          <p:cNvSpPr>
            <a:spLocks noChangeShapeType="1"/>
          </p:cNvSpPr>
          <p:nvPr/>
        </p:nvSpPr>
        <p:spPr bwMode="auto">
          <a:xfrm flipV="1">
            <a:off x="3443733" y="4475162"/>
            <a:ext cx="7773604" cy="8547"/>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r>
              <a:rPr lang="en-US"/>
              <a:t>c</a:t>
            </a:r>
          </a:p>
        </p:txBody>
      </p:sp>
    </p:spTree>
    <p:extLst>
      <p:ext uri="{BB962C8B-B14F-4D97-AF65-F5344CB8AC3E}">
        <p14:creationId xmlns:p14="http://schemas.microsoft.com/office/powerpoint/2010/main" val="42325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Bottom)">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xEl>
                                              <p:pRg st="1" end="1"/>
                                            </p:txEl>
                                          </p:spTgt>
                                        </p:tgtEl>
                                      </p:cBhvr>
                                    </p:animEffect>
                                  </p:childTnLst>
                                </p:cTn>
                              </p:par>
                            </p:childTnLst>
                          </p:cTn>
                        </p:par>
                        <p:par>
                          <p:cTn id="15" fill="hold">
                            <p:stCondLst>
                              <p:cond delay="1000"/>
                            </p:stCondLst>
                            <p:childTnLst>
                              <p:par>
                                <p:cTn id="16" presetID="29"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ppt_x</p:attrName>
                                        </p:attrNameLst>
                                      </p:cBhvr>
                                      <p:tavLst>
                                        <p:tav tm="0">
                                          <p:val>
                                            <p:strVal val="#ppt_x-.2"/>
                                          </p:val>
                                        </p:tav>
                                        <p:tav tm="100000">
                                          <p:val>
                                            <p:strVal val="#ppt_x"/>
                                          </p:val>
                                        </p:tav>
                                      </p:tavLst>
                                    </p:anim>
                                    <p:anim calcmode="lin" valueType="num">
                                      <p:cBhvr>
                                        <p:cTn id="19"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9"/>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2000"/>
                                        <p:tgtEl>
                                          <p:spTgt spid="15"/>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heckerboard(across)">
                                      <p:cBhvr>
                                        <p:cTn id="31" dur="2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heckerboard(across)">
                                      <p:cBhvr>
                                        <p:cTn id="36" dur="2000"/>
                                        <p:tgtEl>
                                          <p:spTgt spid="22"/>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checkerboard(across)">
                                      <p:cBhvr>
                                        <p:cTn id="39" dur="2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checkerboard(across)">
                                      <p:cBhvr>
                                        <p:cTn id="44" dur="2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checkerboard(across)">
                                      <p:cBhvr>
                                        <p:cTn id="49" dur="2000"/>
                                        <p:tgtEl>
                                          <p:spTgt spid="25"/>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heckerboard(across)">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checkerboard(across)">
                                      <p:cBhvr>
                                        <p:cTn id="5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9" grpId="0"/>
      <p:bldP spid="21" grpId="0" animBg="1"/>
      <p:bldP spid="22" grpId="0" animBg="1"/>
      <p:bldP spid="23" grpId="0" animBg="1"/>
      <p:bldP spid="24" grpId="0" animBg="1"/>
      <p:bldP spid="25" grpId="0" animBg="1"/>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so convertxtodvd v3 3 4 107 brd | darlathumb | Best background images,  Spring powerpoint, Backgroun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08"/>
          <p:cNvSpPr>
            <a:spLocks noChangeArrowheads="1"/>
          </p:cNvSpPr>
          <p:nvPr/>
        </p:nvSpPr>
        <p:spPr bwMode="auto">
          <a:xfrm>
            <a:off x="2701926" y="3044825"/>
            <a:ext cx="3449637" cy="10668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endParaRPr lang="en-US" altLang="en-US" sz="2800">
              <a:solidFill>
                <a:srgbClr val="0000FF"/>
              </a:solidFill>
            </a:endParaRPr>
          </a:p>
          <a:p>
            <a:pPr algn="ctr" eaLnBrk="1" hangingPunct="1"/>
            <a:endParaRPr lang="en-US" altLang="en-US" sz="2800"/>
          </a:p>
        </p:txBody>
      </p:sp>
      <p:sp>
        <p:nvSpPr>
          <p:cNvPr id="6" name="Rectangle 20"/>
          <p:cNvSpPr>
            <a:spLocks noChangeArrowheads="1"/>
          </p:cNvSpPr>
          <p:nvPr/>
        </p:nvSpPr>
        <p:spPr bwMode="auto">
          <a:xfrm>
            <a:off x="1774826" y="1527175"/>
            <a:ext cx="1100137" cy="609600"/>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STT</a:t>
            </a:r>
          </a:p>
        </p:txBody>
      </p:sp>
      <p:sp>
        <p:nvSpPr>
          <p:cNvPr id="7" name="Rectangle 21"/>
          <p:cNvSpPr>
            <a:spLocks noChangeArrowheads="1"/>
          </p:cNvSpPr>
          <p:nvPr/>
        </p:nvSpPr>
        <p:spPr bwMode="auto">
          <a:xfrm>
            <a:off x="2687638" y="1520825"/>
            <a:ext cx="3463925" cy="609600"/>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t>Vế 1</a:t>
            </a:r>
          </a:p>
        </p:txBody>
      </p:sp>
      <p:sp>
        <p:nvSpPr>
          <p:cNvPr id="8" name="Rectangle 22"/>
          <p:cNvSpPr>
            <a:spLocks noChangeArrowheads="1"/>
          </p:cNvSpPr>
          <p:nvPr/>
        </p:nvSpPr>
        <p:spPr bwMode="auto">
          <a:xfrm>
            <a:off x="6151563" y="1520825"/>
            <a:ext cx="4267200" cy="609600"/>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t>Vế 2</a:t>
            </a:r>
          </a:p>
        </p:txBody>
      </p:sp>
      <p:sp>
        <p:nvSpPr>
          <p:cNvPr id="9" name="Rectangle 53"/>
          <p:cNvSpPr>
            <a:spLocks noChangeArrowheads="1"/>
          </p:cNvSpPr>
          <p:nvPr/>
        </p:nvSpPr>
        <p:spPr bwMode="auto">
          <a:xfrm>
            <a:off x="1780335" y="2130425"/>
            <a:ext cx="914400" cy="928688"/>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Câu 1</a:t>
            </a:r>
          </a:p>
        </p:txBody>
      </p:sp>
      <p:sp>
        <p:nvSpPr>
          <p:cNvPr id="10" name="Rectangle 55"/>
          <p:cNvSpPr>
            <a:spLocks noChangeArrowheads="1"/>
          </p:cNvSpPr>
          <p:nvPr/>
        </p:nvSpPr>
        <p:spPr bwMode="auto">
          <a:xfrm>
            <a:off x="1787526" y="4645025"/>
            <a:ext cx="914400" cy="533400"/>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Câu 4</a:t>
            </a:r>
          </a:p>
        </p:txBody>
      </p:sp>
      <p:sp>
        <p:nvSpPr>
          <p:cNvPr id="11" name="Rectangle 57"/>
          <p:cNvSpPr>
            <a:spLocks noChangeArrowheads="1"/>
          </p:cNvSpPr>
          <p:nvPr/>
        </p:nvSpPr>
        <p:spPr bwMode="auto">
          <a:xfrm>
            <a:off x="1773238" y="4111625"/>
            <a:ext cx="914400" cy="533400"/>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Câu 3</a:t>
            </a:r>
          </a:p>
        </p:txBody>
      </p:sp>
      <p:sp>
        <p:nvSpPr>
          <p:cNvPr id="12" name="Rectangle 59"/>
          <p:cNvSpPr>
            <a:spLocks noChangeArrowheads="1"/>
          </p:cNvSpPr>
          <p:nvPr/>
        </p:nvSpPr>
        <p:spPr bwMode="auto">
          <a:xfrm>
            <a:off x="1773238" y="3044825"/>
            <a:ext cx="914400" cy="1066800"/>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Câu 2</a:t>
            </a:r>
          </a:p>
        </p:txBody>
      </p:sp>
      <p:sp>
        <p:nvSpPr>
          <p:cNvPr id="13" name="Rectangle 60"/>
          <p:cNvSpPr>
            <a:spLocks noChangeArrowheads="1"/>
          </p:cNvSpPr>
          <p:nvPr/>
        </p:nvSpPr>
        <p:spPr bwMode="auto">
          <a:xfrm>
            <a:off x="1787526" y="5192713"/>
            <a:ext cx="914400" cy="623887"/>
          </a:xfrm>
          <a:prstGeom prst="rect">
            <a:avLst/>
          </a:prstGeom>
          <a:solidFill>
            <a:srgbClr val="FFCC00"/>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Câu 5</a:t>
            </a:r>
          </a:p>
        </p:txBody>
      </p:sp>
      <p:sp>
        <p:nvSpPr>
          <p:cNvPr id="14" name="Rectangle 61"/>
          <p:cNvSpPr>
            <a:spLocks noChangeArrowheads="1"/>
          </p:cNvSpPr>
          <p:nvPr/>
        </p:nvSpPr>
        <p:spPr bwMode="auto">
          <a:xfrm>
            <a:off x="2701926" y="2130425"/>
            <a:ext cx="3449637" cy="9144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sz="2800">
                <a:solidFill>
                  <a:srgbClr val="0000FF"/>
                </a:solidFill>
              </a:rPr>
              <a:t>Trời xanh thẳm,</a:t>
            </a:r>
          </a:p>
          <a:p>
            <a:pPr algn="ctr" eaLnBrk="1" hangingPunct="1"/>
            <a:endParaRPr lang="en-US" altLang="en-US" sz="2800"/>
          </a:p>
        </p:txBody>
      </p:sp>
      <p:sp>
        <p:nvSpPr>
          <p:cNvPr id="15" name="Rectangle 62"/>
          <p:cNvSpPr>
            <a:spLocks noChangeArrowheads="1"/>
          </p:cNvSpPr>
          <p:nvPr/>
        </p:nvSpPr>
        <p:spPr bwMode="auto">
          <a:xfrm>
            <a:off x="6151563" y="5130800"/>
            <a:ext cx="4267200" cy="6858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ai  cũng thấy như thế.</a:t>
            </a:r>
          </a:p>
        </p:txBody>
      </p:sp>
      <p:sp>
        <p:nvSpPr>
          <p:cNvPr id="16" name="Rectangle 63"/>
          <p:cNvSpPr>
            <a:spLocks noChangeArrowheads="1"/>
          </p:cNvSpPr>
          <p:nvPr/>
        </p:nvSpPr>
        <p:spPr bwMode="auto">
          <a:xfrm>
            <a:off x="2701926" y="5060950"/>
            <a:ext cx="3451225" cy="75565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endParaRPr lang="en-US" altLang="en-US" sz="2800">
              <a:solidFill>
                <a:srgbClr val="0000FF"/>
              </a:solidFill>
            </a:endParaRPr>
          </a:p>
          <a:p>
            <a:pPr algn="ctr" eaLnBrk="1" hangingPunct="1">
              <a:spcBef>
                <a:spcPct val="20000"/>
              </a:spcBef>
            </a:pPr>
            <a:r>
              <a:rPr lang="en-US" altLang="en-US" sz="2800">
                <a:solidFill>
                  <a:srgbClr val="0000FF"/>
                </a:solidFill>
              </a:rPr>
              <a:t>Biển nhiều khi rất đẹp,</a:t>
            </a:r>
          </a:p>
          <a:p>
            <a:pPr algn="ctr" eaLnBrk="1" hangingPunct="1"/>
            <a:endParaRPr lang="en-US" altLang="en-US" sz="2800"/>
          </a:p>
        </p:txBody>
      </p:sp>
      <p:sp>
        <p:nvSpPr>
          <p:cNvPr id="17" name="Rectangle 64"/>
          <p:cNvSpPr>
            <a:spLocks noChangeArrowheads="1"/>
          </p:cNvSpPr>
          <p:nvPr/>
        </p:nvSpPr>
        <p:spPr bwMode="auto">
          <a:xfrm>
            <a:off x="2701926" y="4645025"/>
            <a:ext cx="3449637" cy="5334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endParaRPr lang="en-US" altLang="en-US" sz="2800">
              <a:solidFill>
                <a:srgbClr val="0000FF"/>
              </a:solidFill>
            </a:endParaRPr>
          </a:p>
          <a:p>
            <a:pPr algn="ctr" eaLnBrk="1" hangingPunct="1">
              <a:spcBef>
                <a:spcPct val="20000"/>
              </a:spcBef>
            </a:pPr>
            <a:r>
              <a:rPr lang="en-US" altLang="en-US" sz="2800">
                <a:solidFill>
                  <a:srgbClr val="0000FF"/>
                </a:solidFill>
              </a:rPr>
              <a:t>Trời ầm ầm dông gió,</a:t>
            </a:r>
          </a:p>
          <a:p>
            <a:pPr algn="ctr" eaLnBrk="1" hangingPunct="1"/>
            <a:endParaRPr lang="en-US" altLang="en-US" sz="2800"/>
          </a:p>
        </p:txBody>
      </p:sp>
      <p:sp>
        <p:nvSpPr>
          <p:cNvPr id="18" name="Rectangle 65"/>
          <p:cNvSpPr>
            <a:spLocks noChangeArrowheads="1"/>
          </p:cNvSpPr>
          <p:nvPr/>
        </p:nvSpPr>
        <p:spPr bwMode="auto">
          <a:xfrm>
            <a:off x="6145213" y="4105275"/>
            <a:ext cx="4273550" cy="53975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endParaRPr lang="en-US" altLang="en-US" sz="2800">
              <a:solidFill>
                <a:srgbClr val="0000FF"/>
              </a:solidFill>
            </a:endParaRPr>
          </a:p>
          <a:p>
            <a:pPr algn="ctr" eaLnBrk="1" hangingPunct="1">
              <a:spcBef>
                <a:spcPct val="20000"/>
              </a:spcBef>
            </a:pPr>
            <a:r>
              <a:rPr lang="en-US" altLang="en-US" sz="2800">
                <a:solidFill>
                  <a:srgbClr val="0000FF"/>
                </a:solidFill>
              </a:rPr>
              <a:t>biển xám xịt, nặng nề.</a:t>
            </a:r>
          </a:p>
          <a:p>
            <a:pPr algn="ctr" eaLnBrk="1" hangingPunct="1"/>
            <a:endParaRPr lang="en-US" altLang="en-US" sz="2800"/>
          </a:p>
        </p:txBody>
      </p:sp>
      <p:sp>
        <p:nvSpPr>
          <p:cNvPr id="19" name="Rectangle 66"/>
          <p:cNvSpPr>
            <a:spLocks noChangeArrowheads="1"/>
          </p:cNvSpPr>
          <p:nvPr/>
        </p:nvSpPr>
        <p:spPr bwMode="auto">
          <a:xfrm>
            <a:off x="2701926" y="4105275"/>
            <a:ext cx="3449637" cy="53975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endParaRPr lang="en-US" altLang="en-US" sz="2800">
              <a:solidFill>
                <a:srgbClr val="0000FF"/>
              </a:solidFill>
            </a:endParaRPr>
          </a:p>
          <a:p>
            <a:pPr algn="ctr" eaLnBrk="1" hangingPunct="1">
              <a:spcBef>
                <a:spcPct val="20000"/>
              </a:spcBef>
            </a:pPr>
            <a:r>
              <a:rPr lang="en-US" altLang="en-US" sz="2800">
                <a:solidFill>
                  <a:srgbClr val="0000FF"/>
                </a:solidFill>
              </a:rPr>
              <a:t>Trời âm u mây mưa,</a:t>
            </a:r>
          </a:p>
          <a:p>
            <a:pPr algn="ctr" eaLnBrk="1" hangingPunct="1"/>
            <a:endParaRPr lang="en-US" altLang="en-US" sz="2800"/>
          </a:p>
        </p:txBody>
      </p:sp>
      <p:sp>
        <p:nvSpPr>
          <p:cNvPr id="20" name="Rectangle 67"/>
          <p:cNvSpPr>
            <a:spLocks noChangeArrowheads="1"/>
          </p:cNvSpPr>
          <p:nvPr/>
        </p:nvSpPr>
        <p:spPr bwMode="auto">
          <a:xfrm>
            <a:off x="6151563" y="3044825"/>
            <a:ext cx="4267200" cy="10668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r>
              <a:rPr lang="en-US" altLang="en-US" sz="2800">
                <a:solidFill>
                  <a:srgbClr val="0000FF"/>
                </a:solidFill>
              </a:rPr>
              <a:t>biển mơ màng dịu hơi sương.</a:t>
            </a:r>
          </a:p>
          <a:p>
            <a:pPr algn="ctr" eaLnBrk="1" hangingPunct="1"/>
            <a:endParaRPr lang="en-US" altLang="en-US" sz="2800"/>
          </a:p>
        </p:txBody>
      </p:sp>
      <p:sp>
        <p:nvSpPr>
          <p:cNvPr id="21" name="Rectangle 68"/>
          <p:cNvSpPr>
            <a:spLocks noChangeArrowheads="1"/>
          </p:cNvSpPr>
          <p:nvPr/>
        </p:nvSpPr>
        <p:spPr bwMode="auto">
          <a:xfrm>
            <a:off x="2695576" y="3044825"/>
            <a:ext cx="3449637" cy="10668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20000"/>
              </a:spcBef>
            </a:pPr>
            <a:endParaRPr lang="en-US" altLang="en-US" sz="2800">
              <a:solidFill>
                <a:srgbClr val="0000FF"/>
              </a:solidFill>
            </a:endParaRPr>
          </a:p>
          <a:p>
            <a:pPr algn="ctr" eaLnBrk="1" hangingPunct="1">
              <a:spcBef>
                <a:spcPct val="20000"/>
              </a:spcBef>
            </a:pPr>
            <a:r>
              <a:rPr lang="en-US" altLang="en-US" sz="2800">
                <a:solidFill>
                  <a:srgbClr val="0000FF"/>
                </a:solidFill>
              </a:rPr>
              <a:t>Trời rải mây trắng</a:t>
            </a:r>
          </a:p>
          <a:p>
            <a:pPr algn="ctr" eaLnBrk="1" hangingPunct="1">
              <a:spcBef>
                <a:spcPct val="20000"/>
              </a:spcBef>
            </a:pPr>
            <a:r>
              <a:rPr lang="en-US" altLang="en-US" sz="2800">
                <a:solidFill>
                  <a:srgbClr val="0000FF"/>
                </a:solidFill>
              </a:rPr>
              <a:t> nhạt,</a:t>
            </a:r>
          </a:p>
          <a:p>
            <a:pPr algn="ctr" eaLnBrk="1" hangingPunct="1"/>
            <a:endParaRPr lang="en-US" altLang="en-US" sz="2800"/>
          </a:p>
        </p:txBody>
      </p:sp>
      <p:sp>
        <p:nvSpPr>
          <p:cNvPr id="22" name="Rectangle 69"/>
          <p:cNvSpPr>
            <a:spLocks noChangeArrowheads="1"/>
          </p:cNvSpPr>
          <p:nvPr/>
        </p:nvSpPr>
        <p:spPr bwMode="auto">
          <a:xfrm>
            <a:off x="6151563" y="2124075"/>
            <a:ext cx="4267200" cy="91440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biển cũng thẳm xanh.</a:t>
            </a:r>
          </a:p>
          <a:p>
            <a:pPr algn="ctr" eaLnBrk="1" hangingPunct="1"/>
            <a:r>
              <a:rPr lang="en-US" altLang="en-US" sz="2800">
                <a:solidFill>
                  <a:srgbClr val="0000FF"/>
                </a:solidFill>
              </a:rPr>
              <a:t>như dâng cao lên, chắc nịch.</a:t>
            </a:r>
          </a:p>
        </p:txBody>
      </p:sp>
      <p:sp>
        <p:nvSpPr>
          <p:cNvPr id="23" name="Rectangle 70"/>
          <p:cNvSpPr>
            <a:spLocks noChangeArrowheads="1"/>
          </p:cNvSpPr>
          <p:nvPr/>
        </p:nvSpPr>
        <p:spPr bwMode="auto">
          <a:xfrm>
            <a:off x="6145213" y="4638675"/>
            <a:ext cx="4273550" cy="539750"/>
          </a:xfrm>
          <a:prstGeom prst="rect">
            <a:avLst/>
          </a:prstGeom>
          <a:solidFill>
            <a:srgbClr val="66FF33"/>
          </a:solidFill>
          <a:ln w="9525">
            <a:solidFill>
              <a:schemeClr val="tx1"/>
            </a:solidFill>
            <a:miter lim="800000"/>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2800">
                <a:solidFill>
                  <a:srgbClr val="0000FF"/>
                </a:solidFill>
              </a:rPr>
              <a:t>biển đục ngầu, giận dữ…</a:t>
            </a:r>
          </a:p>
        </p:txBody>
      </p:sp>
      <p:sp>
        <p:nvSpPr>
          <p:cNvPr id="24" name="Line 74"/>
          <p:cNvSpPr>
            <a:spLocks noChangeShapeType="1"/>
          </p:cNvSpPr>
          <p:nvPr/>
        </p:nvSpPr>
        <p:spPr bwMode="auto">
          <a:xfrm flipH="1">
            <a:off x="3443288" y="526097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75"/>
          <p:cNvSpPr>
            <a:spLocks noChangeShapeType="1"/>
          </p:cNvSpPr>
          <p:nvPr/>
        </p:nvSpPr>
        <p:spPr bwMode="auto">
          <a:xfrm flipH="1">
            <a:off x="7065963" y="47212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76"/>
          <p:cNvSpPr>
            <a:spLocks noChangeShapeType="1"/>
          </p:cNvSpPr>
          <p:nvPr/>
        </p:nvSpPr>
        <p:spPr bwMode="auto">
          <a:xfrm flipH="1">
            <a:off x="3408363" y="47974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77"/>
          <p:cNvSpPr>
            <a:spLocks noChangeShapeType="1"/>
          </p:cNvSpPr>
          <p:nvPr/>
        </p:nvSpPr>
        <p:spPr bwMode="auto">
          <a:xfrm flipH="1">
            <a:off x="7294563" y="41878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78"/>
          <p:cNvSpPr>
            <a:spLocks noChangeShapeType="1"/>
          </p:cNvSpPr>
          <p:nvPr/>
        </p:nvSpPr>
        <p:spPr bwMode="auto">
          <a:xfrm flipH="1">
            <a:off x="3560763" y="41116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79"/>
          <p:cNvSpPr>
            <a:spLocks noChangeShapeType="1"/>
          </p:cNvSpPr>
          <p:nvPr/>
        </p:nvSpPr>
        <p:spPr bwMode="auto">
          <a:xfrm flipH="1">
            <a:off x="6761163" y="31972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80"/>
          <p:cNvSpPr>
            <a:spLocks noChangeShapeType="1"/>
          </p:cNvSpPr>
          <p:nvPr/>
        </p:nvSpPr>
        <p:spPr bwMode="auto">
          <a:xfrm flipH="1">
            <a:off x="3636963" y="31972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81"/>
          <p:cNvSpPr>
            <a:spLocks noChangeShapeType="1"/>
          </p:cNvSpPr>
          <p:nvPr/>
        </p:nvSpPr>
        <p:spPr bwMode="auto">
          <a:xfrm flipH="1">
            <a:off x="7385051" y="21304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82"/>
          <p:cNvSpPr>
            <a:spLocks noChangeShapeType="1"/>
          </p:cNvSpPr>
          <p:nvPr/>
        </p:nvSpPr>
        <p:spPr bwMode="auto">
          <a:xfrm flipH="1">
            <a:off x="3865563" y="21304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84"/>
          <p:cNvSpPr>
            <a:spLocks noChangeShapeType="1"/>
          </p:cNvSpPr>
          <p:nvPr/>
        </p:nvSpPr>
        <p:spPr bwMode="auto">
          <a:xfrm flipV="1">
            <a:off x="6227763" y="3578225"/>
            <a:ext cx="533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85"/>
          <p:cNvSpPr>
            <a:spLocks noChangeShapeType="1"/>
          </p:cNvSpPr>
          <p:nvPr/>
        </p:nvSpPr>
        <p:spPr bwMode="auto">
          <a:xfrm flipV="1">
            <a:off x="4052888" y="4070350"/>
            <a:ext cx="6096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86"/>
          <p:cNvSpPr>
            <a:spLocks noChangeShapeType="1"/>
          </p:cNvSpPr>
          <p:nvPr/>
        </p:nvSpPr>
        <p:spPr bwMode="auto">
          <a:xfrm flipV="1">
            <a:off x="3789363" y="3578225"/>
            <a:ext cx="18288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87"/>
          <p:cNvSpPr>
            <a:spLocks noChangeShapeType="1"/>
          </p:cNvSpPr>
          <p:nvPr/>
        </p:nvSpPr>
        <p:spPr bwMode="auto">
          <a:xfrm flipV="1">
            <a:off x="3103563" y="3578225"/>
            <a:ext cx="60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88"/>
          <p:cNvSpPr>
            <a:spLocks noChangeShapeType="1"/>
          </p:cNvSpPr>
          <p:nvPr/>
        </p:nvSpPr>
        <p:spPr bwMode="auto">
          <a:xfrm flipV="1">
            <a:off x="7523163" y="2587625"/>
            <a:ext cx="21336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89"/>
          <p:cNvSpPr>
            <a:spLocks noChangeShapeType="1"/>
          </p:cNvSpPr>
          <p:nvPr/>
        </p:nvSpPr>
        <p:spPr bwMode="auto">
          <a:xfrm flipV="1">
            <a:off x="6303963" y="3009900"/>
            <a:ext cx="38862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90"/>
          <p:cNvSpPr>
            <a:spLocks noChangeShapeType="1"/>
          </p:cNvSpPr>
          <p:nvPr/>
        </p:nvSpPr>
        <p:spPr bwMode="auto">
          <a:xfrm flipV="1">
            <a:off x="6837363" y="2587625"/>
            <a:ext cx="533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91"/>
          <p:cNvSpPr>
            <a:spLocks noChangeShapeType="1"/>
          </p:cNvSpPr>
          <p:nvPr/>
        </p:nvSpPr>
        <p:spPr bwMode="auto">
          <a:xfrm flipV="1">
            <a:off x="4017963" y="2587625"/>
            <a:ext cx="14478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2"/>
          <p:cNvSpPr>
            <a:spLocks noChangeShapeType="1"/>
          </p:cNvSpPr>
          <p:nvPr/>
        </p:nvSpPr>
        <p:spPr bwMode="auto">
          <a:xfrm flipV="1">
            <a:off x="3255963" y="2587625"/>
            <a:ext cx="60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93"/>
          <p:cNvSpPr>
            <a:spLocks noChangeShapeType="1"/>
          </p:cNvSpPr>
          <p:nvPr/>
        </p:nvSpPr>
        <p:spPr bwMode="auto">
          <a:xfrm flipV="1">
            <a:off x="6546851" y="5102225"/>
            <a:ext cx="457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94"/>
          <p:cNvSpPr>
            <a:spLocks noChangeShapeType="1"/>
          </p:cNvSpPr>
          <p:nvPr/>
        </p:nvSpPr>
        <p:spPr bwMode="auto">
          <a:xfrm flipV="1">
            <a:off x="6684963" y="4589463"/>
            <a:ext cx="60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95"/>
          <p:cNvSpPr>
            <a:spLocks noChangeShapeType="1"/>
          </p:cNvSpPr>
          <p:nvPr/>
        </p:nvSpPr>
        <p:spPr bwMode="auto">
          <a:xfrm flipV="1">
            <a:off x="2798763" y="5670550"/>
            <a:ext cx="60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96"/>
          <p:cNvSpPr>
            <a:spLocks noChangeShapeType="1"/>
          </p:cNvSpPr>
          <p:nvPr/>
        </p:nvSpPr>
        <p:spPr bwMode="auto">
          <a:xfrm flipV="1">
            <a:off x="2868613" y="5137150"/>
            <a:ext cx="533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97"/>
          <p:cNvSpPr>
            <a:spLocks noChangeShapeType="1"/>
          </p:cNvSpPr>
          <p:nvPr/>
        </p:nvSpPr>
        <p:spPr bwMode="auto">
          <a:xfrm flipV="1">
            <a:off x="2951163" y="4589463"/>
            <a:ext cx="609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98"/>
          <p:cNvSpPr>
            <a:spLocks noChangeShapeType="1"/>
          </p:cNvSpPr>
          <p:nvPr/>
        </p:nvSpPr>
        <p:spPr bwMode="auto">
          <a:xfrm flipV="1">
            <a:off x="6837363" y="3578225"/>
            <a:ext cx="3429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99"/>
          <p:cNvSpPr>
            <a:spLocks noChangeShapeType="1"/>
          </p:cNvSpPr>
          <p:nvPr/>
        </p:nvSpPr>
        <p:spPr bwMode="auto">
          <a:xfrm flipV="1">
            <a:off x="7212013" y="5102225"/>
            <a:ext cx="252095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00"/>
          <p:cNvSpPr>
            <a:spLocks noChangeShapeType="1"/>
          </p:cNvSpPr>
          <p:nvPr/>
        </p:nvSpPr>
        <p:spPr bwMode="auto">
          <a:xfrm flipV="1">
            <a:off x="3560763" y="5164138"/>
            <a:ext cx="23622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101"/>
          <p:cNvSpPr>
            <a:spLocks noChangeShapeType="1"/>
          </p:cNvSpPr>
          <p:nvPr/>
        </p:nvSpPr>
        <p:spPr bwMode="auto">
          <a:xfrm flipV="1">
            <a:off x="7446963" y="4589463"/>
            <a:ext cx="22860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102"/>
          <p:cNvSpPr>
            <a:spLocks noChangeShapeType="1"/>
          </p:cNvSpPr>
          <p:nvPr/>
        </p:nvSpPr>
        <p:spPr bwMode="auto">
          <a:xfrm flipV="1">
            <a:off x="3713163" y="4589463"/>
            <a:ext cx="20574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103"/>
          <p:cNvSpPr>
            <a:spLocks noChangeShapeType="1"/>
          </p:cNvSpPr>
          <p:nvPr/>
        </p:nvSpPr>
        <p:spPr bwMode="auto">
          <a:xfrm>
            <a:off x="7218363" y="5664200"/>
            <a:ext cx="2590800" cy="14288"/>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104"/>
          <p:cNvSpPr>
            <a:spLocks noChangeShapeType="1"/>
          </p:cNvSpPr>
          <p:nvPr/>
        </p:nvSpPr>
        <p:spPr bwMode="auto">
          <a:xfrm flipV="1">
            <a:off x="3560763" y="5711825"/>
            <a:ext cx="243840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05"/>
          <p:cNvSpPr>
            <a:spLocks noChangeShapeType="1"/>
          </p:cNvSpPr>
          <p:nvPr/>
        </p:nvSpPr>
        <p:spPr bwMode="auto">
          <a:xfrm flipV="1">
            <a:off x="6664326" y="5672138"/>
            <a:ext cx="381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06"/>
          <p:cNvSpPr>
            <a:spLocks noChangeShapeType="1"/>
          </p:cNvSpPr>
          <p:nvPr/>
        </p:nvSpPr>
        <p:spPr bwMode="auto">
          <a:xfrm flipH="1">
            <a:off x="7065963" y="5254625"/>
            <a:ext cx="152400" cy="53340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Rectangle 3"/>
          <p:cNvSpPr/>
          <p:nvPr/>
        </p:nvSpPr>
        <p:spPr>
          <a:xfrm>
            <a:off x="1980734" y="496312"/>
            <a:ext cx="9027458" cy="584775"/>
          </a:xfrm>
          <a:prstGeom prst="rect">
            <a:avLst/>
          </a:prstGeom>
        </p:spPr>
        <p:txBody>
          <a:bodyPr wrap="square">
            <a:spAutoFit/>
          </a:bodyPr>
          <a:lstStyle/>
          <a:p>
            <a:pPr algn="just"/>
            <a:r>
              <a:rPr lang="en-US" altLang="en-US" sz="3200">
                <a:solidFill>
                  <a:srgbClr val="FF0066"/>
                </a:solidFill>
                <a:latin typeface="Arial" panose="020B0604020202020204" pitchFamily="34" charset="0"/>
                <a:cs typeface="Arial" panose="020B0604020202020204" pitchFamily="34" charset="0"/>
              </a:rPr>
              <a:t>Xác định các vế câu trong</a:t>
            </a:r>
            <a:r>
              <a:rPr lang="en-US" altLang="en-US" sz="3200">
                <a:latin typeface="Arial" panose="020B0604020202020204" pitchFamily="34" charset="0"/>
                <a:cs typeface="Arial" panose="020B0604020202020204" pitchFamily="34" charset="0"/>
              </a:rPr>
              <a:t> </a:t>
            </a:r>
            <a:r>
              <a:rPr lang="en-US" altLang="en-US" sz="3200">
                <a:solidFill>
                  <a:srgbClr val="FF0066"/>
                </a:solidFill>
                <a:latin typeface="Arial" panose="020B0604020202020204" pitchFamily="34" charset="0"/>
                <a:cs typeface="Arial" panose="020B0604020202020204" pitchFamily="34" charset="0"/>
              </a:rPr>
              <a:t>từng câu ghép</a:t>
            </a:r>
            <a:r>
              <a:rPr lang="en-US" altLang="en-US">
                <a:solidFill>
                  <a:srgbClr val="FF0066"/>
                </a:solidFill>
              </a:rPr>
              <a:t>.</a:t>
            </a:r>
          </a:p>
        </p:txBody>
      </p:sp>
      <p:sp>
        <p:nvSpPr>
          <p:cNvPr id="58" name="Rectangle 57"/>
          <p:cNvSpPr/>
          <p:nvPr/>
        </p:nvSpPr>
        <p:spPr>
          <a:xfrm>
            <a:off x="842032" y="217073"/>
            <a:ext cx="10619061" cy="954107"/>
          </a:xfrm>
          <a:prstGeom prst="rect">
            <a:avLst/>
          </a:prstGeom>
        </p:spPr>
        <p:txBody>
          <a:bodyPr wrap="square">
            <a:spAutoFit/>
          </a:bodyPr>
          <a:lstStyle/>
          <a:p>
            <a:pPr algn="just"/>
            <a:r>
              <a:rPr lang="en-US" altLang="en-US" sz="2800">
                <a:solidFill>
                  <a:srgbClr val="FF0066"/>
                </a:solidFill>
                <a:latin typeface="Arial" panose="020B0604020202020204" pitchFamily="34" charset="0"/>
                <a:cs typeface="Arial" panose="020B0604020202020204" pitchFamily="34" charset="0"/>
              </a:rPr>
              <a:t>2. Có thể tách mỗi vế câu ghép vừa tìm được ở bài tập 1 thành một câu đơn được không? Vì sao?</a:t>
            </a:r>
            <a:endParaRPr lang="en-US" altLang="en-US" sz="2800">
              <a:solidFill>
                <a:srgbClr val="FF0066"/>
              </a:solidFill>
            </a:endParaRPr>
          </a:p>
        </p:txBody>
      </p:sp>
      <p:sp>
        <p:nvSpPr>
          <p:cNvPr id="59" name="Text Box 7"/>
          <p:cNvSpPr txBox="1">
            <a:spLocks noChangeArrowheads="1"/>
          </p:cNvSpPr>
          <p:nvPr/>
        </p:nvSpPr>
        <p:spPr bwMode="auto">
          <a:xfrm>
            <a:off x="480681" y="165437"/>
            <a:ext cx="113417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a:t>   </a:t>
            </a:r>
            <a:r>
              <a:rPr lang="en-US" altLang="en-US" sz="3000">
                <a:solidFill>
                  <a:srgbClr val="FF0000"/>
                </a:solidFill>
              </a:rPr>
              <a:t>Không thể tách mỗi vế câu ghép trên thành một câu đơn, vì mỗi vế câu thể hiện một ý có quan hệ rất chặt chẽ với ý của các vế câu khác.</a:t>
            </a:r>
          </a:p>
        </p:txBody>
      </p:sp>
    </p:spTree>
    <p:extLst>
      <p:ext uri="{BB962C8B-B14F-4D97-AF65-F5344CB8AC3E}">
        <p14:creationId xmlns:p14="http://schemas.microsoft.com/office/powerpoint/2010/main" val="13825382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p:cTn id="14" dur="20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14">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1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1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 calcmode="lin" valueType="num">
                                      <p:cBhvr>
                                        <p:cTn id="22" dur="2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23" dur="2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4" dur="2000"/>
                                        <p:tgtEl>
                                          <p:spTgt spid="22">
                                            <p:txEl>
                                              <p:pRg st="0" end="0"/>
                                            </p:txEl>
                                          </p:spTgt>
                                        </p:tgtEl>
                                      </p:cBhvr>
                                    </p:animEffect>
                                  </p:childTnLst>
                                </p:cTn>
                              </p:par>
                              <p:par>
                                <p:cTn id="25" presetID="29" presetClass="entr" presetSubtype="0" fill="hold" nodeType="withEffect">
                                  <p:stCondLst>
                                    <p:cond delay="0"/>
                                  </p:stCondLst>
                                  <p:childTnLst>
                                    <p:set>
                                      <p:cBhvr>
                                        <p:cTn id="26" dur="1" fill="hold">
                                          <p:stCondLst>
                                            <p:cond delay="0"/>
                                          </p:stCondLst>
                                        </p:cTn>
                                        <p:tgtEl>
                                          <p:spTgt spid="22">
                                            <p:txEl>
                                              <p:pRg st="1" end="1"/>
                                            </p:txEl>
                                          </p:spTgt>
                                        </p:tgtEl>
                                        <p:attrNameLst>
                                          <p:attrName>style.visibility</p:attrName>
                                        </p:attrNameLst>
                                      </p:cBhvr>
                                      <p:to>
                                        <p:strVal val="visible"/>
                                      </p:to>
                                    </p:set>
                                    <p:anim calcmode="lin" valueType="num">
                                      <p:cBhvr>
                                        <p:cTn id="27" dur="20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28" dur="20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9" dur="2000"/>
                                        <p:tgtEl>
                                          <p:spTgt spid="2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 calcmode="lin" valueType="num">
                                      <p:cBhvr>
                                        <p:cTn id="34" dur="1000" fill="hold"/>
                                        <p:tgtEl>
                                          <p:spTgt spid="12">
                                            <p:txEl>
                                              <p:pRg st="0" end="0"/>
                                            </p:txEl>
                                          </p:spTgt>
                                        </p:tgtEl>
                                        <p:attrNameLst>
                                          <p:attrName>ppt_w</p:attrName>
                                        </p:attrNameLst>
                                      </p:cBhvr>
                                      <p:tavLst>
                                        <p:tav tm="0">
                                          <p:val>
                                            <p:strVal val="#ppt_w+.3"/>
                                          </p:val>
                                        </p:tav>
                                        <p:tav tm="100000">
                                          <p:val>
                                            <p:strVal val="#ppt_w"/>
                                          </p:val>
                                        </p:tav>
                                      </p:tavLst>
                                    </p:anim>
                                    <p:anim calcmode="lin" valueType="num">
                                      <p:cBhvr>
                                        <p:cTn id="35"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36" dur="10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1">
                                            <p:txEl>
                                              <p:pRg st="1" end="1"/>
                                            </p:txEl>
                                          </p:spTgt>
                                        </p:tgtEl>
                                        <p:attrNameLst>
                                          <p:attrName>style.visibility</p:attrName>
                                        </p:attrNameLst>
                                      </p:cBhvr>
                                      <p:to>
                                        <p:strVal val="visible"/>
                                      </p:to>
                                    </p:set>
                                    <p:anim calcmode="lin" valueType="num">
                                      <p:cBhvr additive="base">
                                        <p:cTn id="41" dur="20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42" dur="20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21">
                                            <p:txEl>
                                              <p:pRg st="2" end="2"/>
                                            </p:txEl>
                                          </p:spTgt>
                                        </p:tgtEl>
                                        <p:attrNameLst>
                                          <p:attrName>style.visibility</p:attrName>
                                        </p:attrNameLst>
                                      </p:cBhvr>
                                      <p:to>
                                        <p:strVal val="visible"/>
                                      </p:to>
                                    </p:set>
                                    <p:anim calcmode="lin" valueType="num">
                                      <p:cBhvr additive="base">
                                        <p:cTn id="46"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47" dur="10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20">
                                            <p:txEl>
                                              <p:pRg st="0" end="0"/>
                                            </p:txEl>
                                          </p:spTgt>
                                        </p:tgtEl>
                                        <p:attrNameLst>
                                          <p:attrName>style.visibility</p:attrName>
                                        </p:attrNameLst>
                                      </p:cBhvr>
                                      <p:to>
                                        <p:strVal val="visible"/>
                                      </p:to>
                                    </p:set>
                                    <p:anim calcmode="lin" valueType="num">
                                      <p:cBhvr>
                                        <p:cTn id="52" dur="1000" fill="hold"/>
                                        <p:tgtEl>
                                          <p:spTgt spid="20">
                                            <p:txEl>
                                              <p:pRg st="0" end="0"/>
                                            </p:txEl>
                                          </p:spTgt>
                                        </p:tgtEl>
                                        <p:attrNameLst>
                                          <p:attrName>ppt_x</p:attrName>
                                        </p:attrNameLst>
                                      </p:cBhvr>
                                      <p:tavLst>
                                        <p:tav tm="0">
                                          <p:val>
                                            <p:strVal val="#ppt_x-.2"/>
                                          </p:val>
                                        </p:tav>
                                        <p:tav tm="100000">
                                          <p:val>
                                            <p:strVal val="#ppt_x"/>
                                          </p:val>
                                        </p:tav>
                                      </p:tavLst>
                                    </p:anim>
                                    <p:anim calcmode="lin" valueType="num">
                                      <p:cBhvr>
                                        <p:cTn id="53" dur="1000" fill="hold"/>
                                        <p:tgtEl>
                                          <p:spTgt spid="2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0">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anim calcmode="lin" valueType="num">
                                      <p:cBhvr>
                                        <p:cTn id="59"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60"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61" dur="1000"/>
                                        <p:tgtEl>
                                          <p:spTgt spid="11">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0" presetClass="entr" presetSubtype="0" fill="hold" nodeType="clickEffect">
                                  <p:stCondLst>
                                    <p:cond delay="0"/>
                                  </p:stCondLst>
                                  <p:childTnLst>
                                    <p:set>
                                      <p:cBhvr>
                                        <p:cTn id="65" dur="1" fill="hold">
                                          <p:stCondLst>
                                            <p:cond delay="0"/>
                                          </p:stCondLst>
                                        </p:cTn>
                                        <p:tgtEl>
                                          <p:spTgt spid="19">
                                            <p:txEl>
                                              <p:pRg st="1" end="1"/>
                                            </p:txEl>
                                          </p:spTgt>
                                        </p:tgtEl>
                                        <p:attrNameLst>
                                          <p:attrName>style.visibility</p:attrName>
                                        </p:attrNameLst>
                                      </p:cBhvr>
                                      <p:to>
                                        <p:strVal val="visible"/>
                                      </p:to>
                                    </p:set>
                                    <p:animEffect transition="in" filter="fade">
                                      <p:cBhvr>
                                        <p:cTn id="66" dur="800" decel="100000"/>
                                        <p:tgtEl>
                                          <p:spTgt spid="19">
                                            <p:txEl>
                                              <p:pRg st="1" end="1"/>
                                            </p:txEl>
                                          </p:spTgt>
                                        </p:tgtEl>
                                      </p:cBhvr>
                                    </p:animEffect>
                                    <p:anim calcmode="lin" valueType="num">
                                      <p:cBhvr>
                                        <p:cTn id="67" dur="800" decel="100000" fill="hold"/>
                                        <p:tgtEl>
                                          <p:spTgt spid="19">
                                            <p:txEl>
                                              <p:pRg st="1" end="1"/>
                                            </p:txEl>
                                          </p:spTgt>
                                        </p:tgtEl>
                                        <p:attrNameLst>
                                          <p:attrName>style.rotation</p:attrName>
                                        </p:attrNameLst>
                                      </p:cBhvr>
                                      <p:tavLst>
                                        <p:tav tm="0">
                                          <p:val>
                                            <p:fltVal val="-90"/>
                                          </p:val>
                                        </p:tav>
                                        <p:tav tm="100000">
                                          <p:val>
                                            <p:fltVal val="0"/>
                                          </p:val>
                                        </p:tav>
                                      </p:tavLst>
                                    </p:anim>
                                    <p:anim calcmode="lin" valueType="num">
                                      <p:cBhvr>
                                        <p:cTn id="68" dur="800" decel="100000" fill="hold"/>
                                        <p:tgtEl>
                                          <p:spTgt spid="19">
                                            <p:txEl>
                                              <p:pRg st="1" end="1"/>
                                            </p:txEl>
                                          </p:spTgt>
                                        </p:tgtEl>
                                        <p:attrNameLst>
                                          <p:attrName>ppt_x</p:attrName>
                                        </p:attrNameLst>
                                      </p:cBhvr>
                                      <p:tavLst>
                                        <p:tav tm="0">
                                          <p:val>
                                            <p:strVal val="#ppt_x+0.4"/>
                                          </p:val>
                                        </p:tav>
                                        <p:tav tm="100000">
                                          <p:val>
                                            <p:strVal val="#ppt_x-0.05"/>
                                          </p:val>
                                        </p:tav>
                                      </p:tavLst>
                                    </p:anim>
                                    <p:anim calcmode="lin" valueType="num">
                                      <p:cBhvr>
                                        <p:cTn id="69" dur="800" decel="100000" fill="hold"/>
                                        <p:tgtEl>
                                          <p:spTgt spid="19">
                                            <p:txEl>
                                              <p:pRg st="1" end="1"/>
                                            </p:txEl>
                                          </p:spTgt>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19">
                                            <p:txEl>
                                              <p:pRg st="1" end="1"/>
                                            </p:txEl>
                                          </p:spTgt>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19">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9" presetClass="entr" presetSubtype="0" fill="hold" nodeType="clickEffect">
                                  <p:stCondLst>
                                    <p:cond delay="0"/>
                                  </p:stCondLst>
                                  <p:childTnLst>
                                    <p:set>
                                      <p:cBhvr>
                                        <p:cTn id="75" dur="1" fill="hold">
                                          <p:stCondLst>
                                            <p:cond delay="0"/>
                                          </p:stCondLst>
                                        </p:cTn>
                                        <p:tgtEl>
                                          <p:spTgt spid="18">
                                            <p:txEl>
                                              <p:pRg st="1" end="1"/>
                                            </p:txEl>
                                          </p:spTgt>
                                        </p:tgtEl>
                                        <p:attrNameLst>
                                          <p:attrName>style.visibility</p:attrName>
                                        </p:attrNameLst>
                                      </p:cBhvr>
                                      <p:to>
                                        <p:strVal val="visible"/>
                                      </p:to>
                                    </p:set>
                                    <p:anim calcmode="lin" valueType="num">
                                      <p:cBhvr>
                                        <p:cTn id="76" dur="2000" fill="hold"/>
                                        <p:tgtEl>
                                          <p:spTgt spid="18">
                                            <p:txEl>
                                              <p:pRg st="1" end="1"/>
                                            </p:txEl>
                                          </p:spTgt>
                                        </p:tgtEl>
                                        <p:attrNameLst>
                                          <p:attrName>ppt_x</p:attrName>
                                        </p:attrNameLst>
                                      </p:cBhvr>
                                      <p:tavLst>
                                        <p:tav tm="0">
                                          <p:val>
                                            <p:strVal val="#ppt_x-.2"/>
                                          </p:val>
                                        </p:tav>
                                        <p:tav tm="100000">
                                          <p:val>
                                            <p:strVal val="#ppt_x"/>
                                          </p:val>
                                        </p:tav>
                                      </p:tavLst>
                                    </p:anim>
                                    <p:anim calcmode="lin" valueType="num">
                                      <p:cBhvr>
                                        <p:cTn id="77" dur="2000" fill="hold"/>
                                        <p:tgtEl>
                                          <p:spTgt spid="1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78" dur="2000"/>
                                        <p:tgtEl>
                                          <p:spTgt spid="18">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0" presetClass="entr" presetSubtype="0" decel="100000" fill="hold" nodeType="clickEffect">
                                  <p:stCondLst>
                                    <p:cond delay="0"/>
                                  </p:stCondLst>
                                  <p:childTnLst>
                                    <p:set>
                                      <p:cBhvr>
                                        <p:cTn id="82" dur="1" fill="hold">
                                          <p:stCondLst>
                                            <p:cond delay="0"/>
                                          </p:stCondLst>
                                        </p:cTn>
                                        <p:tgtEl>
                                          <p:spTgt spid="10">
                                            <p:txEl>
                                              <p:pRg st="0" end="0"/>
                                            </p:txEl>
                                          </p:spTgt>
                                        </p:tgtEl>
                                        <p:attrNameLst>
                                          <p:attrName>style.visibility</p:attrName>
                                        </p:attrNameLst>
                                      </p:cBhvr>
                                      <p:to>
                                        <p:strVal val="visible"/>
                                      </p:to>
                                    </p:set>
                                    <p:anim calcmode="lin" valueType="num">
                                      <p:cBhvr>
                                        <p:cTn id="83"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84"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85" dur="1000"/>
                                        <p:tgtEl>
                                          <p:spTgt spid="10">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2" presetClass="entr" presetSubtype="4" fill="hold" nodeType="clickEffect">
                                  <p:stCondLst>
                                    <p:cond delay="0"/>
                                  </p:stCondLst>
                                  <p:childTnLst>
                                    <p:set>
                                      <p:cBhvr>
                                        <p:cTn id="89" dur="1" fill="hold">
                                          <p:stCondLst>
                                            <p:cond delay="0"/>
                                          </p:stCondLst>
                                        </p:cTn>
                                        <p:tgtEl>
                                          <p:spTgt spid="17">
                                            <p:txEl>
                                              <p:pRg st="1" end="1"/>
                                            </p:txEl>
                                          </p:spTgt>
                                        </p:tgtEl>
                                        <p:attrNameLst>
                                          <p:attrName>style.visibility</p:attrName>
                                        </p:attrNameLst>
                                      </p:cBhvr>
                                      <p:to>
                                        <p:strVal val="visible"/>
                                      </p:to>
                                    </p:set>
                                    <p:animEffect transition="in" filter="slide(fromBottom)">
                                      <p:cBhvr>
                                        <p:cTn id="90" dur="1000"/>
                                        <p:tgtEl>
                                          <p:spTgt spid="17">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7" presetClass="entr" presetSubtype="0" fill="hold" nodeType="clickEffect">
                                  <p:stCondLst>
                                    <p:cond delay="0"/>
                                  </p:stCondLst>
                                  <p:childTnLst>
                                    <p:set>
                                      <p:cBhvr>
                                        <p:cTn id="94" dur="1" fill="hold">
                                          <p:stCondLst>
                                            <p:cond delay="0"/>
                                          </p:stCondLst>
                                        </p:cTn>
                                        <p:tgtEl>
                                          <p:spTgt spid="23">
                                            <p:txEl>
                                              <p:pRg st="0" end="0"/>
                                            </p:txEl>
                                          </p:spTgt>
                                        </p:tgtEl>
                                        <p:attrNameLst>
                                          <p:attrName>style.visibility</p:attrName>
                                        </p:attrNameLst>
                                      </p:cBhvr>
                                      <p:to>
                                        <p:strVal val="visible"/>
                                      </p:to>
                                    </p:set>
                                    <p:animEffect transition="in" filter="fade">
                                      <p:cBhvr>
                                        <p:cTn id="95" dur="2000"/>
                                        <p:tgtEl>
                                          <p:spTgt spid="23">
                                            <p:txEl>
                                              <p:pRg st="0" end="0"/>
                                            </p:txEl>
                                          </p:spTgt>
                                        </p:tgtEl>
                                      </p:cBhvr>
                                    </p:animEffect>
                                    <p:anim calcmode="lin" valueType="num">
                                      <p:cBhvr>
                                        <p:cTn id="96" dur="2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7" dur="1800" decel="100000" fill="hold"/>
                                        <p:tgtEl>
                                          <p:spTgt spid="23">
                                            <p:txEl>
                                              <p:pRg st="0" end="0"/>
                                            </p:txEl>
                                          </p:spTgt>
                                        </p:tgtEl>
                                        <p:attrNameLst>
                                          <p:attrName>ppt_y</p:attrName>
                                        </p:attrNameLst>
                                      </p:cBhvr>
                                      <p:tavLst>
                                        <p:tav tm="0">
                                          <p:val>
                                            <p:strVal val="#ppt_y+1"/>
                                          </p:val>
                                        </p:tav>
                                        <p:tav tm="100000">
                                          <p:val>
                                            <p:strVal val="#ppt_y-.03"/>
                                          </p:val>
                                        </p:tav>
                                      </p:tavLst>
                                    </p:anim>
                                    <p:anim calcmode="lin" valueType="num">
                                      <p:cBhvr>
                                        <p:cTn id="98" dur="200" accel="100000" fill="hold">
                                          <p:stCondLst>
                                            <p:cond delay="1800"/>
                                          </p:stCondLst>
                                        </p:cTn>
                                        <p:tgtEl>
                                          <p:spTgt spid="2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0" presetClass="entr" presetSubtype="0" decel="100000" fill="hold" nodeType="clickEffect">
                                  <p:stCondLst>
                                    <p:cond delay="0"/>
                                  </p:stCondLst>
                                  <p:childTnLst>
                                    <p:set>
                                      <p:cBhvr>
                                        <p:cTn id="102" dur="1" fill="hold">
                                          <p:stCondLst>
                                            <p:cond delay="0"/>
                                          </p:stCondLst>
                                        </p:cTn>
                                        <p:tgtEl>
                                          <p:spTgt spid="13">
                                            <p:txEl>
                                              <p:pRg st="0" end="0"/>
                                            </p:txEl>
                                          </p:spTgt>
                                        </p:tgtEl>
                                        <p:attrNameLst>
                                          <p:attrName>style.visibility</p:attrName>
                                        </p:attrNameLst>
                                      </p:cBhvr>
                                      <p:to>
                                        <p:strVal val="visible"/>
                                      </p:to>
                                    </p:set>
                                    <p:anim calcmode="lin" valueType="num">
                                      <p:cBhvr>
                                        <p:cTn id="103"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04"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05" dur="1000"/>
                                        <p:tgtEl>
                                          <p:spTgt spid="13">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29" presetClass="entr" presetSubtype="0" fill="hold" nodeType="clickEffect">
                                  <p:stCondLst>
                                    <p:cond delay="0"/>
                                  </p:stCondLst>
                                  <p:childTnLst>
                                    <p:set>
                                      <p:cBhvr>
                                        <p:cTn id="109" dur="1" fill="hold">
                                          <p:stCondLst>
                                            <p:cond delay="0"/>
                                          </p:stCondLst>
                                        </p:cTn>
                                        <p:tgtEl>
                                          <p:spTgt spid="16">
                                            <p:txEl>
                                              <p:pRg st="1" end="1"/>
                                            </p:txEl>
                                          </p:spTgt>
                                        </p:tgtEl>
                                        <p:attrNameLst>
                                          <p:attrName>style.visibility</p:attrName>
                                        </p:attrNameLst>
                                      </p:cBhvr>
                                      <p:to>
                                        <p:strVal val="visible"/>
                                      </p:to>
                                    </p:set>
                                    <p:anim calcmode="lin" valueType="num">
                                      <p:cBhvr>
                                        <p:cTn id="110" dur="2000" fill="hold"/>
                                        <p:tgtEl>
                                          <p:spTgt spid="16">
                                            <p:txEl>
                                              <p:pRg st="1" end="1"/>
                                            </p:txEl>
                                          </p:spTgt>
                                        </p:tgtEl>
                                        <p:attrNameLst>
                                          <p:attrName>ppt_x</p:attrName>
                                        </p:attrNameLst>
                                      </p:cBhvr>
                                      <p:tavLst>
                                        <p:tav tm="0">
                                          <p:val>
                                            <p:strVal val="#ppt_x-.2"/>
                                          </p:val>
                                        </p:tav>
                                        <p:tav tm="100000">
                                          <p:val>
                                            <p:strVal val="#ppt_x"/>
                                          </p:val>
                                        </p:tav>
                                      </p:tavLst>
                                    </p:anim>
                                    <p:anim calcmode="lin" valueType="num">
                                      <p:cBhvr>
                                        <p:cTn id="111" dur="2000" fill="hold"/>
                                        <p:tgtEl>
                                          <p:spTgt spid="1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12" dur="2000"/>
                                        <p:tgtEl>
                                          <p:spTgt spid="16">
                                            <p:txEl>
                                              <p:pRg st="1" end="1"/>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2" presetClass="entr" presetSubtype="4" fill="hold" nodeType="clickEffect">
                                  <p:stCondLst>
                                    <p:cond delay="0"/>
                                  </p:stCondLst>
                                  <p:childTnLst>
                                    <p:set>
                                      <p:cBhvr>
                                        <p:cTn id="116" dur="1" fill="hold">
                                          <p:stCondLst>
                                            <p:cond delay="0"/>
                                          </p:stCondLst>
                                        </p:cTn>
                                        <p:tgtEl>
                                          <p:spTgt spid="15">
                                            <p:txEl>
                                              <p:pRg st="0" end="0"/>
                                            </p:txEl>
                                          </p:spTgt>
                                        </p:tgtEl>
                                        <p:attrNameLst>
                                          <p:attrName>style.visibility</p:attrName>
                                        </p:attrNameLst>
                                      </p:cBhvr>
                                      <p:to>
                                        <p:strVal val="visible"/>
                                      </p:to>
                                    </p:set>
                                    <p:animEffect transition="in" filter="slide(fromBottom)">
                                      <p:cBhvr>
                                        <p:cTn id="117" dur="1000"/>
                                        <p:tgtEl>
                                          <p:spTgt spid="15">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Effect transition="in" filter="blinds(horizontal)">
                                      <p:cBhvr>
                                        <p:cTn id="122" dur="500"/>
                                        <p:tgtEl>
                                          <p:spTgt spid="32"/>
                                        </p:tgtEl>
                                      </p:cBhvr>
                                    </p:animEffect>
                                  </p:childTnLst>
                                </p:cTn>
                              </p:par>
                            </p:childTnLst>
                          </p:cTn>
                        </p:par>
                        <p:par>
                          <p:cTn id="123" fill="hold">
                            <p:stCondLst>
                              <p:cond delay="500"/>
                            </p:stCondLst>
                            <p:childTnLst>
                              <p:par>
                                <p:cTn id="124" presetID="5" presetClass="entr" presetSubtype="10" fill="hold" grpId="0" nodeType="after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checkerboard(across)">
                                      <p:cBhvr>
                                        <p:cTn id="126" dur="500"/>
                                        <p:tgtEl>
                                          <p:spTgt spid="41"/>
                                        </p:tgtEl>
                                      </p:cBhvr>
                                    </p:animEffect>
                                  </p:childTnLst>
                                </p:cTn>
                              </p:par>
                            </p:childTnLst>
                          </p:cTn>
                        </p:par>
                        <p:par>
                          <p:cTn id="127" fill="hold">
                            <p:stCondLst>
                              <p:cond delay="1000"/>
                            </p:stCondLst>
                            <p:childTnLst>
                              <p:par>
                                <p:cTn id="128" presetID="5" presetClass="entr" presetSubtype="10" fill="hold" grpId="0" nodeType="after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checkerboard(across)">
                                      <p:cBhvr>
                                        <p:cTn id="130" dur="500"/>
                                        <p:tgtEl>
                                          <p:spTgt spid="40"/>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blinds(horizontal)">
                                      <p:cBhvr>
                                        <p:cTn id="135" dur="500"/>
                                        <p:tgtEl>
                                          <p:spTgt spid="31"/>
                                        </p:tgtEl>
                                      </p:cBhvr>
                                    </p:animEffect>
                                  </p:childTnLst>
                                </p:cTn>
                              </p:par>
                            </p:childTnLst>
                          </p:cTn>
                        </p:par>
                        <p:par>
                          <p:cTn id="136" fill="hold">
                            <p:stCondLst>
                              <p:cond delay="500"/>
                            </p:stCondLst>
                            <p:childTnLst>
                              <p:par>
                                <p:cTn id="137" presetID="5" presetClass="entr" presetSubtype="10" fill="hold" grpId="0" nodeType="after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checkerboard(across)">
                                      <p:cBhvr>
                                        <p:cTn id="139" dur="500"/>
                                        <p:tgtEl>
                                          <p:spTgt spid="39"/>
                                        </p:tgtEl>
                                      </p:cBhvr>
                                    </p:animEffect>
                                  </p:childTnLst>
                                </p:cTn>
                              </p:par>
                            </p:childTnLst>
                          </p:cTn>
                        </p:par>
                        <p:par>
                          <p:cTn id="140" fill="hold">
                            <p:stCondLst>
                              <p:cond delay="1000"/>
                            </p:stCondLst>
                            <p:childTnLst>
                              <p:par>
                                <p:cTn id="141" presetID="5" presetClass="entr" presetSubtype="10" fill="hold" grpId="0" nodeType="afterEffect">
                                  <p:stCondLst>
                                    <p:cond delay="0"/>
                                  </p:stCondLst>
                                  <p:childTnLst>
                                    <p:set>
                                      <p:cBhvr>
                                        <p:cTn id="142" dur="1" fill="hold">
                                          <p:stCondLst>
                                            <p:cond delay="0"/>
                                          </p:stCondLst>
                                        </p:cTn>
                                        <p:tgtEl>
                                          <p:spTgt spid="37"/>
                                        </p:tgtEl>
                                        <p:attrNameLst>
                                          <p:attrName>style.visibility</p:attrName>
                                        </p:attrNameLst>
                                      </p:cBhvr>
                                      <p:to>
                                        <p:strVal val="visible"/>
                                      </p:to>
                                    </p:set>
                                    <p:animEffect transition="in" filter="checkerboard(across)">
                                      <p:cBhvr>
                                        <p:cTn id="143" dur="500"/>
                                        <p:tgtEl>
                                          <p:spTgt spid="37"/>
                                        </p:tgtEl>
                                      </p:cBhvr>
                                    </p:animEffect>
                                  </p:childTnLst>
                                </p:cTn>
                              </p:par>
                            </p:childTnLst>
                          </p:cTn>
                        </p:par>
                        <p:par>
                          <p:cTn id="144" fill="hold">
                            <p:stCondLst>
                              <p:cond delay="1500"/>
                            </p:stCondLst>
                            <p:childTnLst>
                              <p:par>
                                <p:cTn id="145" presetID="5" presetClass="entr" presetSubtype="10" fill="hold" grpId="0" nodeType="after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checkerboard(across)">
                                      <p:cBhvr>
                                        <p:cTn id="147" dur="500"/>
                                        <p:tgtEl>
                                          <p:spTgt spid="38"/>
                                        </p:tgtEl>
                                      </p:cBhvr>
                                    </p:animEffect>
                                  </p:childTnLst>
                                </p:cTn>
                              </p:par>
                            </p:childTnLst>
                          </p:cTn>
                        </p:par>
                      </p:childTnLst>
                    </p:cTn>
                  </p:par>
                  <p:par>
                    <p:cTn id="148" fill="hold">
                      <p:stCondLst>
                        <p:cond delay="indefinite"/>
                      </p:stCondLst>
                      <p:childTnLst>
                        <p:par>
                          <p:cTn id="149" fill="hold">
                            <p:stCondLst>
                              <p:cond delay="0"/>
                            </p:stCondLst>
                            <p:childTnLst>
                              <p:par>
                                <p:cTn id="150" presetID="3" presetClass="entr" presetSubtype="10" fill="hold" grpId="0" nodeType="click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blinds(horizontal)">
                                      <p:cBhvr>
                                        <p:cTn id="152" dur="500"/>
                                        <p:tgtEl>
                                          <p:spTgt spid="30"/>
                                        </p:tgtEl>
                                      </p:cBhvr>
                                    </p:animEffect>
                                  </p:childTnLst>
                                </p:cTn>
                              </p:par>
                            </p:childTnLst>
                          </p:cTn>
                        </p:par>
                        <p:par>
                          <p:cTn id="153" fill="hold">
                            <p:stCondLst>
                              <p:cond delay="500"/>
                            </p:stCondLst>
                            <p:childTnLst>
                              <p:par>
                                <p:cTn id="154" presetID="5" presetClass="entr" presetSubtype="10" fill="hold" grpId="0" nodeType="afterEffect">
                                  <p:stCondLst>
                                    <p:cond delay="0"/>
                                  </p:stCondLst>
                                  <p:childTnLst>
                                    <p:set>
                                      <p:cBhvr>
                                        <p:cTn id="155" dur="1" fill="hold">
                                          <p:stCondLst>
                                            <p:cond delay="0"/>
                                          </p:stCondLst>
                                        </p:cTn>
                                        <p:tgtEl>
                                          <p:spTgt spid="21">
                                            <p:bg/>
                                          </p:spTgt>
                                        </p:tgtEl>
                                        <p:attrNameLst>
                                          <p:attrName>style.visibility</p:attrName>
                                        </p:attrNameLst>
                                      </p:cBhvr>
                                      <p:to>
                                        <p:strVal val="visible"/>
                                      </p:to>
                                    </p:set>
                                    <p:animEffect transition="in" filter="checkerboard(across)">
                                      <p:cBhvr>
                                        <p:cTn id="156" dur="500"/>
                                        <p:tgtEl>
                                          <p:spTgt spid="21">
                                            <p:bg/>
                                          </p:spTgt>
                                        </p:tgtEl>
                                      </p:cBhvr>
                                    </p:animEffect>
                                  </p:childTnLst>
                                </p:cTn>
                              </p:par>
                            </p:childTnLst>
                          </p:cTn>
                        </p:par>
                        <p:par>
                          <p:cTn id="157" fill="hold">
                            <p:stCondLst>
                              <p:cond delay="1000"/>
                            </p:stCondLst>
                            <p:childTnLst>
                              <p:par>
                                <p:cTn id="158" presetID="5" presetClass="entr" presetSubtype="10" fill="hold" grpId="0" nodeType="afterEffect">
                                  <p:stCondLst>
                                    <p:cond delay="0"/>
                                  </p:stCondLst>
                                  <p:childTnLst>
                                    <p:set>
                                      <p:cBhvr>
                                        <p:cTn id="159" dur="1" fill="hold">
                                          <p:stCondLst>
                                            <p:cond delay="0"/>
                                          </p:stCondLst>
                                        </p:cTn>
                                        <p:tgtEl>
                                          <p:spTgt spid="21">
                                            <p:txEl>
                                              <p:pRg st="1" end="1"/>
                                            </p:txEl>
                                          </p:spTgt>
                                        </p:tgtEl>
                                        <p:attrNameLst>
                                          <p:attrName>style.visibility</p:attrName>
                                        </p:attrNameLst>
                                      </p:cBhvr>
                                      <p:to>
                                        <p:strVal val="visible"/>
                                      </p:to>
                                    </p:set>
                                    <p:animEffect transition="in" filter="checkerboard(across)">
                                      <p:cBhvr>
                                        <p:cTn id="160" dur="500"/>
                                        <p:tgtEl>
                                          <p:spTgt spid="21">
                                            <p:txEl>
                                              <p:pRg st="1" end="1"/>
                                            </p:txEl>
                                          </p:spTgt>
                                        </p:tgtEl>
                                      </p:cBhvr>
                                    </p:animEffect>
                                  </p:childTnLst>
                                </p:cTn>
                              </p:par>
                            </p:childTnLst>
                          </p:cTn>
                        </p:par>
                        <p:par>
                          <p:cTn id="161" fill="hold">
                            <p:stCondLst>
                              <p:cond delay="1500"/>
                            </p:stCondLst>
                            <p:childTnLst>
                              <p:par>
                                <p:cTn id="162" presetID="5" presetClass="entr" presetSubtype="10" fill="hold" grpId="0" nodeType="afterEffect">
                                  <p:stCondLst>
                                    <p:cond delay="0"/>
                                  </p:stCondLst>
                                  <p:childTnLst>
                                    <p:set>
                                      <p:cBhvr>
                                        <p:cTn id="163" dur="1" fill="hold">
                                          <p:stCondLst>
                                            <p:cond delay="0"/>
                                          </p:stCondLst>
                                        </p:cTn>
                                        <p:tgtEl>
                                          <p:spTgt spid="21">
                                            <p:txEl>
                                              <p:pRg st="2" end="2"/>
                                            </p:txEl>
                                          </p:spTgt>
                                        </p:tgtEl>
                                        <p:attrNameLst>
                                          <p:attrName>style.visibility</p:attrName>
                                        </p:attrNameLst>
                                      </p:cBhvr>
                                      <p:to>
                                        <p:strVal val="visible"/>
                                      </p:to>
                                    </p:set>
                                    <p:animEffect transition="in" filter="checkerboard(across)">
                                      <p:cBhvr>
                                        <p:cTn id="164" dur="500"/>
                                        <p:tgtEl>
                                          <p:spTgt spid="21">
                                            <p:txEl>
                                              <p:pRg st="2" end="2"/>
                                            </p:txEl>
                                          </p:spTgt>
                                        </p:tgtEl>
                                      </p:cBhvr>
                                    </p:animEffect>
                                  </p:childTnLst>
                                </p:cTn>
                              </p:par>
                            </p:childTnLst>
                          </p:cTn>
                        </p:par>
                        <p:par>
                          <p:cTn id="165" fill="hold">
                            <p:stCondLst>
                              <p:cond delay="2000"/>
                            </p:stCondLst>
                            <p:childTnLst>
                              <p:par>
                                <p:cTn id="166" presetID="5" presetClass="entr" presetSubtype="10" fill="hold" grpId="0" nodeType="afterEffect">
                                  <p:stCondLst>
                                    <p:cond delay="0"/>
                                  </p:stCondLst>
                                  <p:childTnLst>
                                    <p:set>
                                      <p:cBhvr>
                                        <p:cTn id="167" dur="1" fill="hold">
                                          <p:stCondLst>
                                            <p:cond delay="0"/>
                                          </p:stCondLst>
                                        </p:cTn>
                                        <p:tgtEl>
                                          <p:spTgt spid="36"/>
                                        </p:tgtEl>
                                        <p:attrNameLst>
                                          <p:attrName>style.visibility</p:attrName>
                                        </p:attrNameLst>
                                      </p:cBhvr>
                                      <p:to>
                                        <p:strVal val="visible"/>
                                      </p:to>
                                    </p:set>
                                    <p:animEffect transition="in" filter="checkerboard(across)">
                                      <p:cBhvr>
                                        <p:cTn id="168" dur="500"/>
                                        <p:tgtEl>
                                          <p:spTgt spid="36"/>
                                        </p:tgtEl>
                                      </p:cBhvr>
                                    </p:animEffect>
                                  </p:childTnLst>
                                </p:cTn>
                              </p:par>
                            </p:childTnLst>
                          </p:cTn>
                        </p:par>
                        <p:par>
                          <p:cTn id="169" fill="hold">
                            <p:stCondLst>
                              <p:cond delay="2500"/>
                            </p:stCondLst>
                            <p:childTnLst>
                              <p:par>
                                <p:cTn id="170" presetID="5" presetClass="entr" presetSubtype="10" fill="hold" grpId="0" nodeType="afterEffect">
                                  <p:stCondLst>
                                    <p:cond delay="0"/>
                                  </p:stCondLst>
                                  <p:childTnLst>
                                    <p:set>
                                      <p:cBhvr>
                                        <p:cTn id="171" dur="1" fill="hold">
                                          <p:stCondLst>
                                            <p:cond delay="0"/>
                                          </p:stCondLst>
                                        </p:cTn>
                                        <p:tgtEl>
                                          <p:spTgt spid="35"/>
                                        </p:tgtEl>
                                        <p:attrNameLst>
                                          <p:attrName>style.visibility</p:attrName>
                                        </p:attrNameLst>
                                      </p:cBhvr>
                                      <p:to>
                                        <p:strVal val="visible"/>
                                      </p:to>
                                    </p:set>
                                    <p:animEffect transition="in" filter="checkerboard(across)">
                                      <p:cBhvr>
                                        <p:cTn id="172" dur="500"/>
                                        <p:tgtEl>
                                          <p:spTgt spid="35"/>
                                        </p:tgtEl>
                                      </p:cBhvr>
                                    </p:animEffect>
                                  </p:childTnLst>
                                </p:cTn>
                              </p:par>
                            </p:childTnLst>
                          </p:cTn>
                        </p:par>
                        <p:par>
                          <p:cTn id="173" fill="hold">
                            <p:stCondLst>
                              <p:cond delay="3000"/>
                            </p:stCondLst>
                            <p:childTnLst>
                              <p:par>
                                <p:cTn id="174" presetID="5" presetClass="entr" presetSubtype="10" fill="hold" grpId="0" nodeType="afterEffect">
                                  <p:stCondLst>
                                    <p:cond delay="0"/>
                                  </p:stCondLst>
                                  <p:childTnLst>
                                    <p:set>
                                      <p:cBhvr>
                                        <p:cTn id="175" dur="1" fill="hold">
                                          <p:stCondLst>
                                            <p:cond delay="0"/>
                                          </p:stCondLst>
                                        </p:cTn>
                                        <p:tgtEl>
                                          <p:spTgt spid="34"/>
                                        </p:tgtEl>
                                        <p:attrNameLst>
                                          <p:attrName>style.visibility</p:attrName>
                                        </p:attrNameLst>
                                      </p:cBhvr>
                                      <p:to>
                                        <p:strVal val="visible"/>
                                      </p:to>
                                    </p:set>
                                    <p:animEffect transition="in" filter="checkerboard(across)">
                                      <p:cBhvr>
                                        <p:cTn id="176" dur="500"/>
                                        <p:tgtEl>
                                          <p:spTgt spid="34"/>
                                        </p:tgtEl>
                                      </p:cBhvr>
                                    </p:animEffect>
                                  </p:childTnLst>
                                </p:cTn>
                              </p:par>
                            </p:childTnLst>
                          </p:cTn>
                        </p:par>
                      </p:childTnLst>
                    </p:cTn>
                  </p:par>
                  <p:par>
                    <p:cTn id="177" fill="hold">
                      <p:stCondLst>
                        <p:cond delay="indefinite"/>
                      </p:stCondLst>
                      <p:childTnLst>
                        <p:par>
                          <p:cTn id="178" fill="hold">
                            <p:stCondLst>
                              <p:cond delay="0"/>
                            </p:stCondLst>
                            <p:childTnLst>
                              <p:par>
                                <p:cTn id="179" presetID="3" presetClass="entr" presetSubtype="10" fill="hold" grpId="0" nodeType="clickEffect">
                                  <p:stCondLst>
                                    <p:cond delay="0"/>
                                  </p:stCondLst>
                                  <p:childTnLst>
                                    <p:set>
                                      <p:cBhvr>
                                        <p:cTn id="180" dur="1" fill="hold">
                                          <p:stCondLst>
                                            <p:cond delay="0"/>
                                          </p:stCondLst>
                                        </p:cTn>
                                        <p:tgtEl>
                                          <p:spTgt spid="29"/>
                                        </p:tgtEl>
                                        <p:attrNameLst>
                                          <p:attrName>style.visibility</p:attrName>
                                        </p:attrNameLst>
                                      </p:cBhvr>
                                      <p:to>
                                        <p:strVal val="visible"/>
                                      </p:to>
                                    </p:set>
                                    <p:animEffect transition="in" filter="blinds(horizontal)">
                                      <p:cBhvr>
                                        <p:cTn id="181" dur="500"/>
                                        <p:tgtEl>
                                          <p:spTgt spid="29"/>
                                        </p:tgtEl>
                                      </p:cBhvr>
                                    </p:animEffect>
                                  </p:childTnLst>
                                </p:cTn>
                              </p:par>
                            </p:childTnLst>
                          </p:cTn>
                        </p:par>
                        <p:par>
                          <p:cTn id="182" fill="hold">
                            <p:stCondLst>
                              <p:cond delay="500"/>
                            </p:stCondLst>
                            <p:childTnLst>
                              <p:par>
                                <p:cTn id="183" presetID="5" presetClass="entr" presetSubtype="10" fill="hold" grpId="0" nodeType="afterEffect">
                                  <p:stCondLst>
                                    <p:cond delay="0"/>
                                  </p:stCondLst>
                                  <p:childTnLst>
                                    <p:set>
                                      <p:cBhvr>
                                        <p:cTn id="184" dur="1" fill="hold">
                                          <p:stCondLst>
                                            <p:cond delay="0"/>
                                          </p:stCondLst>
                                        </p:cTn>
                                        <p:tgtEl>
                                          <p:spTgt spid="33"/>
                                        </p:tgtEl>
                                        <p:attrNameLst>
                                          <p:attrName>style.visibility</p:attrName>
                                        </p:attrNameLst>
                                      </p:cBhvr>
                                      <p:to>
                                        <p:strVal val="visible"/>
                                      </p:to>
                                    </p:set>
                                    <p:animEffect transition="in" filter="checkerboard(across)">
                                      <p:cBhvr>
                                        <p:cTn id="185" dur="500"/>
                                        <p:tgtEl>
                                          <p:spTgt spid="33"/>
                                        </p:tgtEl>
                                      </p:cBhvr>
                                    </p:animEffect>
                                  </p:childTnLst>
                                </p:cTn>
                              </p:par>
                            </p:childTnLst>
                          </p:cTn>
                        </p:par>
                        <p:par>
                          <p:cTn id="186" fill="hold">
                            <p:stCondLst>
                              <p:cond delay="1000"/>
                            </p:stCondLst>
                            <p:childTnLst>
                              <p:par>
                                <p:cTn id="187" presetID="5" presetClass="entr" presetSubtype="10" fill="hold" grpId="0" nodeType="afterEffect">
                                  <p:stCondLst>
                                    <p:cond delay="0"/>
                                  </p:stCondLst>
                                  <p:childTnLst>
                                    <p:set>
                                      <p:cBhvr>
                                        <p:cTn id="188" dur="1" fill="hold">
                                          <p:stCondLst>
                                            <p:cond delay="0"/>
                                          </p:stCondLst>
                                        </p:cTn>
                                        <p:tgtEl>
                                          <p:spTgt spid="47"/>
                                        </p:tgtEl>
                                        <p:attrNameLst>
                                          <p:attrName>style.visibility</p:attrName>
                                        </p:attrNameLst>
                                      </p:cBhvr>
                                      <p:to>
                                        <p:strVal val="visible"/>
                                      </p:to>
                                    </p:set>
                                    <p:animEffect transition="in" filter="checkerboard(across)">
                                      <p:cBhvr>
                                        <p:cTn id="189" dur="500"/>
                                        <p:tgtEl>
                                          <p:spTgt spid="47"/>
                                        </p:tgtEl>
                                      </p:cBhvr>
                                    </p:animEffect>
                                  </p:childTnLst>
                                </p:cTn>
                              </p:par>
                            </p:childTnLst>
                          </p:cTn>
                        </p:par>
                      </p:childTnLst>
                    </p:cTn>
                  </p:par>
                  <p:par>
                    <p:cTn id="190" fill="hold">
                      <p:stCondLst>
                        <p:cond delay="indefinite"/>
                      </p:stCondLst>
                      <p:childTnLst>
                        <p:par>
                          <p:cTn id="191" fill="hold">
                            <p:stCondLst>
                              <p:cond delay="0"/>
                            </p:stCondLst>
                            <p:childTnLst>
                              <p:par>
                                <p:cTn id="192" presetID="3" presetClass="entr" presetSubtype="10" fill="hold" grpId="0" nodeType="clickEffect">
                                  <p:stCondLst>
                                    <p:cond delay="0"/>
                                  </p:stCondLst>
                                  <p:childTnLst>
                                    <p:set>
                                      <p:cBhvr>
                                        <p:cTn id="193" dur="1" fill="hold">
                                          <p:stCondLst>
                                            <p:cond delay="0"/>
                                          </p:stCondLst>
                                        </p:cTn>
                                        <p:tgtEl>
                                          <p:spTgt spid="28"/>
                                        </p:tgtEl>
                                        <p:attrNameLst>
                                          <p:attrName>style.visibility</p:attrName>
                                        </p:attrNameLst>
                                      </p:cBhvr>
                                      <p:to>
                                        <p:strVal val="visible"/>
                                      </p:to>
                                    </p:set>
                                    <p:animEffect transition="in" filter="blinds(horizontal)">
                                      <p:cBhvr>
                                        <p:cTn id="194" dur="500"/>
                                        <p:tgtEl>
                                          <p:spTgt spid="28"/>
                                        </p:tgtEl>
                                      </p:cBhvr>
                                    </p:animEffect>
                                  </p:childTnLst>
                                </p:cTn>
                              </p:par>
                            </p:childTnLst>
                          </p:cTn>
                        </p:par>
                        <p:par>
                          <p:cTn id="195" fill="hold">
                            <p:stCondLst>
                              <p:cond delay="500"/>
                            </p:stCondLst>
                            <p:childTnLst>
                              <p:par>
                                <p:cTn id="196" presetID="5" presetClass="entr" presetSubtype="10" fill="hold" grpId="0" nodeType="afterEffect">
                                  <p:stCondLst>
                                    <p:cond delay="0"/>
                                  </p:stCondLst>
                                  <p:childTnLst>
                                    <p:set>
                                      <p:cBhvr>
                                        <p:cTn id="197" dur="1" fill="hold">
                                          <p:stCondLst>
                                            <p:cond delay="0"/>
                                          </p:stCondLst>
                                        </p:cTn>
                                        <p:tgtEl>
                                          <p:spTgt spid="46"/>
                                        </p:tgtEl>
                                        <p:attrNameLst>
                                          <p:attrName>style.visibility</p:attrName>
                                        </p:attrNameLst>
                                      </p:cBhvr>
                                      <p:to>
                                        <p:strVal val="visible"/>
                                      </p:to>
                                    </p:set>
                                    <p:animEffect transition="in" filter="checkerboard(across)">
                                      <p:cBhvr>
                                        <p:cTn id="198" dur="500"/>
                                        <p:tgtEl>
                                          <p:spTgt spid="46"/>
                                        </p:tgtEl>
                                      </p:cBhvr>
                                    </p:animEffect>
                                  </p:childTnLst>
                                </p:cTn>
                              </p:par>
                            </p:childTnLst>
                          </p:cTn>
                        </p:par>
                        <p:par>
                          <p:cTn id="199" fill="hold">
                            <p:stCondLst>
                              <p:cond delay="1000"/>
                            </p:stCondLst>
                            <p:childTnLst>
                              <p:par>
                                <p:cTn id="200" presetID="5" presetClass="entr" presetSubtype="10" fill="hold" grpId="0" nodeType="afterEffect">
                                  <p:stCondLst>
                                    <p:cond delay="0"/>
                                  </p:stCondLst>
                                  <p:childTnLst>
                                    <p:set>
                                      <p:cBhvr>
                                        <p:cTn id="201" dur="1" fill="hold">
                                          <p:stCondLst>
                                            <p:cond delay="0"/>
                                          </p:stCondLst>
                                        </p:cTn>
                                        <p:tgtEl>
                                          <p:spTgt spid="51"/>
                                        </p:tgtEl>
                                        <p:attrNameLst>
                                          <p:attrName>style.visibility</p:attrName>
                                        </p:attrNameLst>
                                      </p:cBhvr>
                                      <p:to>
                                        <p:strVal val="visible"/>
                                      </p:to>
                                    </p:set>
                                    <p:animEffect transition="in" filter="checkerboard(across)">
                                      <p:cBhvr>
                                        <p:cTn id="202" dur="500"/>
                                        <p:tgtEl>
                                          <p:spTgt spid="51"/>
                                        </p:tgtEl>
                                      </p:cBhvr>
                                    </p:animEffect>
                                  </p:childTnLst>
                                </p:cTn>
                              </p:par>
                            </p:childTnLst>
                          </p:cTn>
                        </p:par>
                      </p:childTnLst>
                    </p:cTn>
                  </p:par>
                  <p:par>
                    <p:cTn id="203" fill="hold">
                      <p:stCondLst>
                        <p:cond delay="indefinite"/>
                      </p:stCondLst>
                      <p:childTnLst>
                        <p:par>
                          <p:cTn id="204" fill="hold">
                            <p:stCondLst>
                              <p:cond delay="0"/>
                            </p:stCondLst>
                            <p:childTnLst>
                              <p:par>
                                <p:cTn id="205" presetID="3" presetClass="entr" presetSubtype="10" fill="hold" grpId="0" nodeType="clickEffect">
                                  <p:stCondLst>
                                    <p:cond delay="0"/>
                                  </p:stCondLst>
                                  <p:childTnLst>
                                    <p:set>
                                      <p:cBhvr>
                                        <p:cTn id="206" dur="1" fill="hold">
                                          <p:stCondLst>
                                            <p:cond delay="0"/>
                                          </p:stCondLst>
                                        </p:cTn>
                                        <p:tgtEl>
                                          <p:spTgt spid="27"/>
                                        </p:tgtEl>
                                        <p:attrNameLst>
                                          <p:attrName>style.visibility</p:attrName>
                                        </p:attrNameLst>
                                      </p:cBhvr>
                                      <p:to>
                                        <p:strVal val="visible"/>
                                      </p:to>
                                    </p:set>
                                    <p:animEffect transition="in" filter="blinds(horizontal)">
                                      <p:cBhvr>
                                        <p:cTn id="207" dur="500"/>
                                        <p:tgtEl>
                                          <p:spTgt spid="27"/>
                                        </p:tgtEl>
                                      </p:cBhvr>
                                    </p:animEffect>
                                  </p:childTnLst>
                                </p:cTn>
                              </p:par>
                            </p:childTnLst>
                          </p:cTn>
                        </p:par>
                        <p:par>
                          <p:cTn id="208" fill="hold">
                            <p:stCondLst>
                              <p:cond delay="500"/>
                            </p:stCondLst>
                            <p:childTnLst>
                              <p:par>
                                <p:cTn id="209" presetID="5" presetClass="entr" presetSubtype="10" fill="hold" grpId="0" nodeType="afterEffect">
                                  <p:stCondLst>
                                    <p:cond delay="0"/>
                                  </p:stCondLst>
                                  <p:childTnLst>
                                    <p:set>
                                      <p:cBhvr>
                                        <p:cTn id="210" dur="1" fill="hold">
                                          <p:stCondLst>
                                            <p:cond delay="0"/>
                                          </p:stCondLst>
                                        </p:cTn>
                                        <p:tgtEl>
                                          <p:spTgt spid="43"/>
                                        </p:tgtEl>
                                        <p:attrNameLst>
                                          <p:attrName>style.visibility</p:attrName>
                                        </p:attrNameLst>
                                      </p:cBhvr>
                                      <p:to>
                                        <p:strVal val="visible"/>
                                      </p:to>
                                    </p:set>
                                    <p:animEffect transition="in" filter="checkerboard(across)">
                                      <p:cBhvr>
                                        <p:cTn id="211" dur="500"/>
                                        <p:tgtEl>
                                          <p:spTgt spid="43"/>
                                        </p:tgtEl>
                                      </p:cBhvr>
                                    </p:animEffect>
                                  </p:childTnLst>
                                </p:cTn>
                              </p:par>
                            </p:childTnLst>
                          </p:cTn>
                        </p:par>
                        <p:par>
                          <p:cTn id="212" fill="hold">
                            <p:stCondLst>
                              <p:cond delay="1000"/>
                            </p:stCondLst>
                            <p:childTnLst>
                              <p:par>
                                <p:cTn id="213" presetID="5" presetClass="entr" presetSubtype="10" fill="hold" grpId="0" nodeType="afterEffect">
                                  <p:stCondLst>
                                    <p:cond delay="0"/>
                                  </p:stCondLst>
                                  <p:childTnLst>
                                    <p:set>
                                      <p:cBhvr>
                                        <p:cTn id="214" dur="1" fill="hold">
                                          <p:stCondLst>
                                            <p:cond delay="0"/>
                                          </p:stCondLst>
                                        </p:cTn>
                                        <p:tgtEl>
                                          <p:spTgt spid="50"/>
                                        </p:tgtEl>
                                        <p:attrNameLst>
                                          <p:attrName>style.visibility</p:attrName>
                                        </p:attrNameLst>
                                      </p:cBhvr>
                                      <p:to>
                                        <p:strVal val="visible"/>
                                      </p:to>
                                    </p:set>
                                    <p:animEffect transition="in" filter="checkerboard(across)">
                                      <p:cBhvr>
                                        <p:cTn id="215" dur="500"/>
                                        <p:tgtEl>
                                          <p:spTgt spid="50"/>
                                        </p:tgtEl>
                                      </p:cBhvr>
                                    </p:animEffect>
                                  </p:childTnLst>
                                </p:cTn>
                              </p:par>
                            </p:childTnLst>
                          </p:cTn>
                        </p:par>
                      </p:childTnLst>
                    </p:cTn>
                  </p:par>
                  <p:par>
                    <p:cTn id="216" fill="hold">
                      <p:stCondLst>
                        <p:cond delay="indefinite"/>
                      </p:stCondLst>
                      <p:childTnLst>
                        <p:par>
                          <p:cTn id="217" fill="hold">
                            <p:stCondLst>
                              <p:cond delay="0"/>
                            </p:stCondLst>
                            <p:childTnLst>
                              <p:par>
                                <p:cTn id="218" presetID="3" presetClass="entr" presetSubtype="10" fill="hold" grpId="0" nodeType="clickEffect">
                                  <p:stCondLst>
                                    <p:cond delay="0"/>
                                  </p:stCondLst>
                                  <p:childTnLst>
                                    <p:set>
                                      <p:cBhvr>
                                        <p:cTn id="219" dur="1" fill="hold">
                                          <p:stCondLst>
                                            <p:cond delay="0"/>
                                          </p:stCondLst>
                                        </p:cTn>
                                        <p:tgtEl>
                                          <p:spTgt spid="26"/>
                                        </p:tgtEl>
                                        <p:attrNameLst>
                                          <p:attrName>style.visibility</p:attrName>
                                        </p:attrNameLst>
                                      </p:cBhvr>
                                      <p:to>
                                        <p:strVal val="visible"/>
                                      </p:to>
                                    </p:set>
                                    <p:animEffect transition="in" filter="blinds(horizontal)">
                                      <p:cBhvr>
                                        <p:cTn id="220" dur="500"/>
                                        <p:tgtEl>
                                          <p:spTgt spid="26"/>
                                        </p:tgtEl>
                                      </p:cBhvr>
                                    </p:animEffect>
                                  </p:childTnLst>
                                </p:cTn>
                              </p:par>
                            </p:childTnLst>
                          </p:cTn>
                        </p:par>
                        <p:par>
                          <p:cTn id="221" fill="hold">
                            <p:stCondLst>
                              <p:cond delay="500"/>
                            </p:stCondLst>
                            <p:childTnLst>
                              <p:par>
                                <p:cTn id="222" presetID="5" presetClass="entr" presetSubtype="10" fill="hold" grpId="0" nodeType="afterEffect">
                                  <p:stCondLst>
                                    <p:cond delay="0"/>
                                  </p:stCondLst>
                                  <p:childTnLst>
                                    <p:set>
                                      <p:cBhvr>
                                        <p:cTn id="223" dur="1" fill="hold">
                                          <p:stCondLst>
                                            <p:cond delay="0"/>
                                          </p:stCondLst>
                                        </p:cTn>
                                        <p:tgtEl>
                                          <p:spTgt spid="45"/>
                                        </p:tgtEl>
                                        <p:attrNameLst>
                                          <p:attrName>style.visibility</p:attrName>
                                        </p:attrNameLst>
                                      </p:cBhvr>
                                      <p:to>
                                        <p:strVal val="visible"/>
                                      </p:to>
                                    </p:set>
                                    <p:animEffect transition="in" filter="checkerboard(across)">
                                      <p:cBhvr>
                                        <p:cTn id="224" dur="500"/>
                                        <p:tgtEl>
                                          <p:spTgt spid="45"/>
                                        </p:tgtEl>
                                      </p:cBhvr>
                                    </p:animEffect>
                                  </p:childTnLst>
                                </p:cTn>
                              </p:par>
                            </p:childTnLst>
                          </p:cTn>
                        </p:par>
                        <p:par>
                          <p:cTn id="225" fill="hold">
                            <p:stCondLst>
                              <p:cond delay="1000"/>
                            </p:stCondLst>
                            <p:childTnLst>
                              <p:par>
                                <p:cTn id="226" presetID="5" presetClass="entr" presetSubtype="10" fill="hold" grpId="0" nodeType="afterEffect">
                                  <p:stCondLst>
                                    <p:cond delay="0"/>
                                  </p:stCondLst>
                                  <p:childTnLst>
                                    <p:set>
                                      <p:cBhvr>
                                        <p:cTn id="227" dur="1" fill="hold">
                                          <p:stCondLst>
                                            <p:cond delay="0"/>
                                          </p:stCondLst>
                                        </p:cTn>
                                        <p:tgtEl>
                                          <p:spTgt spid="49"/>
                                        </p:tgtEl>
                                        <p:attrNameLst>
                                          <p:attrName>style.visibility</p:attrName>
                                        </p:attrNameLst>
                                      </p:cBhvr>
                                      <p:to>
                                        <p:strVal val="visible"/>
                                      </p:to>
                                    </p:set>
                                    <p:animEffect transition="in" filter="checkerboard(across)">
                                      <p:cBhvr>
                                        <p:cTn id="228" dur="500"/>
                                        <p:tgtEl>
                                          <p:spTgt spid="49"/>
                                        </p:tgtEl>
                                      </p:cBhvr>
                                    </p:animEffect>
                                  </p:childTnLst>
                                </p:cTn>
                              </p:par>
                            </p:childTnLst>
                          </p:cTn>
                        </p:par>
                      </p:childTnLst>
                    </p:cTn>
                  </p:par>
                  <p:par>
                    <p:cTn id="229" fill="hold">
                      <p:stCondLst>
                        <p:cond delay="indefinite"/>
                      </p:stCondLst>
                      <p:childTnLst>
                        <p:par>
                          <p:cTn id="230" fill="hold">
                            <p:stCondLst>
                              <p:cond delay="0"/>
                            </p:stCondLst>
                            <p:childTnLst>
                              <p:par>
                                <p:cTn id="231" presetID="3" presetClass="entr" presetSubtype="10" fill="hold" grpId="0" nodeType="clickEffect">
                                  <p:stCondLst>
                                    <p:cond delay="0"/>
                                  </p:stCondLst>
                                  <p:childTnLst>
                                    <p:set>
                                      <p:cBhvr>
                                        <p:cTn id="232" dur="1" fill="hold">
                                          <p:stCondLst>
                                            <p:cond delay="0"/>
                                          </p:stCondLst>
                                        </p:cTn>
                                        <p:tgtEl>
                                          <p:spTgt spid="25"/>
                                        </p:tgtEl>
                                        <p:attrNameLst>
                                          <p:attrName>style.visibility</p:attrName>
                                        </p:attrNameLst>
                                      </p:cBhvr>
                                      <p:to>
                                        <p:strVal val="visible"/>
                                      </p:to>
                                    </p:set>
                                    <p:animEffect transition="in" filter="blinds(horizontal)">
                                      <p:cBhvr>
                                        <p:cTn id="233" dur="500"/>
                                        <p:tgtEl>
                                          <p:spTgt spid="25"/>
                                        </p:tgtEl>
                                      </p:cBhvr>
                                    </p:animEffect>
                                  </p:childTnLst>
                                </p:cTn>
                              </p:par>
                            </p:childTnLst>
                          </p:cTn>
                        </p:par>
                        <p:par>
                          <p:cTn id="234" fill="hold">
                            <p:stCondLst>
                              <p:cond delay="500"/>
                            </p:stCondLst>
                            <p:childTnLst>
                              <p:par>
                                <p:cTn id="235" presetID="5" presetClass="entr" presetSubtype="10" fill="hold" grpId="0" nodeType="afterEffect">
                                  <p:stCondLst>
                                    <p:cond delay="0"/>
                                  </p:stCondLst>
                                  <p:childTnLst>
                                    <p:set>
                                      <p:cBhvr>
                                        <p:cTn id="236" dur="1" fill="hold">
                                          <p:stCondLst>
                                            <p:cond delay="0"/>
                                          </p:stCondLst>
                                        </p:cTn>
                                        <p:tgtEl>
                                          <p:spTgt spid="42"/>
                                        </p:tgtEl>
                                        <p:attrNameLst>
                                          <p:attrName>style.visibility</p:attrName>
                                        </p:attrNameLst>
                                      </p:cBhvr>
                                      <p:to>
                                        <p:strVal val="visible"/>
                                      </p:to>
                                    </p:set>
                                    <p:animEffect transition="in" filter="checkerboard(across)">
                                      <p:cBhvr>
                                        <p:cTn id="237" dur="500"/>
                                        <p:tgtEl>
                                          <p:spTgt spid="42"/>
                                        </p:tgtEl>
                                      </p:cBhvr>
                                    </p:animEffect>
                                  </p:childTnLst>
                                </p:cTn>
                              </p:par>
                            </p:childTnLst>
                          </p:cTn>
                        </p:par>
                        <p:par>
                          <p:cTn id="238" fill="hold">
                            <p:stCondLst>
                              <p:cond delay="1000"/>
                            </p:stCondLst>
                            <p:childTnLst>
                              <p:par>
                                <p:cTn id="239" presetID="5" presetClass="entr" presetSubtype="10" fill="hold" grpId="0" nodeType="afterEffect">
                                  <p:stCondLst>
                                    <p:cond delay="0"/>
                                  </p:stCondLst>
                                  <p:childTnLst>
                                    <p:set>
                                      <p:cBhvr>
                                        <p:cTn id="240" dur="1" fill="hold">
                                          <p:stCondLst>
                                            <p:cond delay="0"/>
                                          </p:stCondLst>
                                        </p:cTn>
                                        <p:tgtEl>
                                          <p:spTgt spid="48"/>
                                        </p:tgtEl>
                                        <p:attrNameLst>
                                          <p:attrName>style.visibility</p:attrName>
                                        </p:attrNameLst>
                                      </p:cBhvr>
                                      <p:to>
                                        <p:strVal val="visible"/>
                                      </p:to>
                                    </p:set>
                                    <p:animEffect transition="in" filter="checkerboard(across)">
                                      <p:cBhvr>
                                        <p:cTn id="241" dur="500"/>
                                        <p:tgtEl>
                                          <p:spTgt spid="48"/>
                                        </p:tgtEl>
                                      </p:cBhvr>
                                    </p:animEffect>
                                  </p:childTnLst>
                                </p:cTn>
                              </p:par>
                            </p:childTnLst>
                          </p:cTn>
                        </p:par>
                      </p:childTnLst>
                    </p:cTn>
                  </p:par>
                  <p:par>
                    <p:cTn id="242" fill="hold">
                      <p:stCondLst>
                        <p:cond delay="indefinite"/>
                      </p:stCondLst>
                      <p:childTnLst>
                        <p:par>
                          <p:cTn id="243" fill="hold">
                            <p:stCondLst>
                              <p:cond delay="0"/>
                            </p:stCondLst>
                            <p:childTnLst>
                              <p:par>
                                <p:cTn id="244" presetID="3" presetClass="entr" presetSubtype="10" fill="hold" grpId="0" nodeType="clickEffect">
                                  <p:stCondLst>
                                    <p:cond delay="0"/>
                                  </p:stCondLst>
                                  <p:childTnLst>
                                    <p:set>
                                      <p:cBhvr>
                                        <p:cTn id="245" dur="1" fill="hold">
                                          <p:stCondLst>
                                            <p:cond delay="0"/>
                                          </p:stCondLst>
                                        </p:cTn>
                                        <p:tgtEl>
                                          <p:spTgt spid="24"/>
                                        </p:tgtEl>
                                        <p:attrNameLst>
                                          <p:attrName>style.visibility</p:attrName>
                                        </p:attrNameLst>
                                      </p:cBhvr>
                                      <p:to>
                                        <p:strVal val="visible"/>
                                      </p:to>
                                    </p:set>
                                    <p:animEffect transition="in" filter="blinds(horizontal)">
                                      <p:cBhvr>
                                        <p:cTn id="246" dur="500"/>
                                        <p:tgtEl>
                                          <p:spTgt spid="24"/>
                                        </p:tgtEl>
                                      </p:cBhvr>
                                    </p:animEffect>
                                  </p:childTnLst>
                                </p:cTn>
                              </p:par>
                            </p:childTnLst>
                          </p:cTn>
                        </p:par>
                        <p:par>
                          <p:cTn id="247" fill="hold">
                            <p:stCondLst>
                              <p:cond delay="500"/>
                            </p:stCondLst>
                            <p:childTnLst>
                              <p:par>
                                <p:cTn id="248" presetID="5" presetClass="entr" presetSubtype="10" fill="hold" grpId="0" nodeType="afterEffect">
                                  <p:stCondLst>
                                    <p:cond delay="0"/>
                                  </p:stCondLst>
                                  <p:childTnLst>
                                    <p:set>
                                      <p:cBhvr>
                                        <p:cTn id="249" dur="1" fill="hold">
                                          <p:stCondLst>
                                            <p:cond delay="0"/>
                                          </p:stCondLst>
                                        </p:cTn>
                                        <p:tgtEl>
                                          <p:spTgt spid="44"/>
                                        </p:tgtEl>
                                        <p:attrNameLst>
                                          <p:attrName>style.visibility</p:attrName>
                                        </p:attrNameLst>
                                      </p:cBhvr>
                                      <p:to>
                                        <p:strVal val="visible"/>
                                      </p:to>
                                    </p:set>
                                    <p:animEffect transition="in" filter="checkerboard(across)">
                                      <p:cBhvr>
                                        <p:cTn id="250" dur="500"/>
                                        <p:tgtEl>
                                          <p:spTgt spid="44"/>
                                        </p:tgtEl>
                                      </p:cBhvr>
                                    </p:animEffect>
                                  </p:childTnLst>
                                </p:cTn>
                              </p:par>
                            </p:childTnLst>
                          </p:cTn>
                        </p:par>
                        <p:par>
                          <p:cTn id="251" fill="hold">
                            <p:stCondLst>
                              <p:cond delay="1000"/>
                            </p:stCondLst>
                            <p:childTnLst>
                              <p:par>
                                <p:cTn id="252" presetID="5" presetClass="entr" presetSubtype="10" fill="hold" grpId="0" nodeType="afterEffect">
                                  <p:stCondLst>
                                    <p:cond delay="0"/>
                                  </p:stCondLst>
                                  <p:childTnLst>
                                    <p:set>
                                      <p:cBhvr>
                                        <p:cTn id="253" dur="1" fill="hold">
                                          <p:stCondLst>
                                            <p:cond delay="0"/>
                                          </p:stCondLst>
                                        </p:cTn>
                                        <p:tgtEl>
                                          <p:spTgt spid="53"/>
                                        </p:tgtEl>
                                        <p:attrNameLst>
                                          <p:attrName>style.visibility</p:attrName>
                                        </p:attrNameLst>
                                      </p:cBhvr>
                                      <p:to>
                                        <p:strVal val="visible"/>
                                      </p:to>
                                    </p:set>
                                    <p:animEffect transition="in" filter="checkerboard(across)">
                                      <p:cBhvr>
                                        <p:cTn id="254" dur="500"/>
                                        <p:tgtEl>
                                          <p:spTgt spid="53"/>
                                        </p:tgtEl>
                                      </p:cBhvr>
                                    </p:animEffect>
                                  </p:childTnLst>
                                </p:cTn>
                              </p:par>
                            </p:childTnLst>
                          </p:cTn>
                        </p:par>
                      </p:childTnLst>
                    </p:cTn>
                  </p:par>
                  <p:par>
                    <p:cTn id="255" fill="hold">
                      <p:stCondLst>
                        <p:cond delay="indefinite"/>
                      </p:stCondLst>
                      <p:childTnLst>
                        <p:par>
                          <p:cTn id="256" fill="hold">
                            <p:stCondLst>
                              <p:cond delay="0"/>
                            </p:stCondLst>
                            <p:childTnLst>
                              <p:par>
                                <p:cTn id="257" presetID="3" presetClass="entr" presetSubtype="10" fill="hold" grpId="0" nodeType="clickEffect">
                                  <p:stCondLst>
                                    <p:cond delay="0"/>
                                  </p:stCondLst>
                                  <p:childTnLst>
                                    <p:set>
                                      <p:cBhvr>
                                        <p:cTn id="258" dur="1" fill="hold">
                                          <p:stCondLst>
                                            <p:cond delay="0"/>
                                          </p:stCondLst>
                                        </p:cTn>
                                        <p:tgtEl>
                                          <p:spTgt spid="55"/>
                                        </p:tgtEl>
                                        <p:attrNameLst>
                                          <p:attrName>style.visibility</p:attrName>
                                        </p:attrNameLst>
                                      </p:cBhvr>
                                      <p:to>
                                        <p:strVal val="visible"/>
                                      </p:to>
                                    </p:set>
                                    <p:animEffect transition="in" filter="blinds(horizontal)">
                                      <p:cBhvr>
                                        <p:cTn id="259" dur="500"/>
                                        <p:tgtEl>
                                          <p:spTgt spid="55"/>
                                        </p:tgtEl>
                                      </p:cBhvr>
                                    </p:animEffect>
                                  </p:childTnLst>
                                </p:cTn>
                              </p:par>
                            </p:childTnLst>
                          </p:cTn>
                        </p:par>
                        <p:par>
                          <p:cTn id="260" fill="hold">
                            <p:stCondLst>
                              <p:cond delay="500"/>
                            </p:stCondLst>
                            <p:childTnLst>
                              <p:par>
                                <p:cTn id="261" presetID="5" presetClass="entr" presetSubtype="10" fill="hold" grpId="0" nodeType="afterEffect">
                                  <p:stCondLst>
                                    <p:cond delay="0"/>
                                  </p:stCondLst>
                                  <p:childTnLst>
                                    <p:set>
                                      <p:cBhvr>
                                        <p:cTn id="262" dur="1" fill="hold">
                                          <p:stCondLst>
                                            <p:cond delay="0"/>
                                          </p:stCondLst>
                                        </p:cTn>
                                        <p:tgtEl>
                                          <p:spTgt spid="54"/>
                                        </p:tgtEl>
                                        <p:attrNameLst>
                                          <p:attrName>style.visibility</p:attrName>
                                        </p:attrNameLst>
                                      </p:cBhvr>
                                      <p:to>
                                        <p:strVal val="visible"/>
                                      </p:to>
                                    </p:set>
                                    <p:animEffect transition="in" filter="checkerboard(across)">
                                      <p:cBhvr>
                                        <p:cTn id="263" dur="500"/>
                                        <p:tgtEl>
                                          <p:spTgt spid="54"/>
                                        </p:tgtEl>
                                      </p:cBhvr>
                                    </p:animEffect>
                                  </p:childTnLst>
                                </p:cTn>
                              </p:par>
                            </p:childTnLst>
                          </p:cTn>
                        </p:par>
                        <p:par>
                          <p:cTn id="264" fill="hold">
                            <p:stCondLst>
                              <p:cond delay="1000"/>
                            </p:stCondLst>
                            <p:childTnLst>
                              <p:par>
                                <p:cTn id="265" presetID="5" presetClass="entr" presetSubtype="10" fill="hold" grpId="0" nodeType="afterEffect">
                                  <p:stCondLst>
                                    <p:cond delay="0"/>
                                  </p:stCondLst>
                                  <p:childTnLst>
                                    <p:set>
                                      <p:cBhvr>
                                        <p:cTn id="266" dur="1" fill="hold">
                                          <p:stCondLst>
                                            <p:cond delay="0"/>
                                          </p:stCondLst>
                                        </p:cTn>
                                        <p:tgtEl>
                                          <p:spTgt spid="52"/>
                                        </p:tgtEl>
                                        <p:attrNameLst>
                                          <p:attrName>style.visibility</p:attrName>
                                        </p:attrNameLst>
                                      </p:cBhvr>
                                      <p:to>
                                        <p:strVal val="visible"/>
                                      </p:to>
                                    </p:set>
                                    <p:animEffect transition="in" filter="checkerboard(across)">
                                      <p:cBhvr>
                                        <p:cTn id="267" dur="500"/>
                                        <p:tgtEl>
                                          <p:spTgt spid="52"/>
                                        </p:tgtEl>
                                      </p:cBhvr>
                                    </p:animEffect>
                                  </p:childTnLst>
                                </p:cTn>
                              </p:par>
                            </p:childTnLst>
                          </p:cTn>
                        </p:par>
                      </p:childTnLst>
                    </p:cTn>
                  </p:par>
                  <p:par>
                    <p:cTn id="268" fill="hold">
                      <p:stCondLst>
                        <p:cond delay="indefinite"/>
                      </p:stCondLst>
                      <p:childTnLst>
                        <p:par>
                          <p:cTn id="269" fill="hold">
                            <p:stCondLst>
                              <p:cond delay="0"/>
                            </p:stCondLst>
                            <p:childTnLst>
                              <p:par>
                                <p:cTn id="270" presetID="9" presetClass="exit" presetSubtype="0" fill="hold" grpId="0" nodeType="clickEffect">
                                  <p:stCondLst>
                                    <p:cond delay="0"/>
                                  </p:stCondLst>
                                  <p:childTnLst>
                                    <p:animEffect transition="out" filter="dissolve">
                                      <p:cBhvr>
                                        <p:cTn id="271" dur="500"/>
                                        <p:tgtEl>
                                          <p:spTgt spid="4"/>
                                        </p:tgtEl>
                                      </p:cBhvr>
                                    </p:animEffect>
                                    <p:set>
                                      <p:cBhvr>
                                        <p:cTn id="272" dur="1" fill="hold">
                                          <p:stCondLst>
                                            <p:cond delay="499"/>
                                          </p:stCondLst>
                                        </p:cTn>
                                        <p:tgtEl>
                                          <p:spTgt spid="4"/>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16" presetClass="entr" presetSubtype="21" fill="hold" grpId="0" nodeType="clickEffect">
                                  <p:stCondLst>
                                    <p:cond delay="0"/>
                                  </p:stCondLst>
                                  <p:childTnLst>
                                    <p:set>
                                      <p:cBhvr>
                                        <p:cTn id="276" dur="1" fill="hold">
                                          <p:stCondLst>
                                            <p:cond delay="0"/>
                                          </p:stCondLst>
                                        </p:cTn>
                                        <p:tgtEl>
                                          <p:spTgt spid="58"/>
                                        </p:tgtEl>
                                        <p:attrNameLst>
                                          <p:attrName>style.visibility</p:attrName>
                                        </p:attrNameLst>
                                      </p:cBhvr>
                                      <p:to>
                                        <p:strVal val="visible"/>
                                      </p:to>
                                    </p:set>
                                    <p:animEffect transition="in" filter="barn(inVertical)">
                                      <p:cBhvr>
                                        <p:cTn id="277" dur="500"/>
                                        <p:tgtEl>
                                          <p:spTgt spid="58"/>
                                        </p:tgtEl>
                                      </p:cBhvr>
                                    </p:animEffect>
                                  </p:childTnLst>
                                </p:cTn>
                              </p:par>
                            </p:childTnLst>
                          </p:cTn>
                        </p:par>
                      </p:childTnLst>
                    </p:cTn>
                  </p:par>
                  <p:par>
                    <p:cTn id="278" fill="hold">
                      <p:stCondLst>
                        <p:cond delay="indefinite"/>
                      </p:stCondLst>
                      <p:childTnLst>
                        <p:par>
                          <p:cTn id="279" fill="hold">
                            <p:stCondLst>
                              <p:cond delay="0"/>
                            </p:stCondLst>
                            <p:childTnLst>
                              <p:par>
                                <p:cTn id="280" presetID="9" presetClass="exit" presetSubtype="0" fill="hold" grpId="1" nodeType="clickEffect">
                                  <p:stCondLst>
                                    <p:cond delay="0"/>
                                  </p:stCondLst>
                                  <p:childTnLst>
                                    <p:animEffect transition="out" filter="dissolve">
                                      <p:cBhvr>
                                        <p:cTn id="281" dur="500"/>
                                        <p:tgtEl>
                                          <p:spTgt spid="58"/>
                                        </p:tgtEl>
                                      </p:cBhvr>
                                    </p:animEffect>
                                    <p:set>
                                      <p:cBhvr>
                                        <p:cTn id="282" dur="1" fill="hold">
                                          <p:stCondLst>
                                            <p:cond delay="499"/>
                                          </p:stCondLst>
                                        </p:cTn>
                                        <p:tgtEl>
                                          <p:spTgt spid="58"/>
                                        </p:tgtEl>
                                        <p:attrNameLst>
                                          <p:attrName>style.visibility</p:attrName>
                                        </p:attrNameLst>
                                      </p:cBhvr>
                                      <p:to>
                                        <p:strVal val="hidden"/>
                                      </p:to>
                                    </p:set>
                                  </p:childTnLst>
                                </p:cTn>
                              </p:par>
                            </p:childTnLst>
                          </p:cTn>
                        </p:par>
                      </p:childTnLst>
                    </p:cTn>
                  </p:par>
                  <p:par>
                    <p:cTn id="283" fill="hold">
                      <p:stCondLst>
                        <p:cond delay="indefinite"/>
                      </p:stCondLst>
                      <p:childTnLst>
                        <p:par>
                          <p:cTn id="284" fill="hold">
                            <p:stCondLst>
                              <p:cond delay="0"/>
                            </p:stCondLst>
                            <p:childTnLst>
                              <p:par>
                                <p:cTn id="285" presetID="27" presetClass="entr" presetSubtype="0" fill="hold" grpId="0" nodeType="clickEffect">
                                  <p:stCondLst>
                                    <p:cond delay="0"/>
                                  </p:stCondLst>
                                  <p:iterate type="lt">
                                    <p:tmPct val="50000"/>
                                  </p:iterate>
                                  <p:childTnLst>
                                    <p:set>
                                      <p:cBhvr>
                                        <p:cTn id="286" dur="1" fill="hold">
                                          <p:stCondLst>
                                            <p:cond delay="0"/>
                                          </p:stCondLst>
                                        </p:cTn>
                                        <p:tgtEl>
                                          <p:spTgt spid="59"/>
                                        </p:tgtEl>
                                        <p:attrNameLst>
                                          <p:attrName>style.visibility</p:attrName>
                                        </p:attrNameLst>
                                      </p:cBhvr>
                                      <p:to>
                                        <p:strVal val="visible"/>
                                      </p:to>
                                    </p:set>
                                    <p:anim calcmode="discrete" valueType="clr">
                                      <p:cBhvr override="childStyle">
                                        <p:cTn id="287"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288" dur="80"/>
                                        <p:tgtEl>
                                          <p:spTgt spid="59"/>
                                        </p:tgtEl>
                                        <p:attrNameLst>
                                          <p:attrName>fillcolor</p:attrName>
                                        </p:attrNameLst>
                                      </p:cBhvr>
                                      <p:tavLst>
                                        <p:tav tm="0">
                                          <p:val>
                                            <p:clrVal>
                                              <a:schemeClr val="accent2"/>
                                            </p:clrVal>
                                          </p:val>
                                        </p:tav>
                                        <p:tav tm="50000">
                                          <p:val>
                                            <p:clrVal>
                                              <a:schemeClr val="hlink"/>
                                            </p:clrVal>
                                          </p:val>
                                        </p:tav>
                                      </p:tavLst>
                                    </p:anim>
                                    <p:set>
                                      <p:cBhvr>
                                        <p:cTn id="289" dur="80"/>
                                        <p:tgtEl>
                                          <p:spTgt spid="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4" grpId="0"/>
      <p:bldP spid="58" grpId="0"/>
      <p:bldP spid="58" grpId="1"/>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so convertxtodvd v3 3 4 107 brd | darlathumb | Best background images,  Spring powerpoint, Backgroun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7"/>
          <p:cNvSpPr txBox="1">
            <a:spLocks noChangeArrowheads="1"/>
          </p:cNvSpPr>
          <p:nvPr/>
        </p:nvSpPr>
        <p:spPr bwMode="auto">
          <a:xfrm>
            <a:off x="425118" y="507827"/>
            <a:ext cx="11341763" cy="584775"/>
          </a:xfrm>
          <a:prstGeom prst="rect">
            <a:avLst/>
          </a:prstGeom>
          <a:solidFill>
            <a:srgbClr val="FFFF99"/>
          </a:solid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t>   </a:t>
            </a:r>
            <a:r>
              <a:rPr lang="en-US" altLang="en-US" sz="3200">
                <a:solidFill>
                  <a:srgbClr val="FF0000"/>
                </a:solidFill>
              </a:rPr>
              <a:t>Bài 3. Thêm một vế câu vào chỗ trống để tạo thành câu ghép:</a:t>
            </a:r>
          </a:p>
        </p:txBody>
      </p:sp>
      <p:sp>
        <p:nvSpPr>
          <p:cNvPr id="8" name="Text Box 7"/>
          <p:cNvSpPr txBox="1">
            <a:spLocks noChangeArrowheads="1"/>
          </p:cNvSpPr>
          <p:nvPr/>
        </p:nvSpPr>
        <p:spPr bwMode="auto">
          <a:xfrm>
            <a:off x="669924" y="1690688"/>
            <a:ext cx="11522076"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lnSpc>
                <a:spcPct val="150000"/>
              </a:lnSpc>
              <a:buFontTx/>
              <a:buAutoNum type="alphaLcParenR"/>
            </a:pPr>
            <a:r>
              <a:rPr lang="en-US" altLang="en-US" sz="3200"/>
              <a:t>Mùa xuân đã về,………………..</a:t>
            </a:r>
          </a:p>
          <a:p>
            <a:pPr eaLnBrk="1" hangingPunct="1">
              <a:lnSpc>
                <a:spcPct val="150000"/>
              </a:lnSpc>
              <a:buFontTx/>
              <a:buAutoNum type="alphaLcParenR"/>
            </a:pPr>
            <a:r>
              <a:rPr lang="en-US" altLang="en-US" sz="3200"/>
              <a:t>Mặt trời mọc,………………</a:t>
            </a:r>
          </a:p>
          <a:p>
            <a:pPr eaLnBrk="1" hangingPunct="1">
              <a:lnSpc>
                <a:spcPct val="150000"/>
              </a:lnSpc>
              <a:buFontTx/>
              <a:buAutoNum type="alphaLcParenR"/>
            </a:pPr>
            <a:r>
              <a:rPr lang="en-US" altLang="en-US" sz="3200"/>
              <a:t>Trong truyện cổ tích Cây khế, người em chăm chỉ, hiền lành, còn ……………………………………</a:t>
            </a:r>
          </a:p>
          <a:p>
            <a:pPr eaLnBrk="1" hangingPunct="1">
              <a:lnSpc>
                <a:spcPct val="150000"/>
              </a:lnSpc>
            </a:pPr>
            <a:r>
              <a:rPr lang="en-US" altLang="en-US" sz="3200"/>
              <a:t>d)Vì trời mưa to ……………………..</a:t>
            </a:r>
          </a:p>
          <a:p>
            <a:pPr eaLnBrk="1" hangingPunct="1">
              <a:buFontTx/>
              <a:buAutoNum type="alphaLcParenR"/>
            </a:pPr>
            <a:endParaRPr lang="en-US" altLang="en-US" sz="2800">
              <a:solidFill>
                <a:srgbClr val="0000FF"/>
              </a:solidFill>
            </a:endParaRPr>
          </a:p>
        </p:txBody>
      </p:sp>
      <p:sp>
        <p:nvSpPr>
          <p:cNvPr id="9" name="Text Box 8"/>
          <p:cNvSpPr txBox="1">
            <a:spLocks noChangeArrowheads="1"/>
          </p:cNvSpPr>
          <p:nvPr/>
        </p:nvSpPr>
        <p:spPr bwMode="auto">
          <a:xfrm>
            <a:off x="3764176" y="1806278"/>
            <a:ext cx="29546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solidFill>
                  <a:srgbClr val="FF0000"/>
                </a:solidFill>
              </a:rPr>
              <a:t>trăm hoa đua nở.</a:t>
            </a:r>
          </a:p>
        </p:txBody>
      </p:sp>
      <p:sp>
        <p:nvSpPr>
          <p:cNvPr id="10" name="Text Box 9"/>
          <p:cNvSpPr txBox="1">
            <a:spLocks noChangeArrowheads="1"/>
          </p:cNvSpPr>
          <p:nvPr/>
        </p:nvSpPr>
        <p:spPr bwMode="auto">
          <a:xfrm>
            <a:off x="3301290" y="2574052"/>
            <a:ext cx="25971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solidFill>
                  <a:srgbClr val="FF0000"/>
                </a:solidFill>
              </a:rPr>
              <a:t>sương tan dần.</a:t>
            </a:r>
          </a:p>
        </p:txBody>
      </p:sp>
      <p:sp>
        <p:nvSpPr>
          <p:cNvPr id="11" name="Text Box 10"/>
          <p:cNvSpPr txBox="1">
            <a:spLocks noChangeArrowheads="1"/>
          </p:cNvSpPr>
          <p:nvPr/>
        </p:nvSpPr>
        <p:spPr bwMode="auto">
          <a:xfrm>
            <a:off x="1071018" y="3989195"/>
            <a:ext cx="57775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solidFill>
                  <a:srgbClr val="FF0000"/>
                </a:solidFill>
              </a:rPr>
              <a:t>người anh thì tham lam và độc ác.</a:t>
            </a:r>
          </a:p>
        </p:txBody>
      </p:sp>
      <p:sp>
        <p:nvSpPr>
          <p:cNvPr id="12" name="Text Box 11"/>
          <p:cNvSpPr txBox="1">
            <a:spLocks noChangeArrowheads="1"/>
          </p:cNvSpPr>
          <p:nvPr/>
        </p:nvSpPr>
        <p:spPr bwMode="auto">
          <a:xfrm>
            <a:off x="3438355" y="4725934"/>
            <a:ext cx="38683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3200">
                <a:solidFill>
                  <a:srgbClr val="FF0000"/>
                </a:solidFill>
              </a:rPr>
              <a:t>nên đường ngập nước.</a:t>
            </a:r>
          </a:p>
        </p:txBody>
      </p:sp>
    </p:spTree>
    <p:extLst>
      <p:ext uri="{BB962C8B-B14F-4D97-AF65-F5344CB8AC3E}">
        <p14:creationId xmlns:p14="http://schemas.microsoft.com/office/powerpoint/2010/main" val="3983608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0"/>
                                        </p:tgtEl>
                                        <p:attrNameLst>
                                          <p:attrName>style.visibility</p:attrName>
                                        </p:attrNameLst>
                                      </p:cBhvr>
                                      <p:to>
                                        <p:strVal val="visible"/>
                                      </p:to>
                                    </p:set>
                                    <p:anim calcmode="discrete" valueType="clr">
                                      <p:cBhvr override="childStyle">
                                        <p:cTn id="14"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gtEl>
                                        <p:attrNameLst>
                                          <p:attrName>fillcolor</p:attrName>
                                        </p:attrNameLst>
                                      </p:cBhvr>
                                      <p:tavLst>
                                        <p:tav tm="0">
                                          <p:val>
                                            <p:clrVal>
                                              <a:schemeClr val="accent2"/>
                                            </p:clrVal>
                                          </p:val>
                                        </p:tav>
                                        <p:tav tm="50000">
                                          <p:val>
                                            <p:clrVal>
                                              <a:schemeClr val="hlink"/>
                                            </p:clrVal>
                                          </p:val>
                                        </p:tav>
                                      </p:tavLst>
                                    </p:anim>
                                    <p:set>
                                      <p:cBhvr>
                                        <p:cTn id="16" dur="80"/>
                                        <p:tgtEl>
                                          <p:spTgt spid="10"/>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1"/>
                                        </p:tgtEl>
                                        <p:attrNameLst>
                                          <p:attrName>style.visibility</p:attrName>
                                        </p:attrNameLst>
                                      </p:cBhvr>
                                      <p:to>
                                        <p:strVal val="visible"/>
                                      </p:to>
                                    </p:set>
                                    <p:anim calcmode="discrete" valueType="clr">
                                      <p:cBhvr override="childStyle">
                                        <p:cTn id="2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1"/>
                                        </p:tgtEl>
                                        <p:attrNameLst>
                                          <p:attrName>fillcolor</p:attrName>
                                        </p:attrNameLst>
                                      </p:cBhvr>
                                      <p:tavLst>
                                        <p:tav tm="0">
                                          <p:val>
                                            <p:clrVal>
                                              <a:schemeClr val="accent2"/>
                                            </p:clrVal>
                                          </p:val>
                                        </p:tav>
                                        <p:tav tm="50000">
                                          <p:val>
                                            <p:clrVal>
                                              <a:schemeClr val="hlink"/>
                                            </p:clrVal>
                                          </p:val>
                                        </p:tav>
                                      </p:tavLst>
                                    </p:anim>
                                    <p:set>
                                      <p:cBhvr>
                                        <p:cTn id="23" dur="80"/>
                                        <p:tgtEl>
                                          <p:spTgt spid="11"/>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2"/>
                                        </p:tgtEl>
                                        <p:attrNameLst>
                                          <p:attrName>style.visibility</p:attrName>
                                        </p:attrNameLst>
                                      </p:cBhvr>
                                      <p:to>
                                        <p:strVal val="visible"/>
                                      </p:to>
                                    </p:set>
                                    <p:anim calcmode="discrete" valueType="clr">
                                      <p:cBhvr override="childStyle">
                                        <p:cTn id="2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2"/>
                                        </p:tgtEl>
                                        <p:attrNameLst>
                                          <p:attrName>fillcolor</p:attrName>
                                        </p:attrNameLst>
                                      </p:cBhvr>
                                      <p:tavLst>
                                        <p:tav tm="0">
                                          <p:val>
                                            <p:clrVal>
                                              <a:schemeClr val="accent2"/>
                                            </p:clrVal>
                                          </p:val>
                                        </p:tav>
                                        <p:tav tm="50000">
                                          <p:val>
                                            <p:clrVal>
                                              <a:schemeClr val="hlink"/>
                                            </p:clrVal>
                                          </p:val>
                                        </p:tav>
                                      </p:tavLst>
                                    </p:anim>
                                    <p:set>
                                      <p:cBhvr>
                                        <p:cTn id="30"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66FF"/>
        </a:solid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CCFA0BB-149D-4A7F-8D01-28B2C26316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60545"/>
            <a:ext cx="12192000" cy="3597455"/>
          </a:xfrm>
          <a:prstGeom prst="rect">
            <a:avLst/>
          </a:prstGeom>
        </p:spPr>
      </p:pic>
      <p:pic>
        <p:nvPicPr>
          <p:cNvPr id="3" name="图片 2">
            <a:extLst>
              <a:ext uri="{FF2B5EF4-FFF2-40B4-BE49-F238E27FC236}">
                <a16:creationId xmlns:a16="http://schemas.microsoft.com/office/drawing/2014/main" id="{0FB691FB-FF0B-4994-925A-B85C23AF6512}"/>
              </a:ext>
            </a:extLst>
          </p:cNvPr>
          <p:cNvPicPr>
            <a:picLocks noChangeAspect="1"/>
          </p:cNvPicPr>
          <p:nvPr/>
        </p:nvPicPr>
        <p:blipFill rotWithShape="1">
          <a:blip r:embed="rId6">
            <a:extLst>
              <a:ext uri="{28A0092B-C50C-407E-A947-70E740481C1C}">
                <a14:useLocalDpi xmlns:a14="http://schemas.microsoft.com/office/drawing/2010/main" val="0"/>
              </a:ext>
            </a:extLst>
          </a:blip>
          <a:srcRect r="45430"/>
          <a:stretch/>
        </p:blipFill>
        <p:spPr>
          <a:xfrm>
            <a:off x="0" y="0"/>
            <a:ext cx="12192000" cy="6858000"/>
          </a:xfrm>
          <a:prstGeom prst="rect">
            <a:avLst/>
          </a:prstGeom>
        </p:spPr>
      </p:pic>
      <p:pic>
        <p:nvPicPr>
          <p:cNvPr id="4" name="Egil Olsen - Tomorrow Tomorrow Not Today">
            <a:hlinkClick r:id="" action="ppaction://media"/>
            <a:extLst>
              <a:ext uri="{FF2B5EF4-FFF2-40B4-BE49-F238E27FC236}">
                <a16:creationId xmlns:a16="http://schemas.microsoft.com/office/drawing/2014/main" id="{A4BB6186-CD2B-4607-BA68-D6D42721DC9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391400" y="-809194"/>
            <a:ext cx="304800" cy="304800"/>
          </a:xfrm>
          <a:prstGeom prst="rect">
            <a:avLst/>
          </a:prstGeom>
        </p:spPr>
      </p:pic>
      <p:sp>
        <p:nvSpPr>
          <p:cNvPr id="6" name="文本框 2">
            <a:extLst>
              <a:ext uri="{FF2B5EF4-FFF2-40B4-BE49-F238E27FC236}">
                <a16:creationId xmlns:a16="http://schemas.microsoft.com/office/drawing/2014/main" id="{70F2FB25-1859-4577-BB6D-22079BFDACDA}"/>
              </a:ext>
            </a:extLst>
          </p:cNvPr>
          <p:cNvSpPr txBox="1"/>
          <p:nvPr/>
        </p:nvSpPr>
        <p:spPr>
          <a:xfrm>
            <a:off x="6258109" y="-322768"/>
            <a:ext cx="6101741"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0" b="1" i="0" u="none" strike="noStrike" kern="1200" cap="none" spc="0" normalizeH="0" baseline="0" noProof="0">
                <a:ln>
                  <a:solidFill>
                    <a:srgbClr val="FF8100"/>
                  </a:solidFill>
                </a:ln>
                <a:solidFill>
                  <a:srgbClr val="F28B51"/>
                </a:solidFill>
                <a:effectLst/>
                <a:uLnTx/>
                <a:uFillTx/>
                <a:latin typeface="UTM A&amp;S Heartbeat" panose="02040603050506020204" pitchFamily="18" charset="0"/>
                <a:ea typeface="字魂36号-正文宋楷" panose="02000000000000000000" pitchFamily="2" charset="-122"/>
                <a:cs typeface="+mn-cs"/>
              </a:rPr>
              <a:t> </a:t>
            </a:r>
            <a:r>
              <a:rPr kumimoji="0" lang="en-US" altLang="zh-CN" sz="8800" b="1" i="0" u="none" strike="noStrike" kern="1200" cap="none" spc="0" normalizeH="0" baseline="0" noProof="0" err="1">
                <a:ln>
                  <a:solidFill>
                    <a:srgbClr val="FF8100"/>
                  </a:solidFill>
                </a:ln>
                <a:effectLst/>
                <a:uLnTx/>
                <a:uFillTx/>
                <a:latin typeface="UTM A&amp;S Heartbeat" panose="02040603050506020204" pitchFamily="18" charset="0"/>
                <a:ea typeface="字魂36号-正文宋楷" panose="02000000000000000000" pitchFamily="2" charset="-122"/>
                <a:cs typeface="+mn-cs"/>
              </a:rPr>
              <a:t>Dặn</a:t>
            </a:r>
            <a:r>
              <a:rPr kumimoji="0" lang="en-US" altLang="zh-CN" sz="8800" b="1" i="0" u="none" strike="noStrike" kern="1200" cap="none" spc="0" normalizeH="0" noProof="0">
                <a:ln>
                  <a:solidFill>
                    <a:srgbClr val="FF8100"/>
                  </a:solidFill>
                </a:ln>
                <a:effectLst/>
                <a:uLnTx/>
                <a:uFillTx/>
                <a:latin typeface="UTM A&amp;S Heartbeat" panose="02040603050506020204" pitchFamily="18" charset="0"/>
                <a:ea typeface="字魂36号-正文宋楷" panose="02000000000000000000" pitchFamily="2" charset="-122"/>
                <a:cs typeface="+mn-cs"/>
              </a:rPr>
              <a:t> </a:t>
            </a:r>
            <a:r>
              <a:rPr kumimoji="0" lang="en-US" altLang="zh-CN" sz="8800" b="1" i="0" u="none" strike="noStrike" kern="1200" cap="none" spc="0" normalizeH="0" noProof="0" err="1">
                <a:ln>
                  <a:solidFill>
                    <a:srgbClr val="FF8100"/>
                  </a:solidFill>
                </a:ln>
                <a:effectLst/>
                <a:uLnTx/>
                <a:uFillTx/>
                <a:latin typeface="UTM A&amp;S Heartbeat" panose="02040603050506020204" pitchFamily="18" charset="0"/>
                <a:ea typeface="字魂36号-正文宋楷" panose="02000000000000000000" pitchFamily="2" charset="-122"/>
                <a:cs typeface="+mn-cs"/>
              </a:rPr>
              <a:t>dò</a:t>
            </a:r>
            <a:endParaRPr kumimoji="0" lang="zh-CN" altLang="en-US" sz="8800" b="1" i="0" u="none" strike="noStrike" kern="1200" cap="none" spc="0" normalizeH="0" baseline="0" noProof="0">
              <a:ln>
                <a:solidFill>
                  <a:srgbClr val="FF8100"/>
                </a:solidFill>
              </a:ln>
              <a:effectLst/>
              <a:uLnTx/>
              <a:uFillTx/>
              <a:latin typeface="UTM A&amp;S Heartbeat" panose="02040603050506020204" pitchFamily="18" charset="0"/>
              <a:ea typeface="字魂36号-正文宋楷" panose="02000000000000000000" pitchFamily="2" charset="-122"/>
              <a:cs typeface="+mn-cs"/>
            </a:endParaRPr>
          </a:p>
        </p:txBody>
      </p:sp>
      <p:pic>
        <p:nvPicPr>
          <p:cNvPr id="7" name="图片 4">
            <a:extLst>
              <a:ext uri="{FF2B5EF4-FFF2-40B4-BE49-F238E27FC236}">
                <a16:creationId xmlns:a16="http://schemas.microsoft.com/office/drawing/2014/main" id="{A008D724-B526-4479-BC20-152AFDDE9B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2450" y="-146505"/>
            <a:ext cx="2057400" cy="2057400"/>
          </a:xfrm>
          <a:prstGeom prst="rect">
            <a:avLst/>
          </a:prstGeom>
        </p:spPr>
      </p:pic>
      <p:sp>
        <p:nvSpPr>
          <p:cNvPr id="5" name="TextBox 4">
            <a:extLst>
              <a:ext uri="{FF2B5EF4-FFF2-40B4-BE49-F238E27FC236}">
                <a16:creationId xmlns:a16="http://schemas.microsoft.com/office/drawing/2014/main" id="{1B833F28-228A-4715-A78E-5A618AC8B134}"/>
              </a:ext>
            </a:extLst>
          </p:cNvPr>
          <p:cNvSpPr txBox="1"/>
          <p:nvPr/>
        </p:nvSpPr>
        <p:spPr>
          <a:xfrm>
            <a:off x="4558048" y="1938992"/>
            <a:ext cx="7105819" cy="3046988"/>
          </a:xfrm>
          <a:prstGeom prst="rect">
            <a:avLst/>
          </a:prstGeom>
          <a:noFill/>
        </p:spPr>
        <p:txBody>
          <a:bodyPr wrap="square" rtlCol="0">
            <a:spAutoFit/>
          </a:bodyPr>
          <a:lstStyle/>
          <a:p>
            <a:pPr marL="285750" indent="-285750">
              <a:buFontTx/>
              <a:buChar char="-"/>
            </a:pPr>
            <a:r>
              <a:rPr lang="en-US" sz="4800" err="1">
                <a:solidFill>
                  <a:schemeClr val="bg1"/>
                </a:solidFill>
                <a:latin typeface="Times New Roman" panose="02020603050405020304" pitchFamily="18" charset="0"/>
                <a:cs typeface="Times New Roman" panose="02020603050405020304" pitchFamily="18" charset="0"/>
              </a:rPr>
              <a:t>Học</a:t>
            </a:r>
            <a:r>
              <a:rPr lang="en-US" sz="4800">
                <a:solidFill>
                  <a:schemeClr val="bg1"/>
                </a:solidFill>
                <a:latin typeface="Times New Roman" panose="02020603050405020304" pitchFamily="18" charset="0"/>
                <a:cs typeface="Times New Roman" panose="02020603050405020304" pitchFamily="18" charset="0"/>
              </a:rPr>
              <a:t> </a:t>
            </a:r>
            <a:r>
              <a:rPr lang="en-US" sz="4800" err="1">
                <a:solidFill>
                  <a:schemeClr val="bg1"/>
                </a:solidFill>
                <a:latin typeface="Times New Roman" panose="02020603050405020304" pitchFamily="18" charset="0"/>
                <a:cs typeface="Times New Roman" panose="02020603050405020304" pitchFamily="18" charset="0"/>
              </a:rPr>
              <a:t>thuộc</a:t>
            </a:r>
            <a:r>
              <a:rPr lang="en-US" sz="4800">
                <a:solidFill>
                  <a:schemeClr val="bg1"/>
                </a:solidFill>
                <a:latin typeface="Times New Roman" panose="02020603050405020304" pitchFamily="18" charset="0"/>
                <a:cs typeface="Times New Roman" panose="02020603050405020304" pitchFamily="18" charset="0"/>
              </a:rPr>
              <a:t> ghi nhớ.</a:t>
            </a:r>
          </a:p>
          <a:p>
            <a:pPr marL="285750" indent="-285750">
              <a:buFontTx/>
              <a:buChar char="-"/>
            </a:pPr>
            <a:r>
              <a:rPr lang="en-US" sz="4800">
                <a:solidFill>
                  <a:schemeClr val="bg1"/>
                </a:solidFill>
                <a:latin typeface="Times New Roman" panose="02020603050405020304" pitchFamily="18" charset="0"/>
                <a:cs typeface="Times New Roman" panose="02020603050405020304" pitchFamily="18" charset="0"/>
              </a:rPr>
              <a:t>Chuẩn bị bài:</a:t>
            </a:r>
          </a:p>
          <a:p>
            <a:pPr algn="ctr"/>
            <a:r>
              <a:rPr lang="en-US" sz="4800">
                <a:solidFill>
                  <a:srgbClr val="FFFF00"/>
                </a:solidFill>
                <a:latin typeface="Times New Roman" panose="02020603050405020304" pitchFamily="18" charset="0"/>
                <a:cs typeface="Times New Roman" panose="02020603050405020304" pitchFamily="18" charset="0"/>
              </a:rPr>
              <a:t>Cách nối các vế câu ghép </a:t>
            </a:r>
            <a:r>
              <a:rPr lang="en-US" sz="4800">
                <a:solidFill>
                  <a:schemeClr val="bg1"/>
                </a:solidFill>
                <a:latin typeface="Times New Roman" panose="02020603050405020304" pitchFamily="18" charset="0"/>
                <a:cs typeface="Times New Roman" panose="02020603050405020304" pitchFamily="18" charset="0"/>
              </a:rPr>
              <a:t>(trang 12)</a:t>
            </a:r>
          </a:p>
        </p:txBody>
      </p:sp>
    </p:spTree>
    <p:custDataLst>
      <p:tags r:id="rId1"/>
    </p:custDataLst>
    <p:extLst>
      <p:ext uri="{BB962C8B-B14F-4D97-AF65-F5344CB8AC3E}">
        <p14:creationId xmlns:p14="http://schemas.microsoft.com/office/powerpoint/2010/main" val="33463522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999" showWhenStopped="0">
                <p:cTn id="29" repeatCount="indefinite" fill="remove" display="0">
                  <p:stCondLst>
                    <p:cond delay="indefinite"/>
                  </p:stCondLst>
                  <p:endCondLst>
                    <p:cond evt="onStopAudio" delay="0">
                      <p:tgtEl>
                        <p:sldTgt/>
                      </p:tgtEl>
                    </p:cond>
                  </p:endCondLst>
                </p:cTn>
                <p:tgtEl>
                  <p:spTgt spid="4"/>
                </p:tgtEl>
              </p:cMediaNode>
            </p:audio>
          </p:childTnLst>
        </p:cTn>
      </p:par>
    </p:tnLst>
    <p:bldLst>
      <p:bldP spid="6" grpId="0"/>
      <p:bldP spid="5" grpId="0"/>
    </p:bldLst>
  </p:timing>
  <p:extLst>
    <p:ext uri="{E180D4A7-C9FB-4DFB-919C-405C955672EB}">
      <p14:showEvtLst xmlns:p14="http://schemas.microsoft.com/office/powerpoint/2010/main">
        <p14:playEvt time="390" objId="4"/>
        <p14:pauseEvt time="22894"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2590801"/>
            <a:ext cx="11781737"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141803" y="0"/>
            <a:ext cx="9724571" cy="2819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5294" y="4677526"/>
            <a:ext cx="6966857" cy="1323439"/>
          </a:xfrm>
          <a:prstGeom prst="rect">
            <a:avLst/>
          </a:prstGeom>
          <a:noFill/>
        </p:spPr>
        <p:txBody>
          <a:bodyPr wrap="square" rtlCol="0">
            <a:spAutoFit/>
          </a:bodyPr>
          <a:lstStyle/>
          <a:p>
            <a:pPr algn="ctr"/>
            <a:r>
              <a:rPr lang="en-US" sz="8000" b="1">
                <a:solidFill>
                  <a:srgbClr val="FF0000"/>
                </a:solidFill>
                <a:latin typeface="Arial" panose="020B0604020202020204" pitchFamily="34" charset="0"/>
                <a:cs typeface="Arial" panose="020B0604020202020204" pitchFamily="34" charset="0"/>
              </a:rPr>
              <a:t>KHỞI ĐỘNG</a:t>
            </a:r>
            <a:endParaRPr lang="en-US" sz="80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296105" y="1076322"/>
            <a:ext cx="11546592" cy="646331"/>
          </a:xfrm>
          <a:prstGeom prst="rect">
            <a:avLst/>
          </a:prstGeom>
          <a:noFill/>
        </p:spPr>
        <p:txBody>
          <a:bodyPr wrap="square" rtlCol="0">
            <a:spAutoFit/>
          </a:bodyPr>
          <a:lstStyle/>
          <a:p>
            <a:pPr algn="ctr"/>
            <a:r>
              <a:rPr lang="en-US" sz="3600" u="sng" dirty="0" err="1">
                <a:latin typeface="Arial" panose="020B0604020202020204" pitchFamily="34" charset="0"/>
                <a:cs typeface="Arial" panose="020B0604020202020204" pitchFamily="34" charset="0"/>
              </a:rPr>
              <a:t>Luyện</a:t>
            </a:r>
            <a:r>
              <a:rPr lang="en-US" sz="3600" u="sng" dirty="0">
                <a:latin typeface="Arial" panose="020B0604020202020204" pitchFamily="34" charset="0"/>
                <a:cs typeface="Arial" panose="020B0604020202020204" pitchFamily="34" charset="0"/>
              </a:rPr>
              <a:t> </a:t>
            </a:r>
            <a:r>
              <a:rPr lang="en-US" sz="3600" u="sng" dirty="0" err="1">
                <a:latin typeface="Arial" panose="020B0604020202020204" pitchFamily="34" charset="0"/>
                <a:cs typeface="Arial" panose="020B0604020202020204" pitchFamily="34" charset="0"/>
              </a:rPr>
              <a:t>từ</a:t>
            </a:r>
            <a:r>
              <a:rPr lang="en-US" sz="3600" u="sng" dirty="0">
                <a:latin typeface="Arial" panose="020B0604020202020204" pitchFamily="34" charset="0"/>
                <a:cs typeface="Arial" panose="020B0604020202020204" pitchFamily="34" charset="0"/>
              </a:rPr>
              <a:t> </a:t>
            </a:r>
            <a:r>
              <a:rPr lang="en-US" sz="3600" u="sng" dirty="0" err="1">
                <a:latin typeface="Arial" panose="020B0604020202020204" pitchFamily="34" charset="0"/>
                <a:cs typeface="Arial" panose="020B0604020202020204" pitchFamily="34" charset="0"/>
              </a:rPr>
              <a:t>và</a:t>
            </a:r>
            <a:r>
              <a:rPr lang="en-US" sz="3600" u="sng" dirty="0">
                <a:latin typeface="Arial" panose="020B0604020202020204" pitchFamily="34" charset="0"/>
                <a:cs typeface="Arial" panose="020B0604020202020204" pitchFamily="34" charset="0"/>
              </a:rPr>
              <a:t> </a:t>
            </a:r>
            <a:r>
              <a:rPr lang="en-US" sz="3600" u="sng" dirty="0" err="1">
                <a:latin typeface="Arial" panose="020B0604020202020204" pitchFamily="34" charset="0"/>
                <a:cs typeface="Arial" panose="020B0604020202020204" pitchFamily="34" charset="0"/>
              </a:rPr>
              <a:t>câu</a:t>
            </a:r>
            <a:endParaRPr lang="en-US" sz="36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1769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80">
                                          <p:stCondLst>
                                            <p:cond delay="0"/>
                                          </p:stCondLst>
                                        </p:cTn>
                                        <p:tgtEl>
                                          <p:spTgt spid="2052"/>
                                        </p:tgtEl>
                                      </p:cBhvr>
                                    </p:animEffect>
                                    <p:anim calcmode="lin" valueType="num">
                                      <p:cBhvr>
                                        <p:cTn id="1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2"/>
                                        </p:tgtEl>
                                      </p:cBhvr>
                                      <p:to x="100000" y="60000"/>
                                    </p:animScale>
                                    <p:animScale>
                                      <p:cBhvr>
                                        <p:cTn id="19" dur="166" decel="50000">
                                          <p:stCondLst>
                                            <p:cond delay="676"/>
                                          </p:stCondLst>
                                        </p:cTn>
                                        <p:tgtEl>
                                          <p:spTgt spid="2052"/>
                                        </p:tgtEl>
                                      </p:cBhvr>
                                      <p:to x="100000" y="100000"/>
                                    </p:animScale>
                                    <p:animScale>
                                      <p:cBhvr>
                                        <p:cTn id="20" dur="26">
                                          <p:stCondLst>
                                            <p:cond delay="1312"/>
                                          </p:stCondLst>
                                        </p:cTn>
                                        <p:tgtEl>
                                          <p:spTgt spid="2052"/>
                                        </p:tgtEl>
                                      </p:cBhvr>
                                      <p:to x="100000" y="80000"/>
                                    </p:animScale>
                                    <p:animScale>
                                      <p:cBhvr>
                                        <p:cTn id="21" dur="166" decel="50000">
                                          <p:stCondLst>
                                            <p:cond delay="1338"/>
                                          </p:stCondLst>
                                        </p:cTn>
                                        <p:tgtEl>
                                          <p:spTgt spid="2052"/>
                                        </p:tgtEl>
                                      </p:cBhvr>
                                      <p:to x="100000" y="100000"/>
                                    </p:animScale>
                                    <p:animScale>
                                      <p:cBhvr>
                                        <p:cTn id="22" dur="26">
                                          <p:stCondLst>
                                            <p:cond delay="1642"/>
                                          </p:stCondLst>
                                        </p:cTn>
                                        <p:tgtEl>
                                          <p:spTgt spid="2052"/>
                                        </p:tgtEl>
                                      </p:cBhvr>
                                      <p:to x="100000" y="90000"/>
                                    </p:animScale>
                                    <p:animScale>
                                      <p:cBhvr>
                                        <p:cTn id="23" dur="166" decel="50000">
                                          <p:stCondLst>
                                            <p:cond delay="1668"/>
                                          </p:stCondLst>
                                        </p:cTn>
                                        <p:tgtEl>
                                          <p:spTgt spid="2052"/>
                                        </p:tgtEl>
                                      </p:cBhvr>
                                      <p:to x="100000" y="100000"/>
                                    </p:animScale>
                                    <p:animScale>
                                      <p:cBhvr>
                                        <p:cTn id="24" dur="26">
                                          <p:stCondLst>
                                            <p:cond delay="1808"/>
                                          </p:stCondLst>
                                        </p:cTn>
                                        <p:tgtEl>
                                          <p:spTgt spid="2052"/>
                                        </p:tgtEl>
                                      </p:cBhvr>
                                      <p:to x="100000" y="95000"/>
                                    </p:animScale>
                                    <p:animScale>
                                      <p:cBhvr>
                                        <p:cTn id="25" dur="166" decel="50000">
                                          <p:stCondLst>
                                            <p:cond delay="1834"/>
                                          </p:stCondLst>
                                        </p:cTn>
                                        <p:tgtEl>
                                          <p:spTgt spid="205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2590801"/>
            <a:ext cx="11781737"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60960" y="0"/>
            <a:ext cx="9224306" cy="2819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5294" y="4677526"/>
            <a:ext cx="6966857" cy="1323439"/>
          </a:xfrm>
          <a:prstGeom prst="rect">
            <a:avLst/>
          </a:prstGeom>
          <a:noFill/>
        </p:spPr>
        <p:txBody>
          <a:bodyPr wrap="square" rtlCol="0">
            <a:spAutoFit/>
          </a:bodyPr>
          <a:lstStyle/>
          <a:p>
            <a:pPr algn="ctr"/>
            <a:r>
              <a:rPr lang="en-US" sz="4000" b="1">
                <a:solidFill>
                  <a:srgbClr val="008000"/>
                </a:solidFill>
                <a:latin typeface="Arial" panose="020B0604020202020204" pitchFamily="34" charset="0"/>
                <a:cs typeface="Arial" panose="020B0604020202020204" pitchFamily="34" charset="0"/>
              </a:rPr>
              <a:t>Đặt 1 câu do một cụm chủ ngữ - vị ngữ tạo thành.</a:t>
            </a:r>
            <a:endParaRPr lang="en-US" sz="4000" b="1" dirty="0">
              <a:solidFill>
                <a:srgbClr val="008000"/>
              </a:solidFill>
              <a:latin typeface="Arial" panose="020B0604020202020204" pitchFamily="34" charset="0"/>
              <a:cs typeface="Arial" panose="020B0604020202020204" pitchFamily="34" charset="0"/>
            </a:endParaRPr>
          </a:p>
        </p:txBody>
      </p:sp>
      <p:sp>
        <p:nvSpPr>
          <p:cNvPr id="5" name="TextBox 4"/>
          <p:cNvSpPr txBox="1"/>
          <p:nvPr/>
        </p:nvSpPr>
        <p:spPr>
          <a:xfrm>
            <a:off x="-1255965" y="1401579"/>
            <a:ext cx="11546592" cy="553998"/>
          </a:xfrm>
          <a:prstGeom prst="rect">
            <a:avLst/>
          </a:prstGeom>
          <a:noFill/>
        </p:spPr>
        <p:txBody>
          <a:bodyPr wrap="square" rtlCol="0">
            <a:spAutoFit/>
          </a:bodyPr>
          <a:lstStyle/>
          <a:p>
            <a:pPr algn="ctr"/>
            <a:r>
              <a:rPr lang="en-US" sz="3000">
                <a:latin typeface="Arial" panose="020B0604020202020204" pitchFamily="34" charset="0"/>
                <a:cs typeface="Arial" panose="020B0604020202020204" pitchFamily="34" charset="0"/>
              </a:rPr>
              <a:t>Em là học sinh trường tiểu học Hà Huy Giáp.</a:t>
            </a:r>
            <a:endParaRPr lang="en-US" sz="3000" dirty="0">
              <a:latin typeface="Arial" panose="020B0604020202020204" pitchFamily="34" charset="0"/>
              <a:cs typeface="Arial" panose="020B0604020202020204" pitchFamily="34" charset="0"/>
            </a:endParaRPr>
          </a:p>
        </p:txBody>
      </p:sp>
      <p:grpSp>
        <p:nvGrpSpPr>
          <p:cNvPr id="3" name="Group 2"/>
          <p:cNvGrpSpPr/>
          <p:nvPr/>
        </p:nvGrpSpPr>
        <p:grpSpPr>
          <a:xfrm>
            <a:off x="9158514" y="914400"/>
            <a:ext cx="3033486" cy="1393371"/>
            <a:chOff x="9158514" y="914400"/>
            <a:chExt cx="3033486" cy="1393371"/>
          </a:xfrm>
        </p:grpSpPr>
        <p:pic>
          <p:nvPicPr>
            <p:cNvPr id="8"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158514" y="914400"/>
              <a:ext cx="3033486" cy="13933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89265" y="1340898"/>
              <a:ext cx="1880077" cy="646331"/>
            </a:xfrm>
            <a:prstGeom prst="rect">
              <a:avLst/>
            </a:prstGeom>
            <a:solidFill>
              <a:srgbClr val="FFFF00"/>
            </a:solidFill>
          </p:spPr>
          <p:txBody>
            <a:bodyPr wrap="square" rtlCol="0">
              <a:spAutoFit/>
            </a:bodyPr>
            <a:lstStyle/>
            <a:p>
              <a:r>
                <a:rPr lang="en-US" sz="3600"/>
                <a:t>Câu đơn</a:t>
              </a:r>
            </a:p>
          </p:txBody>
        </p:sp>
      </p:grpSp>
    </p:spTree>
    <p:extLst>
      <p:ext uri="{BB962C8B-B14F-4D97-AF65-F5344CB8AC3E}">
        <p14:creationId xmlns:p14="http://schemas.microsoft.com/office/powerpoint/2010/main" val="2316121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80">
                                          <p:stCondLst>
                                            <p:cond delay="0"/>
                                          </p:stCondLst>
                                        </p:cTn>
                                        <p:tgtEl>
                                          <p:spTgt spid="2052"/>
                                        </p:tgtEl>
                                      </p:cBhvr>
                                    </p:animEffect>
                                    <p:anim calcmode="lin" valueType="num">
                                      <p:cBhvr>
                                        <p:cTn id="1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2"/>
                                        </p:tgtEl>
                                      </p:cBhvr>
                                      <p:to x="100000" y="60000"/>
                                    </p:animScale>
                                    <p:animScale>
                                      <p:cBhvr>
                                        <p:cTn id="19" dur="166" decel="50000">
                                          <p:stCondLst>
                                            <p:cond delay="676"/>
                                          </p:stCondLst>
                                        </p:cTn>
                                        <p:tgtEl>
                                          <p:spTgt spid="2052"/>
                                        </p:tgtEl>
                                      </p:cBhvr>
                                      <p:to x="100000" y="100000"/>
                                    </p:animScale>
                                    <p:animScale>
                                      <p:cBhvr>
                                        <p:cTn id="20" dur="26">
                                          <p:stCondLst>
                                            <p:cond delay="1312"/>
                                          </p:stCondLst>
                                        </p:cTn>
                                        <p:tgtEl>
                                          <p:spTgt spid="2052"/>
                                        </p:tgtEl>
                                      </p:cBhvr>
                                      <p:to x="100000" y="80000"/>
                                    </p:animScale>
                                    <p:animScale>
                                      <p:cBhvr>
                                        <p:cTn id="21" dur="166" decel="50000">
                                          <p:stCondLst>
                                            <p:cond delay="1338"/>
                                          </p:stCondLst>
                                        </p:cTn>
                                        <p:tgtEl>
                                          <p:spTgt spid="2052"/>
                                        </p:tgtEl>
                                      </p:cBhvr>
                                      <p:to x="100000" y="100000"/>
                                    </p:animScale>
                                    <p:animScale>
                                      <p:cBhvr>
                                        <p:cTn id="22" dur="26">
                                          <p:stCondLst>
                                            <p:cond delay="1642"/>
                                          </p:stCondLst>
                                        </p:cTn>
                                        <p:tgtEl>
                                          <p:spTgt spid="2052"/>
                                        </p:tgtEl>
                                      </p:cBhvr>
                                      <p:to x="100000" y="90000"/>
                                    </p:animScale>
                                    <p:animScale>
                                      <p:cBhvr>
                                        <p:cTn id="23" dur="166" decel="50000">
                                          <p:stCondLst>
                                            <p:cond delay="1668"/>
                                          </p:stCondLst>
                                        </p:cTn>
                                        <p:tgtEl>
                                          <p:spTgt spid="2052"/>
                                        </p:tgtEl>
                                      </p:cBhvr>
                                      <p:to x="100000" y="100000"/>
                                    </p:animScale>
                                    <p:animScale>
                                      <p:cBhvr>
                                        <p:cTn id="24" dur="26">
                                          <p:stCondLst>
                                            <p:cond delay="1808"/>
                                          </p:stCondLst>
                                        </p:cTn>
                                        <p:tgtEl>
                                          <p:spTgt spid="2052"/>
                                        </p:tgtEl>
                                      </p:cBhvr>
                                      <p:to x="100000" y="95000"/>
                                    </p:animScale>
                                    <p:animScale>
                                      <p:cBhvr>
                                        <p:cTn id="25" dur="166" decel="50000">
                                          <p:stCondLst>
                                            <p:cond delay="1834"/>
                                          </p:stCondLst>
                                        </p:cTn>
                                        <p:tgtEl>
                                          <p:spTgt spid="205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right)">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2590801"/>
            <a:ext cx="11781737"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51567" y="0"/>
            <a:ext cx="9724571" cy="2819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5294" y="4677526"/>
            <a:ext cx="6966857" cy="1323439"/>
          </a:xfrm>
          <a:prstGeom prst="rect">
            <a:avLst/>
          </a:prstGeom>
          <a:noFill/>
        </p:spPr>
        <p:txBody>
          <a:bodyPr wrap="square" rtlCol="0">
            <a:spAutoFit/>
          </a:bodyPr>
          <a:lstStyle/>
          <a:p>
            <a:pPr algn="ctr"/>
            <a:r>
              <a:rPr lang="en-US" sz="4000" b="1">
                <a:solidFill>
                  <a:srgbClr val="008000"/>
                </a:solidFill>
                <a:latin typeface="Arial" panose="020B0604020202020204" pitchFamily="34" charset="0"/>
                <a:cs typeface="Arial" panose="020B0604020202020204" pitchFamily="34" charset="0"/>
              </a:rPr>
              <a:t>Đặt 1 câu do nhiều  cụm chủ ngữ - vị ngữ tạo thành.</a:t>
            </a:r>
            <a:endParaRPr lang="en-US" sz="4000" b="1" dirty="0">
              <a:solidFill>
                <a:srgbClr val="008000"/>
              </a:solidFill>
              <a:latin typeface="Arial" panose="020B0604020202020204" pitchFamily="34" charset="0"/>
              <a:cs typeface="Arial" panose="020B0604020202020204" pitchFamily="34" charset="0"/>
            </a:endParaRPr>
          </a:p>
        </p:txBody>
      </p:sp>
      <p:sp>
        <p:nvSpPr>
          <p:cNvPr id="5" name="TextBox 4"/>
          <p:cNvSpPr txBox="1"/>
          <p:nvPr/>
        </p:nvSpPr>
        <p:spPr>
          <a:xfrm>
            <a:off x="-1162578" y="1413343"/>
            <a:ext cx="11546592" cy="584775"/>
          </a:xfrm>
          <a:prstGeom prst="rect">
            <a:avLst/>
          </a:prstGeom>
          <a:noFill/>
        </p:spPr>
        <p:txBody>
          <a:bodyPr wrap="square" rtlCol="0">
            <a:spAutoFit/>
          </a:bodyPr>
          <a:lstStyle/>
          <a:p>
            <a:pPr algn="ctr"/>
            <a:r>
              <a:rPr lang="vi-VN" sz="3200"/>
              <a:t>Mưa sầm sập đổ xuống, bụi nước toả trắng ngần.</a:t>
            </a:r>
            <a:endParaRPr lang="en-US" sz="3000" dirty="0">
              <a:latin typeface="Arial" panose="020B0604020202020204" pitchFamily="34" charset="0"/>
              <a:cs typeface="Arial" panose="020B0604020202020204" pitchFamily="34" charset="0"/>
            </a:endParaRPr>
          </a:p>
        </p:txBody>
      </p:sp>
      <p:grpSp>
        <p:nvGrpSpPr>
          <p:cNvPr id="2" name="Group 1"/>
          <p:cNvGrpSpPr/>
          <p:nvPr/>
        </p:nvGrpSpPr>
        <p:grpSpPr>
          <a:xfrm>
            <a:off x="9158514" y="914400"/>
            <a:ext cx="3033486" cy="1393371"/>
            <a:chOff x="9158514" y="914400"/>
            <a:chExt cx="3033486" cy="1393371"/>
          </a:xfrm>
        </p:grpSpPr>
        <p:pic>
          <p:nvPicPr>
            <p:cNvPr id="6" name="Picture 5" descr="C:\Users\ADMIN\Desktop\Tai nguyen thiet ke tro choi\Bảng gỗ\tro ve.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4928" l="0" r="100000"/>
                      </a14:imgEffect>
                    </a14:imgLayer>
                  </a14:imgProps>
                </a:ext>
                <a:ext uri="{28A0092B-C50C-407E-A947-70E740481C1C}">
                  <a14:useLocalDpi xmlns:a14="http://schemas.microsoft.com/office/drawing/2010/main" val="0"/>
                </a:ext>
              </a:extLst>
            </a:blip>
            <a:srcRect/>
            <a:stretch>
              <a:fillRect/>
            </a:stretch>
          </p:blipFill>
          <p:spPr bwMode="auto">
            <a:xfrm>
              <a:off x="9158514" y="914400"/>
              <a:ext cx="3033486" cy="139337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688783" y="1362844"/>
              <a:ext cx="1777503" cy="584775"/>
            </a:xfrm>
            <a:prstGeom prst="rect">
              <a:avLst/>
            </a:prstGeom>
            <a:solidFill>
              <a:srgbClr val="FFFF00"/>
            </a:solidFill>
          </p:spPr>
          <p:txBody>
            <a:bodyPr wrap="square" rtlCol="0">
              <a:spAutoFit/>
            </a:bodyPr>
            <a:lstStyle/>
            <a:p>
              <a:r>
                <a:rPr lang="en-US" sz="3200"/>
                <a:t>Câu ghép</a:t>
              </a:r>
            </a:p>
          </p:txBody>
        </p:sp>
      </p:grpSp>
    </p:spTree>
    <p:extLst>
      <p:ext uri="{BB962C8B-B14F-4D97-AF65-F5344CB8AC3E}">
        <p14:creationId xmlns:p14="http://schemas.microsoft.com/office/powerpoint/2010/main" val="38438675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80">
                                          <p:stCondLst>
                                            <p:cond delay="0"/>
                                          </p:stCondLst>
                                        </p:cTn>
                                        <p:tgtEl>
                                          <p:spTgt spid="2052"/>
                                        </p:tgtEl>
                                      </p:cBhvr>
                                    </p:animEffect>
                                    <p:anim calcmode="lin" valueType="num">
                                      <p:cBhvr>
                                        <p:cTn id="13"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8" dur="26">
                                          <p:stCondLst>
                                            <p:cond delay="650"/>
                                          </p:stCondLst>
                                        </p:cTn>
                                        <p:tgtEl>
                                          <p:spTgt spid="2052"/>
                                        </p:tgtEl>
                                      </p:cBhvr>
                                      <p:to x="100000" y="60000"/>
                                    </p:animScale>
                                    <p:animScale>
                                      <p:cBhvr>
                                        <p:cTn id="19" dur="166" decel="50000">
                                          <p:stCondLst>
                                            <p:cond delay="676"/>
                                          </p:stCondLst>
                                        </p:cTn>
                                        <p:tgtEl>
                                          <p:spTgt spid="2052"/>
                                        </p:tgtEl>
                                      </p:cBhvr>
                                      <p:to x="100000" y="100000"/>
                                    </p:animScale>
                                    <p:animScale>
                                      <p:cBhvr>
                                        <p:cTn id="20" dur="26">
                                          <p:stCondLst>
                                            <p:cond delay="1312"/>
                                          </p:stCondLst>
                                        </p:cTn>
                                        <p:tgtEl>
                                          <p:spTgt spid="2052"/>
                                        </p:tgtEl>
                                      </p:cBhvr>
                                      <p:to x="100000" y="80000"/>
                                    </p:animScale>
                                    <p:animScale>
                                      <p:cBhvr>
                                        <p:cTn id="21" dur="166" decel="50000">
                                          <p:stCondLst>
                                            <p:cond delay="1338"/>
                                          </p:stCondLst>
                                        </p:cTn>
                                        <p:tgtEl>
                                          <p:spTgt spid="2052"/>
                                        </p:tgtEl>
                                      </p:cBhvr>
                                      <p:to x="100000" y="100000"/>
                                    </p:animScale>
                                    <p:animScale>
                                      <p:cBhvr>
                                        <p:cTn id="22" dur="26">
                                          <p:stCondLst>
                                            <p:cond delay="1642"/>
                                          </p:stCondLst>
                                        </p:cTn>
                                        <p:tgtEl>
                                          <p:spTgt spid="2052"/>
                                        </p:tgtEl>
                                      </p:cBhvr>
                                      <p:to x="100000" y="90000"/>
                                    </p:animScale>
                                    <p:animScale>
                                      <p:cBhvr>
                                        <p:cTn id="23" dur="166" decel="50000">
                                          <p:stCondLst>
                                            <p:cond delay="1668"/>
                                          </p:stCondLst>
                                        </p:cTn>
                                        <p:tgtEl>
                                          <p:spTgt spid="2052"/>
                                        </p:tgtEl>
                                      </p:cBhvr>
                                      <p:to x="100000" y="100000"/>
                                    </p:animScale>
                                    <p:animScale>
                                      <p:cBhvr>
                                        <p:cTn id="24" dur="26">
                                          <p:stCondLst>
                                            <p:cond delay="1808"/>
                                          </p:stCondLst>
                                        </p:cTn>
                                        <p:tgtEl>
                                          <p:spTgt spid="2052"/>
                                        </p:tgtEl>
                                      </p:cBhvr>
                                      <p:to x="100000" y="95000"/>
                                    </p:animScale>
                                    <p:animScale>
                                      <p:cBhvr>
                                        <p:cTn id="25" dur="166" decel="50000">
                                          <p:stCondLst>
                                            <p:cond delay="1834"/>
                                          </p:stCondLst>
                                        </p:cTn>
                                        <p:tgtEl>
                                          <p:spTgt spid="2052"/>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right)">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pic>
        <p:nvPicPr>
          <p:cNvPr id="2051" name="Picture 3" descr="C:\Users\ADMIN\Desktop\cau ho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2590801"/>
            <a:ext cx="11781737"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453552345 (3).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1141803" y="0"/>
            <a:ext cx="9724571" cy="28194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45294" y="4677526"/>
            <a:ext cx="6966857" cy="1323439"/>
          </a:xfrm>
          <a:prstGeom prst="rect">
            <a:avLst/>
          </a:prstGeom>
          <a:noFill/>
        </p:spPr>
        <p:txBody>
          <a:bodyPr wrap="square" rtlCol="0">
            <a:spAutoFit/>
          </a:bodyPr>
          <a:lstStyle/>
          <a:p>
            <a:pPr algn="ctr"/>
            <a:r>
              <a:rPr lang="en-US" sz="8000" b="1">
                <a:solidFill>
                  <a:srgbClr val="FF0000"/>
                </a:solidFill>
                <a:latin typeface="Arial" panose="020B0604020202020204" pitchFamily="34" charset="0"/>
                <a:cs typeface="Arial" panose="020B0604020202020204" pitchFamily="34" charset="0"/>
              </a:rPr>
              <a:t>CÂU GHÉP</a:t>
            </a:r>
            <a:endParaRPr lang="en-US" sz="8000" b="1"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230792" y="1061574"/>
            <a:ext cx="11546592" cy="1200329"/>
          </a:xfrm>
          <a:prstGeom prst="rect">
            <a:avLst/>
          </a:prstGeom>
          <a:noFill/>
        </p:spPr>
        <p:txBody>
          <a:bodyPr wrap="square" rtlCol="0">
            <a:spAutoFit/>
          </a:bodyPr>
          <a:lstStyle/>
          <a:p>
            <a:pPr algn="ctr"/>
            <a:r>
              <a:rPr lang="en-US" sz="3600"/>
              <a:t>Thứ …., ngày….. tháng 1 năm 2022</a:t>
            </a:r>
          </a:p>
          <a:p>
            <a:pPr algn="ctr"/>
            <a:r>
              <a:rPr lang="en-US" sz="3600" u="sng">
                <a:latin typeface="Arial" panose="020B0604020202020204" pitchFamily="34" charset="0"/>
                <a:cs typeface="Arial" panose="020B0604020202020204" pitchFamily="34" charset="0"/>
              </a:rPr>
              <a:t>Luyện từ và câu</a:t>
            </a:r>
            <a:endParaRPr lang="en-US" sz="36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6765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580">
                                          <p:stCondLst>
                                            <p:cond delay="0"/>
                                          </p:stCondLst>
                                        </p:cTn>
                                        <p:tgtEl>
                                          <p:spTgt spid="2052"/>
                                        </p:tgtEl>
                                      </p:cBhvr>
                                    </p:animEffect>
                                    <p:anim calcmode="lin" valueType="num">
                                      <p:cBhvr>
                                        <p:cTn id="8"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2"/>
                                        </p:tgtEl>
                                      </p:cBhvr>
                                      <p:to x="100000" y="60000"/>
                                    </p:animScale>
                                    <p:animScale>
                                      <p:cBhvr>
                                        <p:cTn id="14" dur="166" decel="50000">
                                          <p:stCondLst>
                                            <p:cond delay="676"/>
                                          </p:stCondLst>
                                        </p:cTn>
                                        <p:tgtEl>
                                          <p:spTgt spid="2052"/>
                                        </p:tgtEl>
                                      </p:cBhvr>
                                      <p:to x="100000" y="100000"/>
                                    </p:animScale>
                                    <p:animScale>
                                      <p:cBhvr>
                                        <p:cTn id="15" dur="26">
                                          <p:stCondLst>
                                            <p:cond delay="1312"/>
                                          </p:stCondLst>
                                        </p:cTn>
                                        <p:tgtEl>
                                          <p:spTgt spid="2052"/>
                                        </p:tgtEl>
                                      </p:cBhvr>
                                      <p:to x="100000" y="80000"/>
                                    </p:animScale>
                                    <p:animScale>
                                      <p:cBhvr>
                                        <p:cTn id="16" dur="166" decel="50000">
                                          <p:stCondLst>
                                            <p:cond delay="1338"/>
                                          </p:stCondLst>
                                        </p:cTn>
                                        <p:tgtEl>
                                          <p:spTgt spid="2052"/>
                                        </p:tgtEl>
                                      </p:cBhvr>
                                      <p:to x="100000" y="100000"/>
                                    </p:animScale>
                                    <p:animScale>
                                      <p:cBhvr>
                                        <p:cTn id="17" dur="26">
                                          <p:stCondLst>
                                            <p:cond delay="1642"/>
                                          </p:stCondLst>
                                        </p:cTn>
                                        <p:tgtEl>
                                          <p:spTgt spid="2052"/>
                                        </p:tgtEl>
                                      </p:cBhvr>
                                      <p:to x="100000" y="90000"/>
                                    </p:animScale>
                                    <p:animScale>
                                      <p:cBhvr>
                                        <p:cTn id="18" dur="166" decel="50000">
                                          <p:stCondLst>
                                            <p:cond delay="1668"/>
                                          </p:stCondLst>
                                        </p:cTn>
                                        <p:tgtEl>
                                          <p:spTgt spid="2052"/>
                                        </p:tgtEl>
                                      </p:cBhvr>
                                      <p:to x="100000" y="100000"/>
                                    </p:animScale>
                                    <p:animScale>
                                      <p:cBhvr>
                                        <p:cTn id="19" dur="26">
                                          <p:stCondLst>
                                            <p:cond delay="1808"/>
                                          </p:stCondLst>
                                        </p:cTn>
                                        <p:tgtEl>
                                          <p:spTgt spid="2052"/>
                                        </p:tgtEl>
                                      </p:cBhvr>
                                      <p:to x="100000" y="95000"/>
                                    </p:animScale>
                                    <p:animScale>
                                      <p:cBhvr>
                                        <p:cTn id="20" dur="166" decel="50000">
                                          <p:stCondLst>
                                            <p:cond delay="1834"/>
                                          </p:stCondLst>
                                        </p:cTn>
                                        <p:tgtEl>
                                          <p:spTgt spid="205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par>
                                <p:cTn id="37" presetID="9" presetClass="entr" presetSubtype="0" fill="hold" nodeType="with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dissolve">
                                      <p:cBhvr>
                                        <p:cTn id="3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so convertxtodvd v3 3 4 107 brd | darlathumb | Best background images,  Spring powerpoint, Backgroun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1"/>
          <p:cNvSpPr txBox="1">
            <a:spLocks noChangeArrowheads="1"/>
          </p:cNvSpPr>
          <p:nvPr/>
        </p:nvSpPr>
        <p:spPr bwMode="auto">
          <a:xfrm>
            <a:off x="451076" y="157171"/>
            <a:ext cx="28291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000" b="1">
                <a:solidFill>
                  <a:srgbClr val="FF0000"/>
                </a:solidFill>
              </a:rPr>
              <a:t>I</a:t>
            </a:r>
            <a:r>
              <a:rPr lang="vi-VN" altLang="en-US" sz="3000" b="1">
                <a:solidFill>
                  <a:srgbClr val="FF0000"/>
                </a:solidFill>
              </a:rPr>
              <a:t>. Nhận xét</a:t>
            </a:r>
          </a:p>
        </p:txBody>
      </p:sp>
      <p:sp>
        <p:nvSpPr>
          <p:cNvPr id="6" name="Text Box 13"/>
          <p:cNvSpPr txBox="1">
            <a:spLocks noChangeArrowheads="1"/>
          </p:cNvSpPr>
          <p:nvPr/>
        </p:nvSpPr>
        <p:spPr bwMode="auto">
          <a:xfrm>
            <a:off x="246743" y="767218"/>
            <a:ext cx="11771086"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en-US" sz="3000"/>
              <a:t>     </a:t>
            </a:r>
            <a:r>
              <a:rPr lang="en-US" altLang="en-US" sz="3000"/>
              <a:t>  </a:t>
            </a:r>
            <a:r>
              <a:rPr lang="en-US" altLang="en-US" sz="3000" i="1">
                <a:solidFill>
                  <a:srgbClr val="0000FF"/>
                </a:solidFill>
              </a:rPr>
              <a:t>Đọc đoạn văn sau và trả lời câu hỏi:</a:t>
            </a:r>
          </a:p>
          <a:p>
            <a:pPr eaLnBrk="1" hangingPunct="1">
              <a:spcBef>
                <a:spcPct val="50000"/>
              </a:spcBef>
            </a:pPr>
            <a:r>
              <a:rPr lang="en-US" altLang="en-US" sz="3000"/>
              <a:t>       M</a:t>
            </a:r>
            <a:r>
              <a:rPr lang="vi-VN" altLang="en-US" sz="3000"/>
              <a:t>ỗi lần rời nhà đi, bao giờ con khỉ cũng nhảy phóc lên ngồi trên lưng con chó to. Hễ con chó đi chậm, con khỉ cấu hai tai con chó giật giật. Con chó chạy sải thì khỉ gò lưng như người phi ngựa. Chó chạy thong thả, khỉ buông thõng hai tay, ngồi ngúc nga ngúc ngắc.</a:t>
            </a:r>
          </a:p>
          <a:p>
            <a:pPr eaLnBrk="1" hangingPunct="1">
              <a:spcBef>
                <a:spcPct val="50000"/>
              </a:spcBef>
            </a:pPr>
            <a:r>
              <a:rPr lang="vi-VN" altLang="en-US" sz="3000"/>
              <a:t>                                                                               Đoàn Giỏi</a:t>
            </a:r>
          </a:p>
        </p:txBody>
      </p:sp>
      <p:sp>
        <p:nvSpPr>
          <p:cNvPr id="7" name="Text Box 13"/>
          <p:cNvSpPr txBox="1">
            <a:spLocks noChangeArrowheads="1"/>
          </p:cNvSpPr>
          <p:nvPr/>
        </p:nvSpPr>
        <p:spPr bwMode="auto">
          <a:xfrm>
            <a:off x="420914" y="4226142"/>
            <a:ext cx="117710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en-US" sz="3000"/>
              <a:t>     </a:t>
            </a:r>
            <a:r>
              <a:rPr lang="en-US" altLang="en-US" sz="3000">
                <a:solidFill>
                  <a:srgbClr val="FF0000"/>
                </a:solidFill>
              </a:rPr>
              <a:t>1. Đánh số thứ tự các câu trong đoạn văn trên rồi xác định chủ ngữ, vị ngữ trong từng câu.</a:t>
            </a:r>
            <a:endParaRPr lang="vi-VN" altLang="en-US" sz="3000">
              <a:solidFill>
                <a:srgbClr val="FF0000"/>
              </a:solidFill>
            </a:endParaRPr>
          </a:p>
        </p:txBody>
      </p:sp>
    </p:spTree>
    <p:extLst>
      <p:ext uri="{BB962C8B-B14F-4D97-AF65-F5344CB8AC3E}">
        <p14:creationId xmlns:p14="http://schemas.microsoft.com/office/powerpoint/2010/main" val="3415694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so convertxtodvd v3 3 4 107 brd | darlathumb | Best background images,  Spring powerpoint, Backgroun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3"/>
          <p:cNvSpPr txBox="1">
            <a:spLocks noChangeArrowheads="1"/>
          </p:cNvSpPr>
          <p:nvPr/>
        </p:nvSpPr>
        <p:spPr bwMode="auto">
          <a:xfrm>
            <a:off x="246743" y="1144588"/>
            <a:ext cx="1152791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a:t>     M</a:t>
            </a:r>
            <a:r>
              <a:rPr lang="vi-VN" altLang="en-US" sz="2800"/>
              <a:t>ỗi lần rời nhà đi, bao giờ con khỉ cũng nhảy phóc lên ngồi trên lưng con chó to. </a:t>
            </a:r>
            <a:r>
              <a:rPr lang="en-US" altLang="en-US" sz="2800"/>
              <a:t>    </a:t>
            </a:r>
            <a:r>
              <a:rPr lang="vi-VN" altLang="en-US" sz="2800"/>
              <a:t>Hễ con chó đi chậm, con khỉ cấu hai tai con chó giật giật. </a:t>
            </a:r>
            <a:r>
              <a:rPr lang="en-US" altLang="en-US" sz="2800"/>
              <a:t>      </a:t>
            </a:r>
            <a:r>
              <a:rPr lang="vi-VN" altLang="en-US" sz="2800"/>
              <a:t>Con chó chạy sải thì khỉ gò lưng như người phi ngựa. </a:t>
            </a:r>
            <a:r>
              <a:rPr lang="en-US" altLang="en-US" sz="2800"/>
              <a:t>    </a:t>
            </a:r>
            <a:r>
              <a:rPr lang="vi-VN" altLang="en-US" sz="2800"/>
              <a:t>Chó chạy thong thả, khỉ buông thõng hai tay, ngồi ngúc nga ngúc ngắc.</a:t>
            </a:r>
          </a:p>
          <a:p>
            <a:pPr eaLnBrk="1" hangingPunct="1">
              <a:spcBef>
                <a:spcPct val="50000"/>
              </a:spcBef>
            </a:pPr>
            <a:r>
              <a:rPr lang="vi-VN" altLang="en-US" sz="2800"/>
              <a:t>                                                                               Đoàn Giỏi</a:t>
            </a:r>
          </a:p>
        </p:txBody>
      </p:sp>
      <p:sp>
        <p:nvSpPr>
          <p:cNvPr id="7" name="Text Box 11"/>
          <p:cNvSpPr txBox="1">
            <a:spLocks noChangeArrowheads="1"/>
          </p:cNvSpPr>
          <p:nvPr/>
        </p:nvSpPr>
        <p:spPr bwMode="auto">
          <a:xfrm>
            <a:off x="305323" y="1088316"/>
            <a:ext cx="650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FF0000"/>
                </a:solidFill>
              </a:rPr>
              <a:t>(1)</a:t>
            </a:r>
            <a:endParaRPr lang="vi-VN" altLang="en-US" sz="2800" b="1">
              <a:solidFill>
                <a:srgbClr val="FF0000"/>
              </a:solidFill>
            </a:endParaRPr>
          </a:p>
        </p:txBody>
      </p:sp>
      <p:sp>
        <p:nvSpPr>
          <p:cNvPr id="8" name="Text Box 11"/>
          <p:cNvSpPr txBox="1">
            <a:spLocks noChangeArrowheads="1"/>
          </p:cNvSpPr>
          <p:nvPr/>
        </p:nvSpPr>
        <p:spPr bwMode="auto">
          <a:xfrm>
            <a:off x="2837352" y="1564015"/>
            <a:ext cx="650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FF0000"/>
                </a:solidFill>
              </a:rPr>
              <a:t>(2)</a:t>
            </a:r>
            <a:endParaRPr lang="vi-VN" altLang="en-US" sz="2800" b="1">
              <a:solidFill>
                <a:srgbClr val="FF0000"/>
              </a:solidFill>
            </a:endParaRPr>
          </a:p>
        </p:txBody>
      </p:sp>
      <p:sp>
        <p:nvSpPr>
          <p:cNvPr id="9" name="Text Box 11"/>
          <p:cNvSpPr txBox="1">
            <a:spLocks noChangeArrowheads="1"/>
          </p:cNvSpPr>
          <p:nvPr/>
        </p:nvSpPr>
        <p:spPr bwMode="auto">
          <a:xfrm>
            <a:off x="1145376" y="1932863"/>
            <a:ext cx="650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FF0000"/>
                </a:solidFill>
              </a:rPr>
              <a:t>(3)</a:t>
            </a:r>
            <a:endParaRPr lang="vi-VN" altLang="en-US" sz="2800" b="1">
              <a:solidFill>
                <a:srgbClr val="FF0000"/>
              </a:solidFill>
            </a:endParaRPr>
          </a:p>
        </p:txBody>
      </p:sp>
      <p:sp>
        <p:nvSpPr>
          <p:cNvPr id="10" name="Text Box 11"/>
          <p:cNvSpPr txBox="1">
            <a:spLocks noChangeArrowheads="1"/>
          </p:cNvSpPr>
          <p:nvPr/>
        </p:nvSpPr>
        <p:spPr bwMode="auto">
          <a:xfrm>
            <a:off x="10427659" y="1990749"/>
            <a:ext cx="6501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FF0000"/>
                </a:solidFill>
              </a:rPr>
              <a:t>(4)</a:t>
            </a:r>
            <a:endParaRPr lang="vi-VN" altLang="en-US" sz="2800" b="1">
              <a:solidFill>
                <a:srgbClr val="FF0000"/>
              </a:solidFill>
            </a:endParaRPr>
          </a:p>
        </p:txBody>
      </p:sp>
      <p:sp>
        <p:nvSpPr>
          <p:cNvPr id="11" name="Text Box 13"/>
          <p:cNvSpPr txBox="1">
            <a:spLocks noChangeArrowheads="1"/>
          </p:cNvSpPr>
          <p:nvPr/>
        </p:nvSpPr>
        <p:spPr bwMode="auto">
          <a:xfrm>
            <a:off x="210457" y="75306"/>
            <a:ext cx="117710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en-US" sz="3000"/>
              <a:t>     </a:t>
            </a:r>
            <a:r>
              <a:rPr lang="en-US" altLang="en-US" sz="3000">
                <a:solidFill>
                  <a:srgbClr val="FF0000"/>
                </a:solidFill>
              </a:rPr>
              <a:t>1. Đánh số thứ tự các câu trong đoạn văn trên rồi xác định chủ ngữ, vị ngữ trong từng câu.</a:t>
            </a:r>
            <a:endParaRPr lang="vi-VN" altLang="en-US" sz="3000">
              <a:solidFill>
                <a:srgbClr val="FF0000"/>
              </a:solidFill>
            </a:endParaRPr>
          </a:p>
        </p:txBody>
      </p:sp>
    </p:spTree>
    <p:extLst>
      <p:ext uri="{BB962C8B-B14F-4D97-AF65-F5344CB8AC3E}">
        <p14:creationId xmlns:p14="http://schemas.microsoft.com/office/powerpoint/2010/main" val="40152738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Vso convertxtodvd v3 3 4 107 brd | darlathumb | Best background images,  Spring powerpoint, Background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3"/>
          <p:cNvSpPr txBox="1">
            <a:spLocks noChangeArrowheads="1"/>
          </p:cNvSpPr>
          <p:nvPr/>
        </p:nvSpPr>
        <p:spPr bwMode="auto">
          <a:xfrm>
            <a:off x="246743" y="1144588"/>
            <a:ext cx="11527915"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800" b="1">
                <a:solidFill>
                  <a:srgbClr val="FF0000"/>
                </a:solidFill>
              </a:rPr>
              <a:t>(1) </a:t>
            </a:r>
            <a:r>
              <a:rPr lang="en-US" altLang="en-US" sz="2800"/>
              <a:t>M</a:t>
            </a:r>
            <a:r>
              <a:rPr lang="vi-VN" altLang="en-US" sz="2800"/>
              <a:t>ỗi lần rời nhà đi, bao giờ con khỉ cũng nhảy phóc lên ngồi trên </a:t>
            </a:r>
            <a:endParaRPr lang="en-US" altLang="en-US" sz="2800"/>
          </a:p>
          <a:p>
            <a:pPr algn="just">
              <a:spcBef>
                <a:spcPct val="50000"/>
              </a:spcBef>
            </a:pPr>
            <a:r>
              <a:rPr lang="vi-VN" altLang="en-US" sz="2800"/>
              <a:t>lưng con chó to. </a:t>
            </a:r>
            <a:endParaRPr lang="en-US" altLang="en-US" sz="2800"/>
          </a:p>
        </p:txBody>
      </p:sp>
      <p:sp>
        <p:nvSpPr>
          <p:cNvPr id="11" name="Text Box 13"/>
          <p:cNvSpPr txBox="1">
            <a:spLocks noChangeArrowheads="1"/>
          </p:cNvSpPr>
          <p:nvPr/>
        </p:nvSpPr>
        <p:spPr bwMode="auto">
          <a:xfrm>
            <a:off x="210457" y="75306"/>
            <a:ext cx="117710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vi-VN" altLang="en-US" sz="3000"/>
              <a:t>     </a:t>
            </a:r>
            <a:r>
              <a:rPr lang="en-US" altLang="en-US" sz="3000">
                <a:solidFill>
                  <a:srgbClr val="0070C0"/>
                </a:solidFill>
              </a:rPr>
              <a:t>1. Đánh số thứ tự các câu trong đoạn văn trên rồi xác định chủ ngữ, vị ngữ trong từng câu.</a:t>
            </a:r>
            <a:endParaRPr lang="vi-VN" altLang="en-US" sz="3000">
              <a:solidFill>
                <a:srgbClr val="0070C0"/>
              </a:solidFill>
            </a:endParaRPr>
          </a:p>
        </p:txBody>
      </p:sp>
      <p:sp>
        <p:nvSpPr>
          <p:cNvPr id="4" name="Rectangle 3"/>
          <p:cNvSpPr/>
          <p:nvPr/>
        </p:nvSpPr>
        <p:spPr>
          <a:xfrm>
            <a:off x="246743" y="4624736"/>
            <a:ext cx="11107057" cy="1169551"/>
          </a:xfrm>
          <a:prstGeom prst="rect">
            <a:avLst/>
          </a:prstGeom>
        </p:spPr>
        <p:txBody>
          <a:bodyPr wrap="square">
            <a:spAutoFit/>
          </a:bodyPr>
          <a:lstStyle/>
          <a:p>
            <a:pPr algn="just">
              <a:spcBef>
                <a:spcPct val="50000"/>
              </a:spcBef>
            </a:pPr>
            <a:r>
              <a:rPr lang="en-US" altLang="en-US" sz="2800" b="1">
                <a:solidFill>
                  <a:srgbClr val="FF0000"/>
                </a:solidFill>
              </a:rPr>
              <a:t>(4) </a:t>
            </a:r>
            <a:r>
              <a:rPr lang="vi-VN" altLang="en-US" sz="2800"/>
              <a:t>Chó chạy thong thả, khỉ buông thõng hai tay, ngồi ngúc nga ngúc </a:t>
            </a:r>
            <a:endParaRPr lang="en-US" altLang="en-US" sz="2800"/>
          </a:p>
          <a:p>
            <a:pPr algn="just">
              <a:spcBef>
                <a:spcPct val="50000"/>
              </a:spcBef>
            </a:pPr>
            <a:r>
              <a:rPr lang="vi-VN" altLang="en-US" sz="2800"/>
              <a:t>ngắc.</a:t>
            </a:r>
          </a:p>
        </p:txBody>
      </p:sp>
      <p:sp>
        <p:nvSpPr>
          <p:cNvPr id="5" name="Rectangle 4"/>
          <p:cNvSpPr/>
          <p:nvPr/>
        </p:nvSpPr>
        <p:spPr>
          <a:xfrm>
            <a:off x="246743" y="3776467"/>
            <a:ext cx="9655207" cy="523220"/>
          </a:xfrm>
          <a:prstGeom prst="rect">
            <a:avLst/>
          </a:prstGeom>
        </p:spPr>
        <p:txBody>
          <a:bodyPr wrap="none">
            <a:spAutoFit/>
          </a:bodyPr>
          <a:lstStyle/>
          <a:p>
            <a:pPr algn="just">
              <a:spcBef>
                <a:spcPct val="50000"/>
              </a:spcBef>
            </a:pPr>
            <a:r>
              <a:rPr lang="en-US" altLang="en-US" sz="2800" b="1">
                <a:solidFill>
                  <a:srgbClr val="FF0000"/>
                </a:solidFill>
              </a:rPr>
              <a:t>(3) </a:t>
            </a:r>
            <a:r>
              <a:rPr lang="vi-VN" altLang="en-US" sz="2800"/>
              <a:t>Con chó chạy sải thì khỉ gò lưng như người phi ngựa. </a:t>
            </a:r>
            <a:r>
              <a:rPr lang="en-US" altLang="en-US" sz="2800"/>
              <a:t>    </a:t>
            </a:r>
          </a:p>
        </p:txBody>
      </p:sp>
      <p:sp>
        <p:nvSpPr>
          <p:cNvPr id="14" name="Rectangle 13"/>
          <p:cNvSpPr/>
          <p:nvPr/>
        </p:nvSpPr>
        <p:spPr>
          <a:xfrm>
            <a:off x="246743" y="2717114"/>
            <a:ext cx="9847568" cy="523220"/>
          </a:xfrm>
          <a:prstGeom prst="rect">
            <a:avLst/>
          </a:prstGeom>
        </p:spPr>
        <p:txBody>
          <a:bodyPr wrap="none">
            <a:spAutoFit/>
          </a:bodyPr>
          <a:lstStyle/>
          <a:p>
            <a:r>
              <a:rPr lang="en-US" altLang="en-US" sz="2800" b="1">
                <a:solidFill>
                  <a:srgbClr val="FF0000"/>
                </a:solidFill>
              </a:rPr>
              <a:t>(2) </a:t>
            </a:r>
            <a:r>
              <a:rPr lang="vi-VN" altLang="en-US" sz="2800"/>
              <a:t>Hễ con chó đi chậm, con khỉ cấu hai tai con chó giật giật. </a:t>
            </a:r>
            <a:endParaRPr lang="en-US" sz="2800"/>
          </a:p>
        </p:txBody>
      </p:sp>
      <p:cxnSp>
        <p:nvCxnSpPr>
          <p:cNvPr id="18" name="Straight Connector 17"/>
          <p:cNvCxnSpPr/>
          <p:nvPr/>
        </p:nvCxnSpPr>
        <p:spPr>
          <a:xfrm flipH="1">
            <a:off x="6278025" y="1162560"/>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5170527" y="1571141"/>
            <a:ext cx="10216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373559" y="1571141"/>
            <a:ext cx="4503707" cy="39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62750" y="2230658"/>
            <a:ext cx="2380449" cy="39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584074" y="5059395"/>
            <a:ext cx="2380449" cy="392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92372" y="3135074"/>
            <a:ext cx="1214350" cy="39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43199" y="3139320"/>
            <a:ext cx="1214350" cy="39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449490" y="3143231"/>
            <a:ext cx="4282201" cy="113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03810" y="3136964"/>
            <a:ext cx="10216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38200" y="4235969"/>
            <a:ext cx="1214350" cy="39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299293" y="4232848"/>
            <a:ext cx="1221829" cy="27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68674" y="5063319"/>
            <a:ext cx="676701" cy="7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072568" y="5067038"/>
            <a:ext cx="510708" cy="7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696749" y="5059021"/>
            <a:ext cx="6357938" cy="3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417342" y="5680370"/>
            <a:ext cx="676701" cy="7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591807" y="4666117"/>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a:xfrm flipH="1">
            <a:off x="1489677" y="4666117"/>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p:cNvCxnSpPr/>
          <p:nvPr/>
        </p:nvCxnSpPr>
        <p:spPr>
          <a:xfrm flipH="1">
            <a:off x="2176463" y="3793035"/>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9" name="Straight Connector 48"/>
          <p:cNvCxnSpPr/>
          <p:nvPr/>
        </p:nvCxnSpPr>
        <p:spPr>
          <a:xfrm flipH="1">
            <a:off x="5326711" y="2740141"/>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a:xfrm flipH="1">
            <a:off x="2647665" y="2760126"/>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43" name="Rectangle 42"/>
          <p:cNvSpPr/>
          <p:nvPr/>
        </p:nvSpPr>
        <p:spPr>
          <a:xfrm>
            <a:off x="5414004" y="1492517"/>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sp>
        <p:nvSpPr>
          <p:cNvPr id="52" name="Rectangle 51"/>
          <p:cNvSpPr/>
          <p:nvPr/>
        </p:nvSpPr>
        <p:spPr>
          <a:xfrm>
            <a:off x="8277577" y="1492517"/>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53" name="Rectangle 52"/>
          <p:cNvSpPr/>
          <p:nvPr/>
        </p:nvSpPr>
        <p:spPr>
          <a:xfrm>
            <a:off x="1722254" y="3066347"/>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sp>
        <p:nvSpPr>
          <p:cNvPr id="54" name="Rectangle 53"/>
          <p:cNvSpPr/>
          <p:nvPr/>
        </p:nvSpPr>
        <p:spPr>
          <a:xfrm>
            <a:off x="2432857" y="4947901"/>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55" name="Rectangle 54"/>
          <p:cNvSpPr/>
          <p:nvPr/>
        </p:nvSpPr>
        <p:spPr>
          <a:xfrm>
            <a:off x="6373559" y="4133480"/>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56" name="Rectangle 55"/>
          <p:cNvSpPr/>
          <p:nvPr/>
        </p:nvSpPr>
        <p:spPr>
          <a:xfrm>
            <a:off x="7195879" y="3068940"/>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57" name="Rectangle 56"/>
          <p:cNvSpPr/>
          <p:nvPr/>
        </p:nvSpPr>
        <p:spPr>
          <a:xfrm>
            <a:off x="3015089" y="3082598"/>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58" name="Rectangle 57"/>
          <p:cNvSpPr/>
          <p:nvPr/>
        </p:nvSpPr>
        <p:spPr>
          <a:xfrm>
            <a:off x="7493969" y="4976562"/>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59" name="Rectangle 58"/>
          <p:cNvSpPr/>
          <p:nvPr/>
        </p:nvSpPr>
        <p:spPr>
          <a:xfrm>
            <a:off x="818226" y="4963883"/>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sp>
        <p:nvSpPr>
          <p:cNvPr id="60" name="Rectangle 59"/>
          <p:cNvSpPr/>
          <p:nvPr/>
        </p:nvSpPr>
        <p:spPr>
          <a:xfrm>
            <a:off x="1182822" y="4133480"/>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sp>
        <p:nvSpPr>
          <p:cNvPr id="61" name="Rectangle 60"/>
          <p:cNvSpPr/>
          <p:nvPr/>
        </p:nvSpPr>
        <p:spPr>
          <a:xfrm>
            <a:off x="4452398" y="3031338"/>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cxnSp>
        <p:nvCxnSpPr>
          <p:cNvPr id="63" name="Straight Connector 62"/>
          <p:cNvCxnSpPr/>
          <p:nvPr/>
        </p:nvCxnSpPr>
        <p:spPr>
          <a:xfrm flipV="1">
            <a:off x="4076984" y="4225410"/>
            <a:ext cx="510708" cy="74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4635256" y="3793035"/>
            <a:ext cx="95534" cy="408581"/>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5" name="Straight Connector 64"/>
          <p:cNvCxnSpPr/>
          <p:nvPr/>
        </p:nvCxnSpPr>
        <p:spPr>
          <a:xfrm flipV="1">
            <a:off x="4771788" y="4232848"/>
            <a:ext cx="4411349" cy="133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2635142" y="4133480"/>
            <a:ext cx="620683" cy="523220"/>
          </a:xfrm>
          <a:prstGeom prst="rect">
            <a:avLst/>
          </a:prstGeom>
        </p:spPr>
        <p:txBody>
          <a:bodyPr wrap="none">
            <a:spAutoFit/>
          </a:bodyPr>
          <a:lstStyle/>
          <a:p>
            <a:pPr algn="just">
              <a:spcBef>
                <a:spcPct val="50000"/>
              </a:spcBef>
            </a:pPr>
            <a:r>
              <a:rPr lang="en-US" altLang="en-US" sz="2800">
                <a:solidFill>
                  <a:srgbClr val="FF0000"/>
                </a:solidFill>
              </a:rPr>
              <a:t>VN</a:t>
            </a:r>
            <a:endParaRPr lang="en-US" altLang="en-US" sz="2800"/>
          </a:p>
        </p:txBody>
      </p:sp>
      <p:sp>
        <p:nvSpPr>
          <p:cNvPr id="68" name="Rectangle 67"/>
          <p:cNvSpPr/>
          <p:nvPr/>
        </p:nvSpPr>
        <p:spPr>
          <a:xfrm>
            <a:off x="4075261" y="4105210"/>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sp>
        <p:nvSpPr>
          <p:cNvPr id="69" name="Rectangle 68"/>
          <p:cNvSpPr/>
          <p:nvPr/>
        </p:nvSpPr>
        <p:spPr>
          <a:xfrm>
            <a:off x="4020467" y="4965479"/>
            <a:ext cx="607859" cy="523220"/>
          </a:xfrm>
          <a:prstGeom prst="rect">
            <a:avLst/>
          </a:prstGeom>
        </p:spPr>
        <p:txBody>
          <a:bodyPr wrap="none">
            <a:spAutoFit/>
          </a:bodyPr>
          <a:lstStyle/>
          <a:p>
            <a:pPr algn="just">
              <a:spcBef>
                <a:spcPct val="50000"/>
              </a:spcBef>
            </a:pPr>
            <a:r>
              <a:rPr lang="en-US" altLang="en-US" sz="2800">
                <a:solidFill>
                  <a:srgbClr val="FF0000"/>
                </a:solidFill>
              </a:rPr>
              <a:t>CN</a:t>
            </a:r>
            <a:endParaRPr lang="en-US" altLang="en-US" sz="2800"/>
          </a:p>
        </p:txBody>
      </p:sp>
    </p:spTree>
    <p:extLst>
      <p:ext uri="{BB962C8B-B14F-4D97-AF65-F5344CB8AC3E}">
        <p14:creationId xmlns:p14="http://schemas.microsoft.com/office/powerpoint/2010/main" val="2627186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up)">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up)">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ipe(up)">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down)">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wipe(down)">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up)">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left)">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wipe(down)">
                                      <p:cBhvr>
                                        <p:cTn id="82" dur="500"/>
                                        <p:tgtEl>
                                          <p:spTgt spid="5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up)">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left)">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wipe(down)">
                                      <p:cBhvr>
                                        <p:cTn id="97" dur="500"/>
                                        <p:tgtEl>
                                          <p:spTgt spid="6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left)">
                                      <p:cBhvr>
                                        <p:cTn id="102" dur="500"/>
                                        <p:tgtEl>
                                          <p:spTgt spid="3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wipe(down)">
                                      <p:cBhvr>
                                        <p:cTn id="107" dur="500"/>
                                        <p:tgtEl>
                                          <p:spTgt spid="67"/>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wipe(up)">
                                      <p:cBhvr>
                                        <p:cTn id="112" dur="500"/>
                                        <p:tgtEl>
                                          <p:spTgt spid="64"/>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63"/>
                                        </p:tgtEl>
                                        <p:attrNameLst>
                                          <p:attrName>style.visibility</p:attrName>
                                        </p:attrNameLst>
                                      </p:cBhvr>
                                      <p:to>
                                        <p:strVal val="visible"/>
                                      </p:to>
                                    </p:set>
                                    <p:animEffect transition="in" filter="wipe(left)">
                                      <p:cBhvr>
                                        <p:cTn id="117" dur="500"/>
                                        <p:tgtEl>
                                          <p:spTgt spid="63"/>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68"/>
                                        </p:tgtEl>
                                        <p:attrNameLst>
                                          <p:attrName>style.visibility</p:attrName>
                                        </p:attrNameLst>
                                      </p:cBhvr>
                                      <p:to>
                                        <p:strVal val="visible"/>
                                      </p:to>
                                    </p:set>
                                    <p:animEffect transition="in" filter="wipe(down)">
                                      <p:cBhvr>
                                        <p:cTn id="122" dur="500"/>
                                        <p:tgtEl>
                                          <p:spTgt spid="6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nodeType="clickEffect">
                                  <p:stCondLst>
                                    <p:cond delay="0"/>
                                  </p:stCondLst>
                                  <p:childTnLst>
                                    <p:set>
                                      <p:cBhvr>
                                        <p:cTn id="126" dur="1" fill="hold">
                                          <p:stCondLst>
                                            <p:cond delay="0"/>
                                          </p:stCondLst>
                                        </p:cTn>
                                        <p:tgtEl>
                                          <p:spTgt spid="65"/>
                                        </p:tgtEl>
                                        <p:attrNameLst>
                                          <p:attrName>style.visibility</p:attrName>
                                        </p:attrNameLst>
                                      </p:cBhvr>
                                      <p:to>
                                        <p:strVal val="visible"/>
                                      </p:to>
                                    </p:set>
                                    <p:animEffect transition="in" filter="wipe(left)">
                                      <p:cBhvr>
                                        <p:cTn id="127" dur="500"/>
                                        <p:tgtEl>
                                          <p:spTgt spid="65"/>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55"/>
                                        </p:tgtEl>
                                        <p:attrNameLst>
                                          <p:attrName>style.visibility</p:attrName>
                                        </p:attrNameLst>
                                      </p:cBhvr>
                                      <p:to>
                                        <p:strVal val="visible"/>
                                      </p:to>
                                    </p:set>
                                    <p:animEffect transition="in" filter="wipe(down)">
                                      <p:cBhvr>
                                        <p:cTn id="132" dur="500"/>
                                        <p:tgtEl>
                                          <p:spTgt spid="55"/>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wipe(up)">
                                      <p:cBhvr>
                                        <p:cTn id="137" dur="500"/>
                                        <p:tgtEl>
                                          <p:spTgt spid="47"/>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nodeType="clickEffect">
                                  <p:stCondLst>
                                    <p:cond delay="0"/>
                                  </p:stCondLst>
                                  <p:childTnLst>
                                    <p:set>
                                      <p:cBhvr>
                                        <p:cTn id="141" dur="1" fill="hold">
                                          <p:stCondLst>
                                            <p:cond delay="0"/>
                                          </p:stCondLst>
                                        </p:cTn>
                                        <p:tgtEl>
                                          <p:spTgt spid="37"/>
                                        </p:tgtEl>
                                        <p:attrNameLst>
                                          <p:attrName>style.visibility</p:attrName>
                                        </p:attrNameLst>
                                      </p:cBhvr>
                                      <p:to>
                                        <p:strVal val="visible"/>
                                      </p:to>
                                    </p:set>
                                    <p:animEffect transition="in" filter="wipe(left)">
                                      <p:cBhvr>
                                        <p:cTn id="142" dur="500"/>
                                        <p:tgtEl>
                                          <p:spTgt spid="37"/>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4" fill="hold" grpId="0" nodeType="clickEffect">
                                  <p:stCondLst>
                                    <p:cond delay="0"/>
                                  </p:stCondLst>
                                  <p:childTnLst>
                                    <p:set>
                                      <p:cBhvr>
                                        <p:cTn id="146" dur="1" fill="hold">
                                          <p:stCondLst>
                                            <p:cond delay="0"/>
                                          </p:stCondLst>
                                        </p:cTn>
                                        <p:tgtEl>
                                          <p:spTgt spid="59"/>
                                        </p:tgtEl>
                                        <p:attrNameLst>
                                          <p:attrName>style.visibility</p:attrName>
                                        </p:attrNameLst>
                                      </p:cBhvr>
                                      <p:to>
                                        <p:strVal val="visible"/>
                                      </p:to>
                                    </p:set>
                                    <p:animEffect transition="in" filter="wipe(down)">
                                      <p:cBhvr>
                                        <p:cTn id="147" dur="500"/>
                                        <p:tgtEl>
                                          <p:spTgt spid="59"/>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nodeType="clickEffect">
                                  <p:stCondLst>
                                    <p:cond delay="0"/>
                                  </p:stCondLst>
                                  <p:childTnLst>
                                    <p:set>
                                      <p:cBhvr>
                                        <p:cTn id="151" dur="1" fill="hold">
                                          <p:stCondLst>
                                            <p:cond delay="0"/>
                                          </p:stCondLst>
                                        </p:cTn>
                                        <p:tgtEl>
                                          <p:spTgt spid="25"/>
                                        </p:tgtEl>
                                        <p:attrNameLst>
                                          <p:attrName>style.visibility</p:attrName>
                                        </p:attrNameLst>
                                      </p:cBhvr>
                                      <p:to>
                                        <p:strVal val="visible"/>
                                      </p:to>
                                    </p:set>
                                    <p:animEffect transition="in" filter="wipe(left)">
                                      <p:cBhvr>
                                        <p:cTn id="152" dur="500"/>
                                        <p:tgtEl>
                                          <p:spTgt spid="25"/>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4" fill="hold" grpId="0" nodeType="clickEffect">
                                  <p:stCondLst>
                                    <p:cond delay="0"/>
                                  </p:stCondLst>
                                  <p:childTnLst>
                                    <p:set>
                                      <p:cBhvr>
                                        <p:cTn id="156" dur="1" fill="hold">
                                          <p:stCondLst>
                                            <p:cond delay="0"/>
                                          </p:stCondLst>
                                        </p:cTn>
                                        <p:tgtEl>
                                          <p:spTgt spid="54"/>
                                        </p:tgtEl>
                                        <p:attrNameLst>
                                          <p:attrName>style.visibility</p:attrName>
                                        </p:attrNameLst>
                                      </p:cBhvr>
                                      <p:to>
                                        <p:strVal val="visible"/>
                                      </p:to>
                                    </p:set>
                                    <p:animEffect transition="in" filter="wipe(down)">
                                      <p:cBhvr>
                                        <p:cTn id="157" dur="500"/>
                                        <p:tgtEl>
                                          <p:spTgt spid="54"/>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nodeType="clickEffect">
                                  <p:stCondLst>
                                    <p:cond delay="0"/>
                                  </p:stCondLst>
                                  <p:childTnLst>
                                    <p:set>
                                      <p:cBhvr>
                                        <p:cTn id="161" dur="1" fill="hold">
                                          <p:stCondLst>
                                            <p:cond delay="0"/>
                                          </p:stCondLst>
                                        </p:cTn>
                                        <p:tgtEl>
                                          <p:spTgt spid="46"/>
                                        </p:tgtEl>
                                        <p:attrNameLst>
                                          <p:attrName>style.visibility</p:attrName>
                                        </p:attrNameLst>
                                      </p:cBhvr>
                                      <p:to>
                                        <p:strVal val="visible"/>
                                      </p:to>
                                    </p:set>
                                    <p:animEffect transition="in" filter="wipe(up)">
                                      <p:cBhvr>
                                        <p:cTn id="162" dur="500"/>
                                        <p:tgtEl>
                                          <p:spTgt spid="46"/>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nodeType="clickEffect">
                                  <p:stCondLst>
                                    <p:cond delay="0"/>
                                  </p:stCondLst>
                                  <p:childTnLst>
                                    <p:set>
                                      <p:cBhvr>
                                        <p:cTn id="166" dur="1" fill="hold">
                                          <p:stCondLst>
                                            <p:cond delay="0"/>
                                          </p:stCondLst>
                                        </p:cTn>
                                        <p:tgtEl>
                                          <p:spTgt spid="40"/>
                                        </p:tgtEl>
                                        <p:attrNameLst>
                                          <p:attrName>style.visibility</p:attrName>
                                        </p:attrNameLst>
                                      </p:cBhvr>
                                      <p:to>
                                        <p:strVal val="visible"/>
                                      </p:to>
                                    </p:set>
                                    <p:animEffect transition="in" filter="wipe(left)">
                                      <p:cBhvr>
                                        <p:cTn id="167" dur="500"/>
                                        <p:tgtEl>
                                          <p:spTgt spid="40"/>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4" fill="hold" grpId="0" nodeType="clickEffect">
                                  <p:stCondLst>
                                    <p:cond delay="0"/>
                                  </p:stCondLst>
                                  <p:childTnLst>
                                    <p:set>
                                      <p:cBhvr>
                                        <p:cTn id="171" dur="1" fill="hold">
                                          <p:stCondLst>
                                            <p:cond delay="0"/>
                                          </p:stCondLst>
                                        </p:cTn>
                                        <p:tgtEl>
                                          <p:spTgt spid="69"/>
                                        </p:tgtEl>
                                        <p:attrNameLst>
                                          <p:attrName>style.visibility</p:attrName>
                                        </p:attrNameLst>
                                      </p:cBhvr>
                                      <p:to>
                                        <p:strVal val="visible"/>
                                      </p:to>
                                    </p:set>
                                    <p:animEffect transition="in" filter="wipe(down)">
                                      <p:cBhvr>
                                        <p:cTn id="172" dur="500"/>
                                        <p:tgtEl>
                                          <p:spTgt spid="69"/>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wipe(left)">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nodeType="clickEffect">
                                  <p:stCondLst>
                                    <p:cond delay="0"/>
                                  </p:stCondLst>
                                  <p:childTnLst>
                                    <p:set>
                                      <p:cBhvr>
                                        <p:cTn id="181" dur="1" fill="hold">
                                          <p:stCondLst>
                                            <p:cond delay="0"/>
                                          </p:stCondLst>
                                        </p:cTn>
                                        <p:tgtEl>
                                          <p:spTgt spid="44"/>
                                        </p:tgtEl>
                                        <p:attrNameLst>
                                          <p:attrName>style.visibility</p:attrName>
                                        </p:attrNameLst>
                                      </p:cBhvr>
                                      <p:to>
                                        <p:strVal val="visible"/>
                                      </p:to>
                                    </p:set>
                                    <p:animEffect transition="in" filter="wipe(left)">
                                      <p:cBhvr>
                                        <p:cTn id="182" dur="500"/>
                                        <p:tgtEl>
                                          <p:spTgt spid="44"/>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grpId="0" nodeType="clickEffect">
                                  <p:stCondLst>
                                    <p:cond delay="0"/>
                                  </p:stCondLst>
                                  <p:childTnLst>
                                    <p:set>
                                      <p:cBhvr>
                                        <p:cTn id="186" dur="1" fill="hold">
                                          <p:stCondLst>
                                            <p:cond delay="0"/>
                                          </p:stCondLst>
                                        </p:cTn>
                                        <p:tgtEl>
                                          <p:spTgt spid="58"/>
                                        </p:tgtEl>
                                        <p:attrNameLst>
                                          <p:attrName>style.visibility</p:attrName>
                                        </p:attrNameLst>
                                      </p:cBhvr>
                                      <p:to>
                                        <p:strVal val="visible"/>
                                      </p:to>
                                    </p:set>
                                    <p:animEffect transition="in" filter="wipe(left)">
                                      <p:cBhvr>
                                        <p:cTn id="18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2" grpId="0"/>
      <p:bldP spid="53" grpId="0"/>
      <p:bldP spid="54" grpId="0"/>
      <p:bldP spid="55" grpId="0"/>
      <p:bldP spid="56" grpId="0"/>
      <p:bldP spid="57" grpId="0"/>
      <p:bldP spid="58" grpId="0"/>
      <p:bldP spid="59" grpId="0"/>
      <p:bldP spid="60" grpId="0"/>
      <p:bldP spid="61" grpId="0"/>
      <p:bldP spid="67" grpId="0"/>
      <p:bldP spid="68" grpId="0"/>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3"/>
          <p:cNvSpPr txBox="1">
            <a:spLocks noChangeArrowheads="1"/>
          </p:cNvSpPr>
          <p:nvPr/>
        </p:nvSpPr>
        <p:spPr bwMode="auto">
          <a:xfrm>
            <a:off x="246743" y="142942"/>
            <a:ext cx="117710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solidFill>
                  <a:srgbClr val="FF0000"/>
                </a:solidFill>
              </a:rPr>
              <a:t>2. Xếp các câu trên vào nhóm thích hợp:</a:t>
            </a:r>
          </a:p>
          <a:p>
            <a:pPr marL="457200" indent="-457200" eaLnBrk="1" hangingPunct="1">
              <a:spcBef>
                <a:spcPct val="50000"/>
              </a:spcBef>
              <a:buAutoNum type="alphaLcParenR"/>
            </a:pPr>
            <a:r>
              <a:rPr lang="en-US" altLang="en-US" sz="2400">
                <a:solidFill>
                  <a:srgbClr val="0070C0"/>
                </a:solidFill>
              </a:rPr>
              <a:t>Câu đơn ( câu do một cụm chủ ngữ - vị ngữ tạo thành)</a:t>
            </a:r>
          </a:p>
        </p:txBody>
      </p:sp>
      <p:sp>
        <p:nvSpPr>
          <p:cNvPr id="6" name="Rectangle 5"/>
          <p:cNvSpPr/>
          <p:nvPr/>
        </p:nvSpPr>
        <p:spPr>
          <a:xfrm>
            <a:off x="246743" y="2172011"/>
            <a:ext cx="11627757" cy="461665"/>
          </a:xfrm>
          <a:prstGeom prst="rect">
            <a:avLst/>
          </a:prstGeom>
        </p:spPr>
        <p:txBody>
          <a:bodyPr wrap="square">
            <a:spAutoFit/>
          </a:bodyPr>
          <a:lstStyle/>
          <a:p>
            <a:pPr>
              <a:spcBef>
                <a:spcPct val="50000"/>
              </a:spcBef>
            </a:pPr>
            <a:r>
              <a:rPr lang="en-US" altLang="en-US" sz="2400">
                <a:solidFill>
                  <a:srgbClr val="0070C0"/>
                </a:solidFill>
                <a:latin typeface="Arial" panose="020B0604020202020204" pitchFamily="34" charset="0"/>
                <a:cs typeface="Arial" panose="020B0604020202020204" pitchFamily="34" charset="0"/>
              </a:rPr>
              <a:t>b) Câu ghép ( câu do nhiều cụm chủ ngữ - vị ngữ bình đẳng với nhau tạo thành)</a:t>
            </a:r>
            <a:endParaRPr lang="vi-VN" altLang="en-US" sz="2400">
              <a:solidFill>
                <a:srgbClr val="0070C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567228" y="1151146"/>
            <a:ext cx="11118266" cy="942857"/>
          </a:xfrm>
          <a:prstGeom prst="rect">
            <a:avLst/>
          </a:prstGeom>
        </p:spPr>
      </p:pic>
      <p:pic>
        <p:nvPicPr>
          <p:cNvPr id="8" name="Picture 7"/>
          <p:cNvPicPr>
            <a:picLocks noChangeAspect="1"/>
          </p:cNvPicPr>
          <p:nvPr/>
        </p:nvPicPr>
        <p:blipFill>
          <a:blip r:embed="rId3"/>
          <a:stretch>
            <a:fillRect/>
          </a:stretch>
        </p:blipFill>
        <p:spPr>
          <a:xfrm>
            <a:off x="533939" y="2584684"/>
            <a:ext cx="11011855" cy="714286"/>
          </a:xfrm>
          <a:prstGeom prst="rect">
            <a:avLst/>
          </a:prstGeom>
        </p:spPr>
      </p:pic>
      <p:pic>
        <p:nvPicPr>
          <p:cNvPr id="9" name="Picture 8"/>
          <p:cNvPicPr>
            <a:picLocks noChangeAspect="1"/>
          </p:cNvPicPr>
          <p:nvPr/>
        </p:nvPicPr>
        <p:blipFill>
          <a:blip r:embed="rId4"/>
          <a:stretch>
            <a:fillRect/>
          </a:stretch>
        </p:blipFill>
        <p:spPr>
          <a:xfrm>
            <a:off x="533939" y="3465878"/>
            <a:ext cx="11344190" cy="723810"/>
          </a:xfrm>
          <a:prstGeom prst="rect">
            <a:avLst/>
          </a:prstGeom>
        </p:spPr>
      </p:pic>
      <p:pic>
        <p:nvPicPr>
          <p:cNvPr id="10" name="Picture 9"/>
          <p:cNvPicPr>
            <a:picLocks noChangeAspect="1"/>
          </p:cNvPicPr>
          <p:nvPr/>
        </p:nvPicPr>
        <p:blipFill>
          <a:blip r:embed="rId5"/>
          <a:stretch>
            <a:fillRect/>
          </a:stretch>
        </p:blipFill>
        <p:spPr>
          <a:xfrm>
            <a:off x="629803" y="4421548"/>
            <a:ext cx="10794968" cy="857143"/>
          </a:xfrm>
          <a:prstGeom prst="rect">
            <a:avLst/>
          </a:prstGeom>
        </p:spPr>
      </p:pic>
      <p:sp>
        <p:nvSpPr>
          <p:cNvPr id="11" name="Text Box 13"/>
          <p:cNvSpPr txBox="1">
            <a:spLocks noChangeArrowheads="1"/>
          </p:cNvSpPr>
          <p:nvPr/>
        </p:nvSpPr>
        <p:spPr bwMode="auto">
          <a:xfrm>
            <a:off x="175078" y="5380291"/>
            <a:ext cx="11771086" cy="830997"/>
          </a:xfrm>
          <a:prstGeom prst="rect">
            <a:avLst/>
          </a:prstGeom>
          <a:solidFill>
            <a:srgbClr val="FFFF00"/>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a:t>3. Có thể tách mỗi cụm chủ ngữ - vị ngữa trong các câu ghép nói trên thành một câu đơn được không?</a:t>
            </a:r>
          </a:p>
        </p:txBody>
      </p:sp>
      <p:sp>
        <p:nvSpPr>
          <p:cNvPr id="12" name="Text Box 13"/>
          <p:cNvSpPr txBox="1">
            <a:spLocks noChangeArrowheads="1"/>
          </p:cNvSpPr>
          <p:nvPr/>
        </p:nvSpPr>
        <p:spPr bwMode="auto">
          <a:xfrm>
            <a:off x="175078" y="5322341"/>
            <a:ext cx="11771086" cy="830997"/>
          </a:xfrm>
          <a:prstGeom prst="rect">
            <a:avLst/>
          </a:prstGeom>
          <a:solidFill>
            <a:srgbClr val="FFFF00"/>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t>3. </a:t>
            </a:r>
            <a:r>
              <a:rPr lang="vi-VN" altLang="en-US" sz="2400"/>
              <a:t>Không thể tách mỗi cụm chủ ngữ - vị ngữ</a:t>
            </a:r>
            <a:r>
              <a:rPr lang="en-US" altLang="en-US" sz="2400"/>
              <a:t> </a:t>
            </a:r>
            <a:r>
              <a:rPr lang="vi-VN" altLang="en-US" sz="2400"/>
              <a:t>trong các câu ghép trên vì các vế của câu ghép đó có mối quan hệ chặt chẽ với nhau, chúng không thể tách rời nhau</a:t>
            </a:r>
            <a:r>
              <a:rPr lang="en-US" altLang="en-US" sz="2400"/>
              <a:t>.</a:t>
            </a:r>
          </a:p>
        </p:txBody>
      </p:sp>
    </p:spTree>
    <p:extLst>
      <p:ext uri="{BB962C8B-B14F-4D97-AF65-F5344CB8AC3E}">
        <p14:creationId xmlns:p14="http://schemas.microsoft.com/office/powerpoint/2010/main" val="7124358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980</Words>
  <Application>Microsoft Office PowerPoint</Application>
  <PresentationFormat>Màn hình rộng</PresentationFormat>
  <Paragraphs>100</Paragraphs>
  <Slides>14</Slides>
  <Notes>0</Notes>
  <HiddenSlides>0</HiddenSlides>
  <MMClips>1</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14</vt:i4>
      </vt:variant>
    </vt:vector>
  </HeadingPairs>
  <TitlesOfParts>
    <vt:vector size="20" baseType="lpstr">
      <vt:lpstr>Arial</vt:lpstr>
      <vt:lpstr>Calibri</vt:lpstr>
      <vt:lpstr>Calibri Light</vt:lpstr>
      <vt:lpstr>Times New Roman</vt:lpstr>
      <vt:lpstr>UTM A&amp;S Heartbeat</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thanhhanguyen171</cp:lastModifiedBy>
  <cp:revision>19</cp:revision>
  <dcterms:created xsi:type="dcterms:W3CDTF">2021-12-12T09:34:24Z</dcterms:created>
  <dcterms:modified xsi:type="dcterms:W3CDTF">2023-02-01T02:28:20Z</dcterms:modified>
</cp:coreProperties>
</file>