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9" r:id="rId2"/>
    <p:sldId id="261" r:id="rId3"/>
    <p:sldId id="262" r:id="rId4"/>
    <p:sldId id="263" r:id="rId5"/>
    <p:sldId id="266" r:id="rId6"/>
    <p:sldId id="264" r:id="rId7"/>
    <p:sldId id="271" r:id="rId8"/>
    <p:sldId id="267" r:id="rId9"/>
    <p:sldId id="265" r:id="rId10"/>
    <p:sldId id="256" r:id="rId11"/>
    <p:sldId id="258" r:id="rId12"/>
    <p:sldId id="260" r:id="rId13"/>
    <p:sldId id="259" r:id="rId14"/>
    <p:sldId id="257" r:id="rId15"/>
    <p:sldId id="268" r:id="rId16"/>
    <p:sldId id="272" r:id="rId17"/>
    <p:sldId id="269" r:id="rId18"/>
    <p:sldId id="273" r:id="rId19"/>
    <p:sldId id="270" r:id="rId20"/>
    <p:sldId id="276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9EC7D6-1997-4186-A341-AD446A05090E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6CCF71-B188-407B-8FEB-43EAECB7C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902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EE783E-DB93-40F8-AE88-FD98082BABB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36952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CCF71-B188-407B-8FEB-43EAECB7C54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916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CCF71-B188-407B-8FEB-43EAECB7C54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671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A6427-3046-42A0-9E1E-01F319FCBD30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7058C-18FE-4E4E-9BC7-8295F10CC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53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A6427-3046-42A0-9E1E-01F319FCBD30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7058C-18FE-4E4E-9BC7-8295F10CC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598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A6427-3046-42A0-9E1E-01F319FCBD30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7058C-18FE-4E4E-9BC7-8295F10CC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9541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5950" y="-1140051"/>
            <a:ext cx="6852100" cy="914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300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0D28F20-4900-0903-11A9-70353157D071}"/>
              </a:ext>
            </a:extLst>
          </p:cNvPr>
          <p:cNvGrpSpPr/>
          <p:nvPr userDrawn="1"/>
        </p:nvGrpSpPr>
        <p:grpSpPr>
          <a:xfrm>
            <a:off x="0" y="5949574"/>
            <a:ext cx="9144000" cy="908426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6652260" y="1"/>
            <a:ext cx="249174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198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A6427-3046-42A0-9E1E-01F319FCBD30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7058C-18FE-4E4E-9BC7-8295F10CC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431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A6427-3046-42A0-9E1E-01F319FCBD30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7058C-18FE-4E4E-9BC7-8295F10CC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58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A6427-3046-42A0-9E1E-01F319FCBD30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7058C-18FE-4E4E-9BC7-8295F10CC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389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A6427-3046-42A0-9E1E-01F319FCBD30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7058C-18FE-4E4E-9BC7-8295F10CC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571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A6427-3046-42A0-9E1E-01F319FCBD30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7058C-18FE-4E4E-9BC7-8295F10CC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859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A6427-3046-42A0-9E1E-01F319FCBD30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7058C-18FE-4E4E-9BC7-8295F10CC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670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A6427-3046-42A0-9E1E-01F319FCBD30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7058C-18FE-4E4E-9BC7-8295F10CC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209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A6427-3046-42A0-9E1E-01F319FCBD30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7058C-18FE-4E4E-9BC7-8295F10CC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16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0A6427-3046-42A0-9E1E-01F319FCBD30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37058C-18FE-4E4E-9BC7-8295F10CC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038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flickr.com/photos/narasclicks/4791779617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amongthecoconuts.com/digital-detox/cabbage-2/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jpeg"/><Relationship Id="rId7" Type="http://schemas.openxmlformats.org/officeDocument/2006/relationships/hyperlink" Target="https://amongthecoconuts.com/digital-detox/cabbage-2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hyperlink" Target="https://www.flickr.com/photos/narasclicks/4791779617/" TargetMode="External"/><Relationship Id="rId10" Type="http://schemas.openxmlformats.org/officeDocument/2006/relationships/image" Target="../media/image16.png"/><Relationship Id="rId4" Type="http://schemas.openxmlformats.org/officeDocument/2006/relationships/image" Target="../media/image12.jpg"/><Relationship Id="rId9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=""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1178417" y="2448218"/>
            <a:ext cx="6896637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=""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=""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=""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9144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=""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=""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=""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=""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5" y="4953008"/>
            <a:ext cx="7079809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23" y="4165378"/>
            <a:ext cx="1978563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7">
            <a:extLst>
              <a:ext uri="{FF2B5EF4-FFF2-40B4-BE49-F238E27FC236}">
                <a16:creationId xmlns:a16="http://schemas.microsoft.com/office/drawing/2014/main" xmlns="" id="{6DC882CD-F5C9-CB7F-C1D8-8794B4476DB3}"/>
              </a:ext>
            </a:extLst>
          </p:cNvPr>
          <p:cNvSpPr txBox="1"/>
          <p:nvPr/>
        </p:nvSpPr>
        <p:spPr>
          <a:xfrm>
            <a:off x="119952" y="-18954"/>
            <a:ext cx="9024048" cy="1446142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36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36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3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altLang="en-US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altLang="en-US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altLang="en-US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altLang="en-US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14031" y="2592269"/>
            <a:ext cx="67610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1)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9746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073F244-6827-4C3D-B019-7126537E0B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6926" y="34636"/>
            <a:ext cx="9137073" cy="5527964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6927" y="34635"/>
            <a:ext cx="678873" cy="651165"/>
          </a:xfrm>
          <a:prstGeom prst="ellipse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5" name="Rounded Rectangular Callout 4"/>
          <p:cNvSpPr/>
          <p:nvPr/>
        </p:nvSpPr>
        <p:spPr>
          <a:xfrm flipH="1">
            <a:off x="152400" y="5586046"/>
            <a:ext cx="8839200" cy="609600"/>
          </a:xfrm>
          <a:prstGeom prst="wedgeRoundRectCallout">
            <a:avLst>
              <a:gd name="adj1" fmla="val 39566"/>
              <a:gd name="adj2" fmla="val -34666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Con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hươu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sao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sống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rừng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6" name="Rounded Rectangular Callout 5"/>
          <p:cNvSpPr/>
          <p:nvPr/>
        </p:nvSpPr>
        <p:spPr>
          <a:xfrm flipH="1">
            <a:off x="318227" y="6088967"/>
            <a:ext cx="7391400" cy="609600"/>
          </a:xfrm>
          <a:prstGeom prst="wedgeRoundRectCallout">
            <a:avLst>
              <a:gd name="adj1" fmla="val 30630"/>
              <a:gd name="adj2" fmla="val -16204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en-US" sz="28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Đúng</a:t>
            </a:r>
            <a:r>
              <a:rPr lang="en-US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rồi</a:t>
            </a:r>
            <a:r>
              <a:rPr lang="en-US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hươu</a:t>
            </a:r>
            <a:r>
              <a:rPr lang="en-US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sao</a:t>
            </a:r>
            <a:r>
              <a:rPr lang="en-US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sống</a:t>
            </a:r>
            <a:r>
              <a:rPr lang="en-US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rừng</a:t>
            </a:r>
            <a:r>
              <a:rPr lang="en-US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12426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71B9FF4-D92A-46C7-9277-5292B03849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1" y="34636"/>
            <a:ext cx="9144000" cy="5375564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52400" y="87070"/>
            <a:ext cx="533400" cy="498764"/>
          </a:xfrm>
          <a:prstGeom prst="ellipse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4" name="Rounded Rectangular Callout 3"/>
          <p:cNvSpPr/>
          <p:nvPr/>
        </p:nvSpPr>
        <p:spPr>
          <a:xfrm flipH="1">
            <a:off x="-2348" y="5417230"/>
            <a:ext cx="8839200" cy="609600"/>
          </a:xfrm>
          <a:prstGeom prst="wedgeRoundRectCallout">
            <a:avLst>
              <a:gd name="adj1" fmla="val 39566"/>
              <a:gd name="adj2" fmla="val -34666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Hà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ơi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cây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bắp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cải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sống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đâu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5" name="Rounded Rectangular Callout 4"/>
          <p:cNvSpPr/>
          <p:nvPr/>
        </p:nvSpPr>
        <p:spPr>
          <a:xfrm flipH="1">
            <a:off x="1" y="6145239"/>
            <a:ext cx="8991598" cy="609600"/>
          </a:xfrm>
          <a:prstGeom prst="wedgeRoundRectCallout">
            <a:avLst>
              <a:gd name="adj1" fmla="val 30630"/>
              <a:gd name="adj2" fmla="val -16204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en-US" sz="28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Cây</a:t>
            </a:r>
            <a:r>
              <a:rPr lang="en-US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bắp</a:t>
            </a:r>
            <a:r>
              <a:rPr lang="en-US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cải</a:t>
            </a:r>
            <a:r>
              <a:rPr lang="en-US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trồng</a:t>
            </a:r>
            <a:r>
              <a:rPr lang="en-US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28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ngoài</a:t>
            </a:r>
            <a:r>
              <a:rPr lang="en-US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ruộng</a:t>
            </a:r>
            <a:r>
              <a:rPr lang="en-US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ngoài</a:t>
            </a:r>
            <a:r>
              <a:rPr lang="en-US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vườn</a:t>
            </a:r>
            <a:r>
              <a:rPr lang="en-US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24000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him chào mào vùng nào hay nhất? Chào mào Huế hay Sông Kôn?">
            <a:extLst>
              <a:ext uri="{FF2B5EF4-FFF2-40B4-BE49-F238E27FC236}">
                <a16:creationId xmlns:a16="http://schemas.microsoft.com/office/drawing/2014/main" xmlns="" id="{56149BEE-D143-43BE-B986-2A3E0864B6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4" y="13430"/>
            <a:ext cx="9123005" cy="5583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22167" y="55634"/>
            <a:ext cx="511233" cy="477765"/>
          </a:xfrm>
          <a:prstGeom prst="ellipse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4" name="Rounded Rectangular Callout 3"/>
          <p:cNvSpPr/>
          <p:nvPr/>
        </p:nvSpPr>
        <p:spPr>
          <a:xfrm flipH="1">
            <a:off x="-2349" y="5642318"/>
            <a:ext cx="9146347" cy="609600"/>
          </a:xfrm>
          <a:prstGeom prst="wedgeRoundRectCallout">
            <a:avLst>
              <a:gd name="adj1" fmla="val 39566"/>
              <a:gd name="adj2" fmla="val -34666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Đức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ơi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cậu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biết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chim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chào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mào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sống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đâu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5" name="Rounded Rectangular Callout 4"/>
          <p:cNvSpPr/>
          <p:nvPr/>
        </p:nvSpPr>
        <p:spPr>
          <a:xfrm flipH="1">
            <a:off x="7139" y="6172200"/>
            <a:ext cx="8900146" cy="609600"/>
          </a:xfrm>
          <a:prstGeom prst="wedgeRoundRectCallout">
            <a:avLst>
              <a:gd name="adj1" fmla="val 30630"/>
              <a:gd name="adj2" fmla="val -16204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+ À, </a:t>
            </a:r>
            <a:r>
              <a:rPr lang="en-US" sz="24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chúng</a:t>
            </a:r>
            <a:r>
              <a:rPr lang="en-US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sống</a:t>
            </a:r>
            <a:r>
              <a:rPr lang="en-US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24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khu</a:t>
            </a:r>
            <a:r>
              <a:rPr lang="en-US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vực</a:t>
            </a:r>
            <a:r>
              <a:rPr lang="en-US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rừng</a:t>
            </a:r>
            <a:r>
              <a:rPr lang="en-US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núi</a:t>
            </a:r>
            <a:r>
              <a:rPr lang="en-US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vườn</a:t>
            </a:r>
            <a:r>
              <a:rPr lang="en-US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cây</a:t>
            </a:r>
            <a:r>
              <a:rPr lang="en-US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25689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Á VÀNG BƠI - Bé Mon - Liên Khúc Nhạc Thiếu Nhi Vui Nhộn Sôi Động Hay Nhất  Cho Bé - YouTube">
            <a:extLst>
              <a:ext uri="{FF2B5EF4-FFF2-40B4-BE49-F238E27FC236}">
                <a16:creationId xmlns:a16="http://schemas.microsoft.com/office/drawing/2014/main" xmlns="" id="{94B78338-D0B5-44CF-86A4-0A4463CCF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68" y="0"/>
            <a:ext cx="9158068" cy="562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0" y="76200"/>
            <a:ext cx="533400" cy="533400"/>
          </a:xfrm>
          <a:prstGeom prst="ellipse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4" name="Rounded Rectangular Callout 3"/>
          <p:cNvSpPr/>
          <p:nvPr/>
        </p:nvSpPr>
        <p:spPr>
          <a:xfrm flipH="1">
            <a:off x="-2348" y="5628250"/>
            <a:ext cx="8839200" cy="609600"/>
          </a:xfrm>
          <a:prstGeom prst="wedgeRoundRectCallout">
            <a:avLst>
              <a:gd name="adj1" fmla="val 39566"/>
              <a:gd name="adj2" fmla="val -34666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Cá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vàng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thường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sống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đâu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vậy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5" name="Rounded Rectangular Callout 4"/>
          <p:cNvSpPr/>
          <p:nvPr/>
        </p:nvSpPr>
        <p:spPr>
          <a:xfrm flipH="1">
            <a:off x="0" y="6173375"/>
            <a:ext cx="9144000" cy="609600"/>
          </a:xfrm>
          <a:prstGeom prst="wedgeRoundRectCallout">
            <a:avLst>
              <a:gd name="adj1" fmla="val 30630"/>
              <a:gd name="adj2" fmla="val -16204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en-US" sz="28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Chúng</a:t>
            </a:r>
            <a:r>
              <a:rPr lang="en-US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sống</a:t>
            </a:r>
            <a:r>
              <a:rPr lang="en-US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28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bể</a:t>
            </a:r>
            <a:r>
              <a:rPr lang="en-US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cá</a:t>
            </a:r>
            <a:r>
              <a:rPr lang="en-US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hay </a:t>
            </a:r>
            <a:r>
              <a:rPr lang="en-US" sz="28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ao</a:t>
            </a:r>
            <a:r>
              <a:rPr lang="en-US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hồ</a:t>
            </a:r>
            <a:r>
              <a:rPr lang="en-US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10751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inhthangpc.VN\Desktop\tải xuố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1600" cy="541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92079" y="152400"/>
            <a:ext cx="517521" cy="457200"/>
          </a:xfrm>
          <a:prstGeom prst="ellipse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4" name="Rounded Rectangular Callout 3"/>
          <p:cNvSpPr/>
          <p:nvPr/>
        </p:nvSpPr>
        <p:spPr>
          <a:xfrm flipH="1">
            <a:off x="-24622" y="5628250"/>
            <a:ext cx="8839200" cy="609600"/>
          </a:xfrm>
          <a:prstGeom prst="wedgeRoundRectCallout">
            <a:avLst>
              <a:gd name="adj1" fmla="val 39566"/>
              <a:gd name="adj2" fmla="val -34666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Theo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cậu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cây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hoa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súng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sống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đâu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5" name="Rounded Rectangular Callout 4"/>
          <p:cNvSpPr/>
          <p:nvPr/>
        </p:nvSpPr>
        <p:spPr>
          <a:xfrm flipH="1">
            <a:off x="-52331" y="6227300"/>
            <a:ext cx="9144000" cy="609600"/>
          </a:xfrm>
          <a:prstGeom prst="wedgeRoundRectCallout">
            <a:avLst>
              <a:gd name="adj1" fmla="val 30630"/>
              <a:gd name="adj2" fmla="val -16204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en-US" sz="28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Chúng</a:t>
            </a:r>
            <a:r>
              <a:rPr lang="en-US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sống</a:t>
            </a:r>
            <a:r>
              <a:rPr lang="en-US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28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hồ</a:t>
            </a:r>
            <a:r>
              <a:rPr lang="en-US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ao</a:t>
            </a:r>
            <a:r>
              <a:rPr lang="en-US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đầm</a:t>
            </a:r>
            <a:r>
              <a:rPr lang="en-US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lầy</a:t>
            </a:r>
            <a:r>
              <a:rPr lang="en-US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,...</a:t>
            </a:r>
          </a:p>
        </p:txBody>
      </p:sp>
    </p:spTree>
    <p:extLst>
      <p:ext uri="{BB962C8B-B14F-4D97-AF65-F5344CB8AC3E}">
        <p14:creationId xmlns:p14="http://schemas.microsoft.com/office/powerpoint/2010/main" val="2541950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18E3CE8-EC68-4B55-A8E1-58F0075D41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28" t="28889" r="5781" b="33889"/>
          <a:stretch/>
        </p:blipFill>
        <p:spPr>
          <a:xfrm>
            <a:off x="33935" y="0"/>
            <a:ext cx="8957665" cy="54864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762000" y="381000"/>
            <a:ext cx="685800" cy="533400"/>
          </a:xfrm>
          <a:prstGeom prst="ellipse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4" name="Rounded Rectangular Callout 3"/>
          <p:cNvSpPr/>
          <p:nvPr/>
        </p:nvSpPr>
        <p:spPr>
          <a:xfrm flipH="1">
            <a:off x="-24622" y="5628250"/>
            <a:ext cx="8839200" cy="609600"/>
          </a:xfrm>
          <a:prstGeom prst="wedgeRoundRectCallout">
            <a:avLst>
              <a:gd name="adj1" fmla="val 39566"/>
              <a:gd name="adj2" fmla="val -34666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Thế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cây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đước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tôm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sú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sống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đâu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cậu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nhỉ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5" name="Rounded Rectangular Callout 4"/>
          <p:cNvSpPr/>
          <p:nvPr/>
        </p:nvSpPr>
        <p:spPr>
          <a:xfrm flipH="1">
            <a:off x="-22274" y="6173375"/>
            <a:ext cx="9144000" cy="609600"/>
          </a:xfrm>
          <a:prstGeom prst="wedgeRoundRectCallout">
            <a:avLst>
              <a:gd name="adj1" fmla="val 30630"/>
              <a:gd name="adj2" fmla="val -16204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en-US" sz="28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Chúng</a:t>
            </a:r>
            <a:r>
              <a:rPr lang="en-US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sống</a:t>
            </a:r>
            <a:r>
              <a:rPr lang="en-US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28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vùng</a:t>
            </a:r>
            <a:r>
              <a:rPr lang="en-US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rừng</a:t>
            </a:r>
            <a:r>
              <a:rPr lang="en-US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ngập</a:t>
            </a:r>
            <a:r>
              <a:rPr lang="en-US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mặn</a:t>
            </a:r>
            <a:r>
              <a:rPr lang="en-US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ven</a:t>
            </a:r>
            <a:r>
              <a:rPr lang="en-US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biển</a:t>
            </a:r>
            <a:r>
              <a:rPr lang="en-US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7638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26"/>
          <p:cNvSpPr txBox="1">
            <a:spLocks noChangeArrowheads="1"/>
          </p:cNvSpPr>
          <p:nvPr/>
        </p:nvSpPr>
        <p:spPr bwMode="auto">
          <a:xfrm>
            <a:off x="868496" y="2286000"/>
            <a:ext cx="7513504" cy="1361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4000" dirty="0" err="1">
                <a:latin typeface="Arial" pitchFamily="34" charset="0"/>
                <a:cs typeface="Arial" pitchFamily="34" charset="0"/>
              </a:rPr>
              <a:t>Mỗi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loài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thực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vật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động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vật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đều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một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nơi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sống</a:t>
            </a:r>
            <a:r>
              <a:rPr lang="vi-VN" sz="4000" dirty="0">
                <a:latin typeface="Arial" pitchFamily="34" charset="0"/>
                <a:cs typeface="Arial" pitchFamily="34" charset="0"/>
              </a:rPr>
              <a:t>. </a:t>
            </a:r>
            <a:endParaRPr lang="en-US" sz="4000" dirty="0">
              <a:effectLst/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  <p:pic>
        <p:nvPicPr>
          <p:cNvPr id="8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95800" y="509587"/>
            <a:ext cx="3886200" cy="714375"/>
          </a:xfrm>
          <a:prstGeom prst="rect">
            <a:avLst/>
          </a:prstGeom>
        </p:spPr>
      </p:pic>
      <p:pic>
        <p:nvPicPr>
          <p:cNvPr id="9" name="PA_图片 2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14358" y="123824"/>
            <a:ext cx="783113" cy="742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72" r="6123"/>
          <a:stretch>
            <a:fillRect/>
          </a:stretch>
        </p:blipFill>
        <p:spPr>
          <a:xfrm>
            <a:off x="0" y="3962400"/>
            <a:ext cx="5715000" cy="2895599"/>
          </a:xfrm>
          <a:prstGeom prst="rect">
            <a:avLst/>
          </a:prstGeom>
        </p:spPr>
      </p:pic>
      <p:pic>
        <p:nvPicPr>
          <p:cNvPr id="11" name="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72" r="6123"/>
          <a:stretch>
            <a:fillRect/>
          </a:stretch>
        </p:blipFill>
        <p:spPr>
          <a:xfrm flipH="1">
            <a:off x="4267199" y="3647719"/>
            <a:ext cx="4856019" cy="321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8039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6"/>
          <p:cNvSpPr txBox="1">
            <a:spLocks noChangeArrowheads="1"/>
          </p:cNvSpPr>
          <p:nvPr/>
        </p:nvSpPr>
        <p:spPr bwMode="auto">
          <a:xfrm>
            <a:off x="457200" y="585820"/>
            <a:ext cx="8458200" cy="1014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dirty="0" err="1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Hoàn</a:t>
            </a:r>
            <a:r>
              <a:rPr lang="en-US" dirty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dirty="0" err="1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thành</a:t>
            </a:r>
            <a:r>
              <a:rPr lang="en-US" dirty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dirty="0" err="1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bảng</a:t>
            </a:r>
            <a:r>
              <a:rPr lang="en-US" dirty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dirty="0" err="1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theo</a:t>
            </a:r>
            <a:r>
              <a:rPr lang="en-US" dirty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dirty="0" err="1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gợi</a:t>
            </a:r>
            <a:r>
              <a:rPr lang="en-US" dirty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ý </a:t>
            </a:r>
            <a:r>
              <a:rPr lang="en-US" dirty="0" err="1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dưới</a:t>
            </a:r>
            <a:r>
              <a:rPr lang="en-US" dirty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dirty="0" err="1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đây</a:t>
            </a:r>
            <a:r>
              <a:rPr lang="en-US" dirty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dirty="0" err="1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rồi</a:t>
            </a:r>
            <a:r>
              <a:rPr lang="en-US" dirty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chia </a:t>
            </a:r>
            <a:r>
              <a:rPr lang="en-US" dirty="0" err="1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sẻ</a:t>
            </a:r>
            <a:r>
              <a:rPr lang="en-US" dirty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dirty="0" err="1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với</a:t>
            </a:r>
            <a:r>
              <a:rPr lang="en-US" dirty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dirty="0" err="1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các</a:t>
            </a:r>
            <a:r>
              <a:rPr lang="en-US" dirty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dirty="0" err="1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bạn</a:t>
            </a:r>
            <a:r>
              <a:rPr lang="en-US" dirty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dirty="0" err="1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trong</a:t>
            </a:r>
            <a:r>
              <a:rPr lang="en-US" dirty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dirty="0" err="1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nhóm</a:t>
            </a:r>
            <a:r>
              <a:rPr lang="en-US" dirty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.</a:t>
            </a:r>
          </a:p>
        </p:txBody>
      </p:sp>
      <p:sp>
        <p:nvSpPr>
          <p:cNvPr id="3" name="文本框 26"/>
          <p:cNvSpPr txBox="1">
            <a:spLocks noChangeArrowheads="1"/>
          </p:cNvSpPr>
          <p:nvPr/>
        </p:nvSpPr>
        <p:spPr bwMode="auto">
          <a:xfrm>
            <a:off x="101993" y="585820"/>
            <a:ext cx="762000" cy="553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2.</a:t>
            </a:r>
            <a:endParaRPr lang="en-US" dirty="0">
              <a:effectLst/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4348391"/>
              </p:ext>
            </p:extLst>
          </p:nvPr>
        </p:nvGraphicFramePr>
        <p:xfrm>
          <a:off x="304800" y="1973788"/>
          <a:ext cx="8610599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07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8209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1610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84169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Hình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Tên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</a:rPr>
                        <a:t>cây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Tên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</a:rPr>
                        <a:t> con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</a:rPr>
                        <a:t>vật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Nơi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</a:rPr>
                        <a:t>sống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itchFamily="34" charset="0"/>
                          <a:cs typeface="Arial" pitchFamily="34" charset="0"/>
                        </a:rPr>
                        <a:t>Con </a:t>
                      </a:r>
                      <a:r>
                        <a:rPr lang="en-US" sz="2400" dirty="0" err="1">
                          <a:latin typeface="Arial" pitchFamily="34" charset="0"/>
                          <a:cs typeface="Arial" pitchFamily="34" charset="0"/>
                        </a:rPr>
                        <a:t>hươu</a:t>
                      </a:r>
                      <a:r>
                        <a:rPr lang="en-US" sz="24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>
                          <a:latin typeface="Arial" pitchFamily="34" charset="0"/>
                          <a:cs typeface="Arial" pitchFamily="34" charset="0"/>
                        </a:rPr>
                        <a:t>sao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Arial" pitchFamily="34" charset="0"/>
                          <a:cs typeface="Arial" pitchFamily="34" charset="0"/>
                        </a:rPr>
                        <a:t>Rừng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Arial" pitchFamily="34" charset="0"/>
                          <a:cs typeface="Arial" pitchFamily="34" charset="0"/>
                        </a:rPr>
                        <a:t>Cây</a:t>
                      </a:r>
                      <a:r>
                        <a:rPr lang="en-US" sz="24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>
                          <a:latin typeface="Arial" pitchFamily="34" charset="0"/>
                          <a:cs typeface="Arial" pitchFamily="34" charset="0"/>
                        </a:rPr>
                        <a:t>bắp</a:t>
                      </a:r>
                      <a:r>
                        <a:rPr lang="en-US" sz="24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>
                          <a:latin typeface="Arial" pitchFamily="34" charset="0"/>
                          <a:cs typeface="Arial" pitchFamily="34" charset="0"/>
                        </a:rPr>
                        <a:t>cải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Arial" pitchFamily="34" charset="0"/>
                          <a:cs typeface="Arial" pitchFamily="34" charset="0"/>
                        </a:rPr>
                        <a:t>Ruộng</a:t>
                      </a:r>
                      <a:r>
                        <a:rPr lang="en-US" sz="2400" dirty="0"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lang="en-US" sz="24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>
                          <a:latin typeface="Arial" pitchFamily="34" charset="0"/>
                          <a:cs typeface="Arial" pitchFamily="34" charset="0"/>
                        </a:rPr>
                        <a:t>vườn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Arial" pitchFamily="34" charset="0"/>
                          <a:cs typeface="Arial" pitchFamily="34" charset="0"/>
                        </a:rPr>
                        <a:t>Chim</a:t>
                      </a:r>
                      <a:r>
                        <a:rPr lang="en-US" sz="240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itchFamily="34" charset="0"/>
                          <a:cs typeface="Arial" pitchFamily="34" charset="0"/>
                        </a:rPr>
                        <a:t>chào</a:t>
                      </a:r>
                      <a:r>
                        <a:rPr lang="en-US" sz="24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>
                          <a:latin typeface="Arial" pitchFamily="34" charset="0"/>
                          <a:cs typeface="Arial" pitchFamily="34" charset="0"/>
                        </a:rPr>
                        <a:t>mào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err="1">
                          <a:latin typeface="Arial" pitchFamily="34" charset="0"/>
                          <a:cs typeface="Arial" pitchFamily="34" charset="0"/>
                        </a:rPr>
                        <a:t>Rừng</a:t>
                      </a:r>
                      <a:r>
                        <a:rPr lang="en-US" sz="24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>
                          <a:latin typeface="Arial" pitchFamily="34" charset="0"/>
                          <a:cs typeface="Arial" pitchFamily="34" charset="0"/>
                        </a:rPr>
                        <a:t>núi</a:t>
                      </a:r>
                      <a:r>
                        <a:rPr lang="en-US" sz="2400" baseline="0" dirty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2400" baseline="0" dirty="0" err="1">
                          <a:latin typeface="Arial" pitchFamily="34" charset="0"/>
                          <a:cs typeface="Arial" pitchFamily="34" charset="0"/>
                        </a:rPr>
                        <a:t>vườn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Arial" pitchFamily="34" charset="0"/>
                          <a:cs typeface="Arial" pitchFamily="34" charset="0"/>
                        </a:rPr>
                        <a:t>Cá</a:t>
                      </a:r>
                      <a:r>
                        <a:rPr lang="en-US" sz="24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>
                          <a:latin typeface="Arial" pitchFamily="34" charset="0"/>
                          <a:cs typeface="Arial" pitchFamily="34" charset="0"/>
                        </a:rPr>
                        <a:t>cảnh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Arial" pitchFamily="34" charset="0"/>
                          <a:cs typeface="Arial" pitchFamily="34" charset="0"/>
                        </a:rPr>
                        <a:t>Bể</a:t>
                      </a:r>
                      <a:r>
                        <a:rPr lang="en-US" sz="2400" dirty="0"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lang="en-US" sz="24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>
                          <a:latin typeface="Arial" pitchFamily="34" charset="0"/>
                          <a:cs typeface="Arial" pitchFamily="34" charset="0"/>
                        </a:rPr>
                        <a:t>hồ</a:t>
                      </a:r>
                      <a:r>
                        <a:rPr lang="en-US" sz="24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>
                          <a:latin typeface="Arial" pitchFamily="34" charset="0"/>
                          <a:cs typeface="Arial" pitchFamily="34" charset="0"/>
                        </a:rPr>
                        <a:t>cá</a:t>
                      </a:r>
                      <a:r>
                        <a:rPr lang="en-US" sz="24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>
                          <a:latin typeface="Arial" pitchFamily="34" charset="0"/>
                          <a:cs typeface="Arial" pitchFamily="34" charset="0"/>
                        </a:rPr>
                        <a:t>cảnh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latin typeface="Arial" pitchFamily="34" charset="0"/>
                          <a:cs typeface="Arial" pitchFamily="34" charset="0"/>
                        </a:rPr>
                        <a:t>Cây</a:t>
                      </a:r>
                      <a:r>
                        <a:rPr lang="en-US" sz="24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>
                          <a:latin typeface="Arial" pitchFamily="34" charset="0"/>
                          <a:cs typeface="Arial" pitchFamily="34" charset="0"/>
                        </a:rPr>
                        <a:t>hoa</a:t>
                      </a:r>
                      <a:r>
                        <a:rPr lang="en-US" sz="24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>
                          <a:latin typeface="Arial" pitchFamily="34" charset="0"/>
                          <a:cs typeface="Arial" pitchFamily="34" charset="0"/>
                        </a:rPr>
                        <a:t>súng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Arial" pitchFamily="34" charset="0"/>
                          <a:cs typeface="Arial" pitchFamily="34" charset="0"/>
                        </a:rPr>
                        <a:t>Hồ</a:t>
                      </a:r>
                      <a:r>
                        <a:rPr lang="en-US" sz="2400" dirty="0"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lang="en-US" sz="24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>
                          <a:latin typeface="Arial" pitchFamily="34" charset="0"/>
                          <a:cs typeface="Arial" pitchFamily="34" charset="0"/>
                        </a:rPr>
                        <a:t>ao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Arial" pitchFamily="34" charset="0"/>
                          <a:cs typeface="Arial" pitchFamily="34" charset="0"/>
                        </a:rPr>
                        <a:t>Cây</a:t>
                      </a:r>
                      <a:r>
                        <a:rPr lang="en-US" sz="24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>
                          <a:latin typeface="Arial" pitchFamily="34" charset="0"/>
                          <a:cs typeface="Arial" pitchFamily="34" charset="0"/>
                        </a:rPr>
                        <a:t>đước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Arial" pitchFamily="34" charset="0"/>
                          <a:cs typeface="Arial" pitchFamily="34" charset="0"/>
                        </a:rPr>
                        <a:t>Tôm</a:t>
                      </a:r>
                      <a:r>
                        <a:rPr lang="en-US" sz="24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>
                          <a:latin typeface="Arial" pitchFamily="34" charset="0"/>
                          <a:cs typeface="Arial" pitchFamily="34" charset="0"/>
                        </a:rPr>
                        <a:t>sú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Arial" pitchFamily="34" charset="0"/>
                          <a:cs typeface="Arial" pitchFamily="34" charset="0"/>
                        </a:rPr>
                        <a:t>Vùng</a:t>
                      </a:r>
                      <a:r>
                        <a:rPr lang="en-US" sz="24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>
                          <a:latin typeface="Arial" pitchFamily="34" charset="0"/>
                          <a:cs typeface="Arial" pitchFamily="34" charset="0"/>
                        </a:rPr>
                        <a:t>rừng</a:t>
                      </a:r>
                      <a:r>
                        <a:rPr lang="en-US" sz="24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>
                          <a:latin typeface="Arial" pitchFamily="34" charset="0"/>
                          <a:cs typeface="Arial" pitchFamily="34" charset="0"/>
                        </a:rPr>
                        <a:t>ngập</a:t>
                      </a:r>
                      <a:r>
                        <a:rPr lang="en-US" sz="24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>
                          <a:latin typeface="Arial" pitchFamily="34" charset="0"/>
                          <a:cs typeface="Arial" pitchFamily="34" charset="0"/>
                        </a:rPr>
                        <a:t>mặn</a:t>
                      </a:r>
                      <a:r>
                        <a:rPr lang="en-US" sz="2400" baseline="0" dirty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2400" baseline="0" dirty="0" err="1">
                          <a:latin typeface="Arial" pitchFamily="34" charset="0"/>
                          <a:cs typeface="Arial" pitchFamily="34" charset="0"/>
                        </a:rPr>
                        <a:t>ven</a:t>
                      </a:r>
                      <a:r>
                        <a:rPr lang="en-US" sz="24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>
                          <a:latin typeface="Arial" pitchFamily="34" charset="0"/>
                          <a:cs typeface="Arial" pitchFamily="34" charset="0"/>
                        </a:rPr>
                        <a:t>biển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59954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26"/>
          <p:cNvSpPr txBox="1">
            <a:spLocks noChangeArrowheads="1"/>
          </p:cNvSpPr>
          <p:nvPr/>
        </p:nvSpPr>
        <p:spPr bwMode="auto">
          <a:xfrm>
            <a:off x="1220196" y="2328204"/>
            <a:ext cx="7513504" cy="1277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3200" dirty="0" err="1">
                <a:latin typeface="Arial" pitchFamily="34" charset="0"/>
                <a:cs typeface="Arial" pitchFamily="34" charset="0"/>
              </a:rPr>
              <a:t>Hãy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kể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tên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nơi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sống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một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cây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, con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vật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xung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quanh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em</a:t>
            </a:r>
            <a:r>
              <a:rPr lang="vi-VN" sz="4000" dirty="0">
                <a:latin typeface="Arial" pitchFamily="34" charset="0"/>
                <a:cs typeface="Arial" pitchFamily="34" charset="0"/>
              </a:rPr>
              <a:t>. </a:t>
            </a:r>
            <a:endParaRPr lang="en-US" sz="4000" dirty="0">
              <a:effectLst/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  <p:pic>
        <p:nvPicPr>
          <p:cNvPr id="8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95800" y="509587"/>
            <a:ext cx="3886200" cy="714375"/>
          </a:xfrm>
          <a:prstGeom prst="rect">
            <a:avLst/>
          </a:prstGeom>
        </p:spPr>
      </p:pic>
      <p:pic>
        <p:nvPicPr>
          <p:cNvPr id="9" name="PA_图片 2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14358" y="123824"/>
            <a:ext cx="783113" cy="742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72" r="6123"/>
          <a:stretch>
            <a:fillRect/>
          </a:stretch>
        </p:blipFill>
        <p:spPr>
          <a:xfrm>
            <a:off x="0" y="3962400"/>
            <a:ext cx="5715000" cy="2895599"/>
          </a:xfrm>
          <a:prstGeom prst="rect">
            <a:avLst/>
          </a:prstGeom>
        </p:spPr>
      </p:pic>
      <p:pic>
        <p:nvPicPr>
          <p:cNvPr id="11" name="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72" r="6123"/>
          <a:stretch>
            <a:fillRect/>
          </a:stretch>
        </p:blipFill>
        <p:spPr>
          <a:xfrm flipH="1">
            <a:off x="4267199" y="3647719"/>
            <a:ext cx="4856019" cy="321027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A5C000DD-40CE-4F89-B53B-851D2A09B3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7422" y="2286000"/>
            <a:ext cx="990600" cy="838200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33912330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26"/>
          <p:cNvSpPr txBox="1">
            <a:spLocks noChangeArrowheads="1"/>
          </p:cNvSpPr>
          <p:nvPr/>
        </p:nvSpPr>
        <p:spPr bwMode="auto">
          <a:xfrm>
            <a:off x="487684" y="252957"/>
            <a:ext cx="8001000" cy="487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400" dirty="0" err="1">
                <a:latin typeface="Arial" pitchFamily="34" charset="0"/>
                <a:cs typeface="Arial" pitchFamily="34" charset="0"/>
              </a:rPr>
              <a:t>Tên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nơi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sống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một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cây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con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vật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xung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quanh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em</a:t>
            </a:r>
            <a:r>
              <a:rPr lang="vi-VN" sz="2400" dirty="0">
                <a:latin typeface="Arial" pitchFamily="34" charset="0"/>
                <a:cs typeface="Arial" pitchFamily="34" charset="0"/>
              </a:rPr>
              <a:t>. </a:t>
            </a:r>
            <a:endParaRPr lang="en-US" sz="2400" dirty="0">
              <a:effectLst/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7307541"/>
              </p:ext>
            </p:extLst>
          </p:nvPr>
        </p:nvGraphicFramePr>
        <p:xfrm>
          <a:off x="228600" y="1397000"/>
          <a:ext cx="8686799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98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602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0067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Arial" pitchFamily="34" charset="0"/>
                          <a:cs typeface="Arial" pitchFamily="34" charset="0"/>
                        </a:rPr>
                        <a:t>Tên</a:t>
                      </a:r>
                      <a:r>
                        <a:rPr lang="en-US" sz="24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>
                          <a:latin typeface="Arial" pitchFamily="34" charset="0"/>
                          <a:cs typeface="Arial" pitchFamily="34" charset="0"/>
                        </a:rPr>
                        <a:t>cây</a:t>
                      </a:r>
                      <a:r>
                        <a:rPr lang="en-US" sz="24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>
                          <a:latin typeface="Arial" pitchFamily="34" charset="0"/>
                          <a:cs typeface="Arial" pitchFamily="34" charset="0"/>
                        </a:rPr>
                        <a:t>hoặc</a:t>
                      </a:r>
                      <a:r>
                        <a:rPr lang="en-US" sz="2400" baseline="0" dirty="0">
                          <a:latin typeface="Arial" pitchFamily="34" charset="0"/>
                          <a:cs typeface="Arial" pitchFamily="34" charset="0"/>
                        </a:rPr>
                        <a:t> con </a:t>
                      </a:r>
                      <a:r>
                        <a:rPr lang="en-US" sz="2400" baseline="0" dirty="0" err="1">
                          <a:latin typeface="Arial" pitchFamily="34" charset="0"/>
                          <a:cs typeface="Arial" pitchFamily="34" charset="0"/>
                        </a:rPr>
                        <a:t>vật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Arial" pitchFamily="34" charset="0"/>
                          <a:cs typeface="Arial" pitchFamily="34" charset="0"/>
                        </a:rPr>
                        <a:t>Nơi</a:t>
                      </a:r>
                      <a:r>
                        <a:rPr lang="en-US" sz="24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>
                          <a:latin typeface="Arial" pitchFamily="34" charset="0"/>
                          <a:cs typeface="Arial" pitchFamily="34" charset="0"/>
                        </a:rPr>
                        <a:t>sống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latin typeface="Arial" pitchFamily="34" charset="0"/>
                          <a:cs typeface="Arial" pitchFamily="34" charset="0"/>
                        </a:rPr>
                        <a:t>Tên</a:t>
                      </a:r>
                      <a:r>
                        <a:rPr lang="en-US" sz="2000" b="1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Arial" pitchFamily="34" charset="0"/>
                          <a:cs typeface="Arial" pitchFamily="34" charset="0"/>
                        </a:rPr>
                        <a:t>cây</a:t>
                      </a:r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latin typeface="Arial" pitchFamily="34" charset="0"/>
                          <a:cs typeface="Arial" pitchFamily="34" charset="0"/>
                        </a:rPr>
                        <a:t>Tên</a:t>
                      </a:r>
                      <a:r>
                        <a:rPr lang="en-US" sz="2000" b="1" baseline="0" dirty="0">
                          <a:latin typeface="Arial" pitchFamily="34" charset="0"/>
                          <a:cs typeface="Arial" pitchFamily="34" charset="0"/>
                        </a:rPr>
                        <a:t> con </a:t>
                      </a:r>
                      <a:r>
                        <a:rPr lang="en-US" sz="2000" b="1" baseline="0" dirty="0" err="1">
                          <a:latin typeface="Arial" pitchFamily="34" charset="0"/>
                          <a:cs typeface="Arial" pitchFamily="34" charset="0"/>
                        </a:rPr>
                        <a:t>vật</a:t>
                      </a:r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Arial" pitchFamily="34" charset="0"/>
                          <a:cs typeface="Arial" pitchFamily="34" charset="0"/>
                        </a:rPr>
                        <a:t>Cây</a:t>
                      </a:r>
                      <a:r>
                        <a:rPr lang="en-US" sz="20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itchFamily="34" charset="0"/>
                          <a:cs typeface="Arial" pitchFamily="34" charset="0"/>
                        </a:rPr>
                        <a:t>chuối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Arial" pitchFamily="34" charset="0"/>
                          <a:cs typeface="Arial" pitchFamily="34" charset="0"/>
                        </a:rPr>
                        <a:t>Vườn</a:t>
                      </a:r>
                      <a:r>
                        <a:rPr lang="en-US" sz="2000" dirty="0"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lang="en-US" sz="20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itchFamily="34" charset="0"/>
                          <a:cs typeface="Arial" pitchFamily="34" charset="0"/>
                        </a:rPr>
                        <a:t>cánh</a:t>
                      </a:r>
                      <a:r>
                        <a:rPr lang="en-US" sz="20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itchFamily="34" charset="0"/>
                          <a:cs typeface="Arial" pitchFamily="34" charset="0"/>
                        </a:rPr>
                        <a:t>đồng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Arial" pitchFamily="34" charset="0"/>
                          <a:cs typeface="Arial" pitchFamily="34" charset="0"/>
                        </a:rPr>
                        <a:t>Cây</a:t>
                      </a:r>
                      <a:r>
                        <a:rPr lang="en-US" sz="20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itchFamily="34" charset="0"/>
                          <a:cs typeface="Arial" pitchFamily="34" charset="0"/>
                        </a:rPr>
                        <a:t>sen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Arial" pitchFamily="34" charset="0"/>
                          <a:cs typeface="Arial" pitchFamily="34" charset="0"/>
                        </a:rPr>
                        <a:t>Ao</a:t>
                      </a:r>
                      <a:r>
                        <a:rPr lang="en-US" sz="2000" dirty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2000" dirty="0" err="1">
                          <a:latin typeface="Arial" pitchFamily="34" charset="0"/>
                          <a:cs typeface="Arial" pitchFamily="34" charset="0"/>
                        </a:rPr>
                        <a:t>hồ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Arial" pitchFamily="34" charset="0"/>
                          <a:cs typeface="Arial" pitchFamily="34" charset="0"/>
                        </a:rPr>
                        <a:t>Cây</a:t>
                      </a:r>
                      <a:r>
                        <a:rPr lang="en-US" sz="20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itchFamily="34" charset="0"/>
                          <a:cs typeface="Arial" pitchFamily="34" charset="0"/>
                        </a:rPr>
                        <a:t>rau</a:t>
                      </a:r>
                      <a:r>
                        <a:rPr lang="en-US" sz="20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itchFamily="34" charset="0"/>
                          <a:cs typeface="Arial" pitchFamily="34" charset="0"/>
                        </a:rPr>
                        <a:t>muống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Arial" pitchFamily="34" charset="0"/>
                          <a:cs typeface="Arial" pitchFamily="34" charset="0"/>
                        </a:rPr>
                        <a:t>Ao</a:t>
                      </a:r>
                      <a:r>
                        <a:rPr lang="en-US" sz="2000" dirty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2000" dirty="0" err="1">
                          <a:latin typeface="Arial" pitchFamily="34" charset="0"/>
                          <a:cs typeface="Arial" pitchFamily="34" charset="0"/>
                        </a:rPr>
                        <a:t>hồ</a:t>
                      </a:r>
                      <a:r>
                        <a:rPr lang="en-US" sz="2000" dirty="0"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lang="en-US" sz="20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itchFamily="34" charset="0"/>
                          <a:cs typeface="Arial" pitchFamily="34" charset="0"/>
                        </a:rPr>
                        <a:t>ruộng</a:t>
                      </a:r>
                      <a:r>
                        <a:rPr lang="en-US" sz="20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itchFamily="34" charset="0"/>
                          <a:cs typeface="Arial" pitchFamily="34" charset="0"/>
                        </a:rPr>
                        <a:t>đồng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Arial" pitchFamily="34" charset="0"/>
                          <a:cs typeface="Arial" pitchFamily="34" charset="0"/>
                        </a:rPr>
                        <a:t>Cây</a:t>
                      </a:r>
                      <a:r>
                        <a:rPr lang="en-US" sz="20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itchFamily="34" charset="0"/>
                          <a:cs typeface="Arial" pitchFamily="34" charset="0"/>
                        </a:rPr>
                        <a:t>rau</a:t>
                      </a:r>
                      <a:r>
                        <a:rPr lang="en-US" sz="20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itchFamily="34" charset="0"/>
                          <a:cs typeface="Arial" pitchFamily="34" charset="0"/>
                        </a:rPr>
                        <a:t>cải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Arial" pitchFamily="34" charset="0"/>
                          <a:cs typeface="Arial" pitchFamily="34" charset="0"/>
                        </a:rPr>
                        <a:t>Vườn</a:t>
                      </a:r>
                      <a:r>
                        <a:rPr lang="en-US" sz="2000" dirty="0"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lang="en-US" sz="20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itchFamily="34" charset="0"/>
                          <a:cs typeface="Arial" pitchFamily="34" charset="0"/>
                        </a:rPr>
                        <a:t>ruộng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itchFamily="34" charset="0"/>
                          <a:cs typeface="Arial" pitchFamily="34" charset="0"/>
                        </a:rPr>
                        <a:t>Con</a:t>
                      </a:r>
                      <a:r>
                        <a:rPr lang="en-US" sz="20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itchFamily="34" charset="0"/>
                          <a:cs typeface="Arial" pitchFamily="34" charset="0"/>
                        </a:rPr>
                        <a:t>trâu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Arial" pitchFamily="34" charset="0"/>
                          <a:cs typeface="Arial" pitchFamily="34" charset="0"/>
                        </a:rPr>
                        <a:t>Chuồng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itchFamily="34" charset="0"/>
                          <a:cs typeface="Arial" pitchFamily="34" charset="0"/>
                        </a:rPr>
                        <a:t>Con </a:t>
                      </a:r>
                      <a:r>
                        <a:rPr lang="en-US" sz="2000" dirty="0" err="1">
                          <a:latin typeface="Arial" pitchFamily="34" charset="0"/>
                          <a:cs typeface="Arial" pitchFamily="34" charset="0"/>
                        </a:rPr>
                        <a:t>gà</a:t>
                      </a:r>
                      <a:r>
                        <a:rPr lang="en-US" sz="2000" dirty="0"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lang="en-US" sz="20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itchFamily="34" charset="0"/>
                          <a:cs typeface="Arial" pitchFamily="34" charset="0"/>
                        </a:rPr>
                        <a:t>vịt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Arial" pitchFamily="34" charset="0"/>
                          <a:cs typeface="Arial" pitchFamily="34" charset="0"/>
                        </a:rPr>
                        <a:t>Chuồng</a:t>
                      </a:r>
                      <a:r>
                        <a:rPr lang="en-US" sz="2000" dirty="0"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lang="en-US" sz="20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itchFamily="34" charset="0"/>
                          <a:cs typeface="Arial" pitchFamily="34" charset="0"/>
                        </a:rPr>
                        <a:t>vườn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Arial" pitchFamily="34" charset="0"/>
                          <a:cs typeface="Arial" pitchFamily="34" charset="0"/>
                        </a:rPr>
                        <a:t>Cua</a:t>
                      </a:r>
                      <a:r>
                        <a:rPr lang="en-US" sz="2000" dirty="0"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lang="en-US" sz="20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itchFamily="34" charset="0"/>
                          <a:cs typeface="Arial" pitchFamily="34" charset="0"/>
                        </a:rPr>
                        <a:t>ốc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Arial" pitchFamily="34" charset="0"/>
                          <a:cs typeface="Arial" pitchFamily="34" charset="0"/>
                        </a:rPr>
                        <a:t>Ao</a:t>
                      </a:r>
                      <a:r>
                        <a:rPr lang="en-US" sz="2000" dirty="0"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lang="en-US" sz="20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itchFamily="34" charset="0"/>
                          <a:cs typeface="Arial" pitchFamily="34" charset="0"/>
                        </a:rPr>
                        <a:t>hồ</a:t>
                      </a:r>
                      <a:r>
                        <a:rPr lang="en-US" sz="2000" baseline="0" dirty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2000" baseline="0" dirty="0" err="1">
                          <a:latin typeface="Arial" pitchFamily="34" charset="0"/>
                          <a:cs typeface="Arial" pitchFamily="34" charset="0"/>
                        </a:rPr>
                        <a:t>sông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itchFamily="34" charset="0"/>
                          <a:cs typeface="Arial" pitchFamily="34" charset="0"/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itchFamily="34" charset="0"/>
                          <a:cs typeface="Arial" pitchFamily="34" charset="0"/>
                        </a:rPr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3001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GUYEN THI MINH\Desktop\Nền PP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01402" y="1143000"/>
            <a:ext cx="7780598" cy="2057400"/>
          </a:xfrm>
          <a:prstGeom prst="rect">
            <a:avLst/>
          </a:prstGeom>
          <a:noFill/>
        </p:spPr>
        <p:txBody>
          <a:bodyPr wrap="none">
            <a:prstTxWarp prst="textCanUp">
              <a:avLst>
                <a:gd name="adj" fmla="val 92974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latin typeface="Arial" pitchFamily="34" charset="0"/>
                <a:cs typeface="Arial" pitchFamily="34" charset="0"/>
              </a:rPr>
              <a:t>CHÀO MỪNG CÁC CON </a:t>
            </a:r>
          </a:p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latin typeface="Arial" pitchFamily="34" charset="0"/>
                <a:cs typeface="Arial" pitchFamily="34" charset="0"/>
              </a:rPr>
              <a:t>ĐẾN VỚI TIẾT TỰ NHIÊN VÀ XÃ HỘI LỚP 2</a:t>
            </a:r>
          </a:p>
        </p:txBody>
      </p:sp>
    </p:spTree>
    <p:extLst>
      <p:ext uri="{BB962C8B-B14F-4D97-AF65-F5344CB8AC3E}">
        <p14:creationId xmlns:p14="http://schemas.microsoft.com/office/powerpoint/2010/main" val="2847055568"/>
      </p:ext>
    </p:extLst>
  </p:cSld>
  <p:clrMapOvr>
    <a:masterClrMapping/>
  </p:clrMapOvr>
  <p:transition advClick="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26"/>
          <p:cNvSpPr txBox="1">
            <a:spLocks noChangeArrowheads="1"/>
          </p:cNvSpPr>
          <p:nvPr/>
        </p:nvSpPr>
        <p:spPr bwMode="auto">
          <a:xfrm>
            <a:off x="314358" y="2057400"/>
            <a:ext cx="8677241" cy="2200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3200" dirty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    </a:t>
            </a:r>
            <a:r>
              <a:rPr lang="en-US" sz="3200" dirty="0" err="1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Thực</a:t>
            </a:r>
            <a:r>
              <a:rPr lang="en-US" sz="3200" dirty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sz="3200" dirty="0" err="1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vật</a:t>
            </a:r>
            <a:r>
              <a:rPr lang="en-US" sz="3200" dirty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sz="3200" dirty="0" err="1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và</a:t>
            </a:r>
            <a:r>
              <a:rPr lang="en-US" sz="3200" dirty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sz="3200" dirty="0" err="1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động</a:t>
            </a:r>
            <a:r>
              <a:rPr lang="en-US" sz="3200" dirty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sz="3200" dirty="0" err="1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vật</a:t>
            </a:r>
            <a:r>
              <a:rPr lang="en-US" sz="3200" dirty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sz="3200" dirty="0" err="1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có</a:t>
            </a:r>
            <a:r>
              <a:rPr lang="en-US" sz="3200" dirty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sz="3200" dirty="0" err="1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thể</a:t>
            </a:r>
            <a:r>
              <a:rPr lang="en-US" sz="3200" dirty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sz="3200" dirty="0" err="1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sống</a:t>
            </a:r>
            <a:r>
              <a:rPr lang="en-US" sz="3200" dirty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sz="3200" dirty="0" err="1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được</a:t>
            </a:r>
            <a:r>
              <a:rPr lang="en-US" sz="3200" dirty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ở </a:t>
            </a:r>
            <a:r>
              <a:rPr lang="en-US" sz="3200" dirty="0" err="1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nhiều</a:t>
            </a:r>
            <a:r>
              <a:rPr lang="en-US" sz="3200" dirty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sz="3200" dirty="0" err="1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nơi</a:t>
            </a:r>
            <a:r>
              <a:rPr lang="en-US" sz="3200" dirty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sz="3200" dirty="0" err="1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khác</a:t>
            </a:r>
            <a:r>
              <a:rPr lang="en-US" sz="3200" dirty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sz="3200" dirty="0" err="1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nhau</a:t>
            </a:r>
            <a:r>
              <a:rPr lang="en-US" sz="3200" dirty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sz="3200" dirty="0" err="1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như</a:t>
            </a:r>
            <a:r>
              <a:rPr lang="en-US" sz="3200" dirty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sz="3200" dirty="0" err="1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trong</a:t>
            </a:r>
            <a:r>
              <a:rPr lang="en-US" sz="3200" dirty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sz="3200" dirty="0" err="1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nhà</a:t>
            </a:r>
            <a:r>
              <a:rPr lang="en-US" sz="3200" dirty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, </a:t>
            </a:r>
            <a:r>
              <a:rPr lang="en-US" sz="3200" dirty="0" err="1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ngoài</a:t>
            </a:r>
            <a:r>
              <a:rPr lang="en-US" sz="3200" dirty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sz="3200" dirty="0" err="1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đồng</a:t>
            </a:r>
            <a:r>
              <a:rPr lang="en-US" sz="3200" dirty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sz="3200" dirty="0" err="1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ruộng</a:t>
            </a:r>
            <a:r>
              <a:rPr lang="en-US" sz="3200" dirty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, </a:t>
            </a:r>
            <a:r>
              <a:rPr lang="en-US" sz="3200" dirty="0" err="1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trên</a:t>
            </a:r>
            <a:r>
              <a:rPr lang="en-US" sz="3200" dirty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sz="3200" dirty="0" err="1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rừng</a:t>
            </a:r>
            <a:r>
              <a:rPr lang="en-US" sz="3200" dirty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, </a:t>
            </a:r>
            <a:r>
              <a:rPr lang="en-US" sz="3200" dirty="0" err="1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dưới</a:t>
            </a:r>
            <a:r>
              <a:rPr lang="en-US" sz="3200" dirty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sz="3200" dirty="0" err="1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ao</a:t>
            </a:r>
            <a:r>
              <a:rPr lang="en-US" sz="3200" dirty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, </a:t>
            </a:r>
            <a:r>
              <a:rPr lang="en-US" sz="3200" dirty="0" err="1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hồ</a:t>
            </a:r>
            <a:r>
              <a:rPr lang="en-US" sz="3200" dirty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, </a:t>
            </a:r>
            <a:r>
              <a:rPr lang="en-US" sz="3200" dirty="0" err="1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sông</a:t>
            </a:r>
            <a:r>
              <a:rPr lang="en-US" sz="3200" dirty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, </a:t>
            </a:r>
            <a:r>
              <a:rPr lang="en-US" sz="3200" dirty="0" err="1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biển</a:t>
            </a:r>
            <a:r>
              <a:rPr lang="en-US" sz="3200" dirty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,…</a:t>
            </a:r>
          </a:p>
        </p:txBody>
      </p:sp>
      <p:pic>
        <p:nvPicPr>
          <p:cNvPr id="8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95800" y="509587"/>
            <a:ext cx="3886200" cy="714375"/>
          </a:xfrm>
          <a:prstGeom prst="rect">
            <a:avLst/>
          </a:prstGeom>
        </p:spPr>
      </p:pic>
      <p:pic>
        <p:nvPicPr>
          <p:cNvPr id="9" name="PA_图片 2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14358" y="123824"/>
            <a:ext cx="783113" cy="742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72" r="6123"/>
          <a:stretch>
            <a:fillRect/>
          </a:stretch>
        </p:blipFill>
        <p:spPr>
          <a:xfrm>
            <a:off x="0" y="3962400"/>
            <a:ext cx="5715000" cy="2895599"/>
          </a:xfrm>
          <a:prstGeom prst="rect">
            <a:avLst/>
          </a:prstGeom>
        </p:spPr>
      </p:pic>
      <p:pic>
        <p:nvPicPr>
          <p:cNvPr id="11" name="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72" r="6123"/>
          <a:stretch>
            <a:fillRect/>
          </a:stretch>
        </p:blipFill>
        <p:spPr>
          <a:xfrm flipH="1">
            <a:off x="4267199" y="3647719"/>
            <a:ext cx="4856019" cy="321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8972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813" y="-19050"/>
            <a:ext cx="9144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77152" y="2556932"/>
            <a:ext cx="5976071" cy="1086137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 err="1">
                <a:ln/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Chào</a:t>
            </a:r>
            <a:r>
              <a:rPr lang="en-US" sz="8800" b="1" dirty="0">
                <a:ln/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8800" b="1" dirty="0" err="1">
                <a:ln/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8800" b="1" dirty="0">
                <a:ln/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con.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 err="1">
                <a:ln/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Chúc</a:t>
            </a:r>
            <a:r>
              <a:rPr lang="en-US" sz="8800" b="1" dirty="0">
                <a:ln/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8800" b="1" dirty="0" err="1">
                <a:ln/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8800" b="1" dirty="0">
                <a:ln/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sz="8800" b="1" dirty="0" err="1">
                <a:ln/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8800" b="1" dirty="0">
                <a:ln/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8800" b="1" dirty="0" err="1">
                <a:ln/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8800" b="1" dirty="0">
                <a:ln/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8800" b="1" dirty="0" err="1">
                <a:ln/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tốt</a:t>
            </a:r>
            <a:r>
              <a:rPr lang="en-US" sz="8800" b="1" dirty="0">
                <a:ln/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926895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19"/>
          <p:cNvPicPr>
            <a:picLocks noChangeAspect="1"/>
          </p:cNvPicPr>
          <p:nvPr/>
        </p:nvPicPr>
        <p:blipFill rotWithShape="1">
          <a:blip r:embed="rId2" cstate="screen"/>
          <a:srcRect l="9168" r="13475"/>
          <a:stretch/>
        </p:blipFill>
        <p:spPr>
          <a:xfrm flipH="1">
            <a:off x="184244" y="294968"/>
            <a:ext cx="8959756" cy="6504039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406436" y="1185081"/>
            <a:ext cx="1263034" cy="1230575"/>
          </a:xfrm>
          <a:prstGeom prst="ellipse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48744" y="1400568"/>
            <a:ext cx="1580056" cy="774988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11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752600" y="1115806"/>
            <a:ext cx="7239000" cy="129985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r>
              <a:rPr lang="en-US" sz="3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Môi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trường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sống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3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1)</a:t>
            </a:r>
          </a:p>
        </p:txBody>
      </p:sp>
    </p:spTree>
    <p:extLst>
      <p:ext uri="{BB962C8B-B14F-4D97-AF65-F5344CB8AC3E}">
        <p14:creationId xmlns:p14="http://schemas.microsoft.com/office/powerpoint/2010/main" val="3043052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9" descr="1-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648200"/>
            <a:ext cx="9082088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9"/>
          <p:cNvSpPr txBox="1">
            <a:spLocks noChangeArrowheads="1"/>
          </p:cNvSpPr>
          <p:nvPr/>
        </p:nvSpPr>
        <p:spPr bwMode="auto">
          <a:xfrm>
            <a:off x="280992" y="803275"/>
            <a:ext cx="497680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44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altLang="en-US" sz="44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cầu</a:t>
            </a:r>
            <a:r>
              <a:rPr lang="en-US" altLang="en-US" sz="44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altLang="en-US" sz="44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đạt</a:t>
            </a:r>
            <a:r>
              <a:rPr lang="en-US" altLang="en-US" sz="44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5124" name="Rectangle 10"/>
          <p:cNvSpPr>
            <a:spLocks noChangeArrowheads="1"/>
          </p:cNvSpPr>
          <p:nvPr/>
        </p:nvSpPr>
        <p:spPr bwMode="auto">
          <a:xfrm>
            <a:off x="234951" y="1573213"/>
            <a:ext cx="884713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3200" dirty="0">
                <a:latin typeface="Arial" pitchFamily="34" charset="0"/>
                <a:cs typeface="Arial" pitchFamily="34" charset="0"/>
              </a:rPr>
              <a:t>- </a:t>
            </a:r>
            <a:r>
              <a:rPr lang="en-US" altLang="en-US" sz="3200" dirty="0" err="1">
                <a:latin typeface="Arial" pitchFamily="34" charset="0"/>
                <a:cs typeface="Arial" pitchFamily="34" charset="0"/>
              </a:rPr>
              <a:t>Học</a:t>
            </a:r>
            <a:r>
              <a:rPr lang="en-US" alt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>
                <a:latin typeface="Arial" pitchFamily="34" charset="0"/>
                <a:cs typeface="Arial" pitchFamily="34" charset="0"/>
              </a:rPr>
              <a:t>sinh</a:t>
            </a:r>
            <a:r>
              <a:rPr lang="en-US" alt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>
                <a:latin typeface="Arial" pitchFamily="34" charset="0"/>
                <a:cs typeface="Arial" pitchFamily="34" charset="0"/>
              </a:rPr>
              <a:t>nêu</a:t>
            </a:r>
            <a:r>
              <a:rPr lang="en-US" alt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>
                <a:latin typeface="Arial" pitchFamily="34" charset="0"/>
                <a:cs typeface="Arial" pitchFamily="34" charset="0"/>
              </a:rPr>
              <a:t>được</a:t>
            </a:r>
            <a:r>
              <a:rPr lang="en-US" alt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>
                <a:latin typeface="Arial" pitchFamily="34" charset="0"/>
                <a:cs typeface="Arial" pitchFamily="34" charset="0"/>
              </a:rPr>
              <a:t>tên</a:t>
            </a:r>
            <a:r>
              <a:rPr lang="en-US" alt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alt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>
                <a:latin typeface="Arial" pitchFamily="34" charset="0"/>
                <a:cs typeface="Arial" pitchFamily="34" charset="0"/>
              </a:rPr>
              <a:t>nơi</a:t>
            </a:r>
            <a:r>
              <a:rPr lang="en-US" alt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>
                <a:latin typeface="Arial" pitchFamily="34" charset="0"/>
                <a:cs typeface="Arial" pitchFamily="34" charset="0"/>
              </a:rPr>
              <a:t>sống</a:t>
            </a:r>
            <a:r>
              <a:rPr lang="en-US" alt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alt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>
                <a:latin typeface="Arial" pitchFamily="34" charset="0"/>
                <a:cs typeface="Arial" pitchFamily="34" charset="0"/>
              </a:rPr>
              <a:t>một</a:t>
            </a:r>
            <a:r>
              <a:rPr lang="en-US" alt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alt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>
                <a:latin typeface="Arial" pitchFamily="34" charset="0"/>
                <a:cs typeface="Arial" pitchFamily="34" charset="0"/>
              </a:rPr>
              <a:t>thực</a:t>
            </a:r>
            <a:r>
              <a:rPr lang="en-US" alt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>
                <a:latin typeface="Arial" pitchFamily="34" charset="0"/>
                <a:cs typeface="Arial" pitchFamily="34" charset="0"/>
              </a:rPr>
              <a:t>vật</a:t>
            </a:r>
            <a:r>
              <a:rPr lang="en-US" altLang="en-US" sz="32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3200" dirty="0" err="1">
                <a:latin typeface="Arial" pitchFamily="34" charset="0"/>
                <a:cs typeface="Arial" pitchFamily="34" charset="0"/>
              </a:rPr>
              <a:t>động</a:t>
            </a:r>
            <a:r>
              <a:rPr lang="en-US" alt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>
                <a:latin typeface="Arial" pitchFamily="34" charset="0"/>
                <a:cs typeface="Arial" pitchFamily="34" charset="0"/>
              </a:rPr>
              <a:t>vật</a:t>
            </a:r>
            <a:r>
              <a:rPr lang="en-US" alt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>
                <a:latin typeface="Arial" pitchFamily="34" charset="0"/>
                <a:cs typeface="Arial" pitchFamily="34" charset="0"/>
              </a:rPr>
              <a:t>xung</a:t>
            </a:r>
            <a:r>
              <a:rPr lang="en-US" alt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>
                <a:latin typeface="Arial" pitchFamily="34" charset="0"/>
                <a:cs typeface="Arial" pitchFamily="34" charset="0"/>
              </a:rPr>
              <a:t>quanh</a:t>
            </a:r>
            <a:r>
              <a:rPr lang="en-US" altLang="en-US" sz="32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5125" name="Rectangle 11"/>
          <p:cNvSpPr>
            <a:spLocks noChangeArrowheads="1"/>
          </p:cNvSpPr>
          <p:nvPr/>
        </p:nvSpPr>
        <p:spPr bwMode="auto">
          <a:xfrm>
            <a:off x="236971" y="2506738"/>
            <a:ext cx="874077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en-US" sz="32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en-US" altLang="en-US" sz="32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Phát</a:t>
            </a:r>
            <a:r>
              <a:rPr lang="en-US" altLang="en-US" sz="32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triển</a:t>
            </a:r>
            <a:r>
              <a:rPr lang="en-US" altLang="en-US" sz="32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năng</a:t>
            </a:r>
            <a:r>
              <a:rPr lang="en-US" altLang="en-US" sz="32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lực</a:t>
            </a:r>
            <a:r>
              <a:rPr lang="en-US" altLang="en-US" sz="32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altLang="en-US" sz="32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phẩm</a:t>
            </a:r>
            <a:r>
              <a:rPr lang="en-US" altLang="en-US" sz="32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chất</a:t>
            </a:r>
            <a:r>
              <a:rPr lang="en-US" altLang="en-US" sz="32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altLang="en-US" sz="3200" dirty="0">
              <a:latin typeface="Arial" pitchFamily="34" charset="0"/>
              <a:cs typeface="Arial" pitchFamily="34" charset="0"/>
            </a:endParaRPr>
          </a:p>
          <a:p>
            <a:r>
              <a:rPr lang="en-US" altLang="en-US" sz="3200" dirty="0">
                <a:latin typeface="Arial" pitchFamily="34" charset="0"/>
                <a:cs typeface="Arial" pitchFamily="34" charset="0"/>
              </a:rPr>
              <a:t>- </a:t>
            </a:r>
            <a:r>
              <a:rPr lang="en-US" altLang="en-US" sz="3200" dirty="0" err="1">
                <a:latin typeface="Arial" pitchFamily="34" charset="0"/>
                <a:cs typeface="Arial" pitchFamily="34" charset="0"/>
              </a:rPr>
              <a:t>Biết</a:t>
            </a:r>
            <a:r>
              <a:rPr lang="en-US" alt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>
                <a:latin typeface="Arial" pitchFamily="34" charset="0"/>
                <a:cs typeface="Arial" pitchFamily="34" charset="0"/>
              </a:rPr>
              <a:t>sử</a:t>
            </a:r>
            <a:r>
              <a:rPr lang="fr-FR" alt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>
                <a:latin typeface="Arial" pitchFamily="34" charset="0"/>
                <a:cs typeface="Arial" pitchFamily="34" charset="0"/>
              </a:rPr>
              <a:t>dụng</a:t>
            </a:r>
            <a:r>
              <a:rPr lang="fr-FR" alt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>
                <a:latin typeface="Arial" pitchFamily="34" charset="0"/>
                <a:cs typeface="Arial" pitchFamily="34" charset="0"/>
              </a:rPr>
              <a:t>kiến</a:t>
            </a:r>
            <a:r>
              <a:rPr lang="fr-FR" alt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>
                <a:latin typeface="Arial" pitchFamily="34" charset="0"/>
                <a:cs typeface="Arial" pitchFamily="34" charset="0"/>
              </a:rPr>
              <a:t>thức</a:t>
            </a:r>
            <a:r>
              <a:rPr lang="fr-FR" alt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>
                <a:latin typeface="Arial" pitchFamily="34" charset="0"/>
                <a:cs typeface="Arial" pitchFamily="34" charset="0"/>
              </a:rPr>
              <a:t>đã</a:t>
            </a:r>
            <a:r>
              <a:rPr lang="fr-FR" alt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>
                <a:latin typeface="Arial" pitchFamily="34" charset="0"/>
                <a:cs typeface="Arial" pitchFamily="34" charset="0"/>
              </a:rPr>
              <a:t>học</a:t>
            </a:r>
            <a:r>
              <a:rPr lang="fr-FR" alt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>
                <a:latin typeface="Arial" pitchFamily="34" charset="0"/>
                <a:cs typeface="Arial" pitchFamily="34" charset="0"/>
              </a:rPr>
              <a:t>vào</a:t>
            </a:r>
            <a:r>
              <a:rPr lang="fr-FR" alt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>
                <a:latin typeface="Arial" pitchFamily="34" charset="0"/>
                <a:cs typeface="Arial" pitchFamily="34" charset="0"/>
              </a:rPr>
              <a:t>cuộc</a:t>
            </a:r>
            <a:r>
              <a:rPr lang="fr-FR" alt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>
                <a:latin typeface="Arial" pitchFamily="34" charset="0"/>
                <a:cs typeface="Arial" pitchFamily="34" charset="0"/>
              </a:rPr>
              <a:t>sống</a:t>
            </a:r>
            <a:r>
              <a:rPr lang="fr-FR" alt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>
                <a:latin typeface="Arial" pitchFamily="34" charset="0"/>
                <a:cs typeface="Arial" pitchFamily="34" charset="0"/>
              </a:rPr>
              <a:t>hàng</a:t>
            </a:r>
            <a:r>
              <a:rPr lang="fr-FR" alt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>
                <a:latin typeface="Arial" pitchFamily="34" charset="0"/>
                <a:cs typeface="Arial" pitchFamily="34" charset="0"/>
              </a:rPr>
              <a:t>ngày</a:t>
            </a:r>
            <a:r>
              <a:rPr lang="fr-FR" altLang="en-US" sz="3200" dirty="0">
                <a:latin typeface="Arial" pitchFamily="34" charset="0"/>
                <a:cs typeface="Arial" pitchFamily="34" charset="0"/>
              </a:rPr>
              <a:t>.</a:t>
            </a:r>
            <a:endParaRPr lang="en-US" altLang="en-US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093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55" y="304800"/>
            <a:ext cx="73914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 noChangeArrowheads="1"/>
          </p:cNvSpPr>
          <p:nvPr/>
        </p:nvSpPr>
        <p:spPr>
          <a:xfrm>
            <a:off x="2854085" y="2780006"/>
            <a:ext cx="3962400" cy="995360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4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Khởi</a:t>
            </a:r>
            <a:r>
              <a:rPr lang="en-US" altLang="en-US" sz="4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động</a:t>
            </a:r>
            <a:endParaRPr lang="en-US" altLang="en-US" sz="4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r>
              <a:rPr lang="en-US" altLang="en-US" sz="54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54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en-US" sz="8800" b="1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460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 noChangeArrowheads="1"/>
          </p:cNvSpPr>
          <p:nvPr/>
        </p:nvSpPr>
        <p:spPr>
          <a:xfrm>
            <a:off x="1295400" y="13855"/>
            <a:ext cx="5867400" cy="637309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32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altLang="en-US" sz="3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hát</a:t>
            </a:r>
            <a:r>
              <a:rPr lang="en-US" altLang="en-US" sz="3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altLang="en-US" sz="32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Chim</a:t>
            </a:r>
            <a:r>
              <a:rPr lang="en-US" altLang="en-US" sz="3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chích</a:t>
            </a:r>
            <a:r>
              <a:rPr lang="en-US" altLang="en-US" sz="3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bông</a:t>
            </a:r>
            <a:endParaRPr lang="en-US" altLang="en-US" sz="32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r>
              <a:rPr lang="en-US" altLang="en-US" sz="54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54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en-US" sz="8800" b="1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946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55" y="304800"/>
            <a:ext cx="73914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 noChangeArrowheads="1"/>
          </p:cNvSpPr>
          <p:nvPr/>
        </p:nvSpPr>
        <p:spPr>
          <a:xfrm>
            <a:off x="2677556" y="3258221"/>
            <a:ext cx="3962400" cy="995360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4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Khám</a:t>
            </a:r>
            <a:r>
              <a:rPr lang="en-US" altLang="en-US" sz="4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phá</a:t>
            </a:r>
            <a:endParaRPr lang="en-US" altLang="en-US" sz="4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r>
              <a:rPr lang="en-US" altLang="en-US" sz="54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54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en-US" sz="8800" b="1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39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8513000-AC02-48D4-A16D-79543B1058DA}"/>
              </a:ext>
            </a:extLst>
          </p:cNvPr>
          <p:cNvSpPr txBox="1"/>
          <p:nvPr/>
        </p:nvSpPr>
        <p:spPr>
          <a:xfrm>
            <a:off x="1154276" y="823453"/>
            <a:ext cx="150884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1.	</a:t>
            </a:r>
          </a:p>
        </p:txBody>
      </p:sp>
      <p:sp>
        <p:nvSpPr>
          <p:cNvPr id="4" name="Flowchart: Connector 3">
            <a:extLst>
              <a:ext uri="{FF2B5EF4-FFF2-40B4-BE49-F238E27FC236}">
                <a16:creationId xmlns:a16="http://schemas.microsoft.com/office/drawing/2014/main" xmlns="" id="{7815323C-7976-4D1F-A513-0DCFF6F56FE3}"/>
              </a:ext>
            </a:extLst>
          </p:cNvPr>
          <p:cNvSpPr/>
          <p:nvPr/>
        </p:nvSpPr>
        <p:spPr>
          <a:xfrm>
            <a:off x="152400" y="228600"/>
            <a:ext cx="789372" cy="782428"/>
          </a:xfrm>
          <a:prstGeom prst="flowChartConnector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8513000-AC02-48D4-A16D-79543B1058DA}"/>
              </a:ext>
            </a:extLst>
          </p:cNvPr>
          <p:cNvSpPr txBox="1"/>
          <p:nvPr/>
        </p:nvSpPr>
        <p:spPr>
          <a:xfrm>
            <a:off x="997192" y="270166"/>
            <a:ext cx="751642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Nơi</a:t>
            </a:r>
            <a:r>
              <a:rPr lang="en-US" sz="3200" b="1" dirty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sống</a:t>
            </a:r>
            <a:r>
              <a:rPr lang="en-US" sz="3200" b="1" dirty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3200" b="1" dirty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sz="3200" b="1" dirty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3200" b="1" dirty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3200" b="1" dirty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3200" b="1" dirty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3600" dirty="0">
                <a:solidFill>
                  <a:srgbClr val="E200E2"/>
                </a:solidFill>
              </a:rPr>
              <a:t>	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C309465E-64B6-468D-8E33-44AF4FA750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58" t="6690" r="2183" b="-1469"/>
          <a:stretch/>
        </p:blipFill>
        <p:spPr>
          <a:xfrm>
            <a:off x="215122" y="1203289"/>
            <a:ext cx="846263" cy="695616"/>
          </a:xfrm>
          <a:prstGeom prst="flowChartConnector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8513000-AC02-48D4-A16D-79543B1058DA}"/>
              </a:ext>
            </a:extLst>
          </p:cNvPr>
          <p:cNvSpPr txBox="1"/>
          <p:nvPr/>
        </p:nvSpPr>
        <p:spPr>
          <a:xfrm>
            <a:off x="1514908" y="819900"/>
            <a:ext cx="7629092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cùng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đặt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trả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lời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câu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hỏi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về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nơi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sống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cây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con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vật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sau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đây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	</a:t>
            </a:r>
          </a:p>
        </p:txBody>
      </p:sp>
      <p:pic>
        <p:nvPicPr>
          <p:cNvPr id="2050" name="Picture 2" descr="C:\Users\Minhthangpc.VN\Desktop\z3049684327570_0931bbfecae748548cfa49e4540d689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53326"/>
            <a:ext cx="8686800" cy="4676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ular Callout 2"/>
          <p:cNvSpPr/>
          <p:nvPr/>
        </p:nvSpPr>
        <p:spPr>
          <a:xfrm flipH="1">
            <a:off x="228600" y="1953324"/>
            <a:ext cx="3124198" cy="602079"/>
          </a:xfrm>
          <a:prstGeom prst="wedgeRoundRectCallout">
            <a:avLst>
              <a:gd name="adj1" fmla="val -23253"/>
              <a:gd name="adj2" fmla="val 65901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Cây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bắp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cải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sống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đâu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6" name="Rounded Rectangular Callout 15"/>
          <p:cNvSpPr/>
          <p:nvPr/>
        </p:nvSpPr>
        <p:spPr>
          <a:xfrm rot="10800000" flipH="1" flipV="1">
            <a:off x="320483" y="3139732"/>
            <a:ext cx="566371" cy="557879"/>
          </a:xfrm>
          <a:prstGeom prst="wedgeRoundRectCallout">
            <a:avLst>
              <a:gd name="adj1" fmla="val 77276"/>
              <a:gd name="adj2" fmla="val -25881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8" name="Rounded Rectangular Callout 17"/>
          <p:cNvSpPr/>
          <p:nvPr/>
        </p:nvSpPr>
        <p:spPr>
          <a:xfrm rot="10800000" flipH="1" flipV="1">
            <a:off x="6333858" y="1882754"/>
            <a:ext cx="566371" cy="557879"/>
          </a:xfrm>
          <a:prstGeom prst="wedgeRoundRectCallout">
            <a:avLst>
              <a:gd name="adj1" fmla="val -62126"/>
              <a:gd name="adj2" fmla="val 5175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9" name="Rounded Rectangular Callout 18"/>
          <p:cNvSpPr/>
          <p:nvPr/>
        </p:nvSpPr>
        <p:spPr>
          <a:xfrm flipH="1">
            <a:off x="7009767" y="1953326"/>
            <a:ext cx="2145956" cy="1209961"/>
          </a:xfrm>
          <a:prstGeom prst="wedgeRoundRectCallout">
            <a:avLst>
              <a:gd name="adj1" fmla="val 61548"/>
              <a:gd name="adj2" fmla="val 16350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hươu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sao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sống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rừng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45082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Minhthangpc.VN\Desktop\tải xuố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606634"/>
            <a:ext cx="4689762" cy="223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073F244-6827-4C3D-B019-7126537E0B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6927" y="34636"/>
            <a:ext cx="4641272" cy="217516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71B9FF4-D92A-46C7-9277-5292B038499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4648199" y="34636"/>
            <a:ext cx="4495801" cy="2175164"/>
          </a:xfrm>
          <a:prstGeom prst="rect">
            <a:avLst/>
          </a:prstGeom>
        </p:spPr>
      </p:pic>
      <p:pic>
        <p:nvPicPr>
          <p:cNvPr id="4" name="Picture 2" descr="Chim chào mào vùng nào hay nhất? Chào mào Huế hay Sông Kôn?">
            <a:extLst>
              <a:ext uri="{FF2B5EF4-FFF2-40B4-BE49-F238E27FC236}">
                <a16:creationId xmlns:a16="http://schemas.microsoft.com/office/drawing/2014/main" xmlns="" id="{56149BEE-D143-43BE-B986-2A3E0864B6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" y="2230585"/>
            <a:ext cx="4641272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Á VÀNG BƠI - Bé Mon - Liên Khúc Nhạc Thiếu Nhi Vui Nhộn Sôi Động Hay Nhất  Cho Bé - YouTube">
            <a:extLst>
              <a:ext uri="{FF2B5EF4-FFF2-40B4-BE49-F238E27FC236}">
                <a16:creationId xmlns:a16="http://schemas.microsoft.com/office/drawing/2014/main" xmlns="" id="{94B78338-D0B5-44CF-86A4-0A4463CCF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941" y="2230585"/>
            <a:ext cx="4490059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18E3CE8-EC68-4B55-A8E1-58F0075D414E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28" t="28889" r="5781" b="33889"/>
          <a:stretch/>
        </p:blipFill>
        <p:spPr>
          <a:xfrm>
            <a:off x="4653940" y="4606634"/>
            <a:ext cx="4490059" cy="2251365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6927" y="34636"/>
            <a:ext cx="374073" cy="346364"/>
          </a:xfrm>
          <a:prstGeom prst="ellipse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9" name="Oval 8"/>
          <p:cNvSpPr/>
          <p:nvPr/>
        </p:nvSpPr>
        <p:spPr>
          <a:xfrm>
            <a:off x="4653941" y="34636"/>
            <a:ext cx="374073" cy="346364"/>
          </a:xfrm>
          <a:prstGeom prst="ellipse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0" name="Oval 9"/>
          <p:cNvSpPr/>
          <p:nvPr/>
        </p:nvSpPr>
        <p:spPr>
          <a:xfrm>
            <a:off x="6927" y="2230585"/>
            <a:ext cx="374073" cy="346364"/>
          </a:xfrm>
          <a:prstGeom prst="ellipse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11" name="Oval 10"/>
          <p:cNvSpPr/>
          <p:nvPr/>
        </p:nvSpPr>
        <p:spPr>
          <a:xfrm>
            <a:off x="4653941" y="2230585"/>
            <a:ext cx="374073" cy="346364"/>
          </a:xfrm>
          <a:prstGeom prst="ellipse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12" name="Oval 11"/>
          <p:cNvSpPr/>
          <p:nvPr/>
        </p:nvSpPr>
        <p:spPr>
          <a:xfrm>
            <a:off x="41563" y="4662058"/>
            <a:ext cx="374073" cy="346364"/>
          </a:xfrm>
          <a:prstGeom prst="ellipse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13" name="Oval 12"/>
          <p:cNvSpPr/>
          <p:nvPr/>
        </p:nvSpPr>
        <p:spPr>
          <a:xfrm>
            <a:off x="5005677" y="4735712"/>
            <a:ext cx="374073" cy="346364"/>
          </a:xfrm>
          <a:prstGeom prst="ellipse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59519246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549</Words>
  <Application>Microsoft Office PowerPoint</Application>
  <PresentationFormat>On-screen Show (4:3)</PresentationFormat>
  <Paragraphs>103</Paragraphs>
  <Slides>21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Minhthangpc.VN</dc:creator>
  <cp:lastModifiedBy>Minhthangpc.VN</cp:lastModifiedBy>
  <cp:revision>77</cp:revision>
  <dcterms:created xsi:type="dcterms:W3CDTF">2021-12-24T04:14:39Z</dcterms:created>
  <dcterms:modified xsi:type="dcterms:W3CDTF">2023-12-28T09:33:47Z</dcterms:modified>
</cp:coreProperties>
</file>