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1" r:id="rId2"/>
    <p:sldId id="262" r:id="rId3"/>
    <p:sldId id="263" r:id="rId4"/>
    <p:sldId id="266" r:id="rId5"/>
    <p:sldId id="264" r:id="rId6"/>
    <p:sldId id="271" r:id="rId7"/>
    <p:sldId id="267" r:id="rId8"/>
    <p:sldId id="265" r:id="rId9"/>
    <p:sldId id="256" r:id="rId10"/>
    <p:sldId id="258" r:id="rId11"/>
    <p:sldId id="260" r:id="rId12"/>
    <p:sldId id="259" r:id="rId13"/>
    <p:sldId id="257" r:id="rId14"/>
    <p:sldId id="268" r:id="rId15"/>
    <p:sldId id="272" r:id="rId16"/>
    <p:sldId id="269" r:id="rId17"/>
    <p:sldId id="273" r:id="rId18"/>
    <p:sldId id="270" r:id="rId19"/>
    <p:sldId id="276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EC7D6-1997-4186-A341-AD446A05090E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CCF71-B188-407B-8FEB-43EAECB7C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02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695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CCF71-B188-407B-8FEB-43EAECB7C5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16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CCF71-B188-407B-8FEB-43EAECB7C5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71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6427-3046-42A0-9E1E-01F319FCBD30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058C-18FE-4E4E-9BC7-8295F10CC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3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6427-3046-42A0-9E1E-01F319FCBD30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058C-18FE-4E4E-9BC7-8295F10CC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98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6427-3046-42A0-9E1E-01F319FCBD30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058C-18FE-4E4E-9BC7-8295F10CC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54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950" y="-1140051"/>
            <a:ext cx="6852100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0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6427-3046-42A0-9E1E-01F319FCBD30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058C-18FE-4E4E-9BC7-8295F10CC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31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6427-3046-42A0-9E1E-01F319FCBD30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058C-18FE-4E4E-9BC7-8295F10CC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8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6427-3046-42A0-9E1E-01F319FCBD30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058C-18FE-4E4E-9BC7-8295F10CC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9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6427-3046-42A0-9E1E-01F319FCBD30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058C-18FE-4E4E-9BC7-8295F10CC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71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6427-3046-42A0-9E1E-01F319FCBD30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058C-18FE-4E4E-9BC7-8295F10CC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59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6427-3046-42A0-9E1E-01F319FCBD30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058C-18FE-4E4E-9BC7-8295F10CC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70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6427-3046-42A0-9E1E-01F319FCBD30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058C-18FE-4E4E-9BC7-8295F10CC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9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6427-3046-42A0-9E1E-01F319FCBD30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058C-18FE-4E4E-9BC7-8295F10CC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6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A6427-3046-42A0-9E1E-01F319FCBD30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7058C-18FE-4E4E-9BC7-8295F10CC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3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amongthecoconuts.com/digital-detox/cabbage-2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amongthecoconuts.com/digital-detox/cabbage-2/" TargetMode="External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lickr.com/photos/narasclicks/4791779617/" TargetMode="External"/><Relationship Id="rId11" Type="http://schemas.openxmlformats.org/officeDocument/2006/relationships/image" Target="../media/image14.png"/><Relationship Id="rId10" Type="http://schemas.openxmlformats.org/officeDocument/2006/relationships/image" Target="../media/image13.jpeg"/><Relationship Id="rId4" Type="http://schemas.openxmlformats.org/officeDocument/2006/relationships/image" Target="../media/image10.jp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lickr.com/photos/narasclicks/4791779617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1402" y="1143000"/>
            <a:ext cx="7780598" cy="20574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Arial" pitchFamily="34" charset="0"/>
                <a:cs typeface="Arial" pitchFamily="34" charset="0"/>
              </a:rPr>
              <a:t>CHÀO MỪNG CÁC CON </a:t>
            </a: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Arial" pitchFamily="34" charset="0"/>
                <a:cs typeface="Arial" pitchFamily="34" charset="0"/>
              </a:rPr>
              <a:t>ĐẾN VỚI TIẾT TỰ NHIÊN VÀ XÃ HỘI LỚP 2</a:t>
            </a:r>
          </a:p>
        </p:txBody>
      </p:sp>
    </p:spTree>
    <p:extLst>
      <p:ext uri="{BB962C8B-B14F-4D97-AF65-F5344CB8AC3E}">
        <p14:creationId xmlns:p14="http://schemas.microsoft.com/office/powerpoint/2010/main" val="284705556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1B9FF4-D92A-46C7-9277-5292B0384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1" y="34636"/>
            <a:ext cx="9144000" cy="537556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52400" y="87070"/>
            <a:ext cx="533400" cy="498764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" name="Rounded Rectangular Callout 3"/>
          <p:cNvSpPr/>
          <p:nvPr/>
        </p:nvSpPr>
        <p:spPr>
          <a:xfrm flipH="1">
            <a:off x="-2348" y="5417230"/>
            <a:ext cx="8839200" cy="609600"/>
          </a:xfrm>
          <a:prstGeom prst="wedgeRoundRectCallout">
            <a:avLst>
              <a:gd name="adj1" fmla="val 39566"/>
              <a:gd name="adj2" fmla="val -3466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bắp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 flipH="1">
            <a:off x="1" y="6145239"/>
            <a:ext cx="8991598" cy="609600"/>
          </a:xfrm>
          <a:prstGeom prst="wedgeRoundRectCallout">
            <a:avLst>
              <a:gd name="adj1" fmla="val 30630"/>
              <a:gd name="adj2" fmla="val -1620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bắp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trồng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ruộng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vườn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00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im chào mào vùng nào hay nhất? Chào mào Huế hay Sông Kôn?">
            <a:extLst>
              <a:ext uri="{FF2B5EF4-FFF2-40B4-BE49-F238E27FC236}">
                <a16:creationId xmlns:a16="http://schemas.microsoft.com/office/drawing/2014/main" id="{56149BEE-D143-43BE-B986-2A3E0864B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" y="13430"/>
            <a:ext cx="9123005" cy="558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2167" y="55634"/>
            <a:ext cx="511233" cy="477765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" name="Rounded Rectangular Callout 3"/>
          <p:cNvSpPr/>
          <p:nvPr/>
        </p:nvSpPr>
        <p:spPr>
          <a:xfrm flipH="1">
            <a:off x="-2349" y="5642318"/>
            <a:ext cx="9146347" cy="609600"/>
          </a:xfrm>
          <a:prstGeom prst="wedgeRoundRectCallout">
            <a:avLst>
              <a:gd name="adj1" fmla="val 39566"/>
              <a:gd name="adj2" fmla="val -3466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Đức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mào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 flipH="1">
            <a:off x="7139" y="6172200"/>
            <a:ext cx="8900146" cy="609600"/>
          </a:xfrm>
          <a:prstGeom prst="wedgeRoundRectCallout">
            <a:avLst>
              <a:gd name="adj1" fmla="val 30630"/>
              <a:gd name="adj2" fmla="val -1620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+ À</a:t>
            </a: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khu</a:t>
            </a: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vực</a:t>
            </a: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rừng</a:t>
            </a: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vườn</a:t>
            </a: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68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Á VÀNG BƠI - Bé Mon - Liên Khúc Nhạc Thiếu Nhi Vui Nhộn Sôi Động Hay Nhất  Cho Bé - YouTube">
            <a:extLst>
              <a:ext uri="{FF2B5EF4-FFF2-40B4-BE49-F238E27FC236}">
                <a16:creationId xmlns:a16="http://schemas.microsoft.com/office/drawing/2014/main" id="{94B78338-D0B5-44CF-86A4-0A4463CCF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68" y="0"/>
            <a:ext cx="9158068" cy="562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0" y="76200"/>
            <a:ext cx="533400" cy="53340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" name="Rounded Rectangular Callout 3"/>
          <p:cNvSpPr/>
          <p:nvPr/>
        </p:nvSpPr>
        <p:spPr>
          <a:xfrm flipH="1">
            <a:off x="-2348" y="5628250"/>
            <a:ext cx="8839200" cy="609600"/>
          </a:xfrm>
          <a:prstGeom prst="wedgeRoundRectCallout">
            <a:avLst>
              <a:gd name="adj1" fmla="val 39566"/>
              <a:gd name="adj2" fmla="val -3466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vàng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ở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 flipH="1">
            <a:off x="0" y="6173375"/>
            <a:ext cx="9144000" cy="609600"/>
          </a:xfrm>
          <a:prstGeom prst="wedgeRoundRectCallout">
            <a:avLst>
              <a:gd name="adj1" fmla="val 30630"/>
              <a:gd name="adj2" fmla="val -1620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bể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hay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ao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75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inhthangpc.VN\Desktop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92079" y="152400"/>
            <a:ext cx="517521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" name="Rounded Rectangular Callout 3"/>
          <p:cNvSpPr/>
          <p:nvPr/>
        </p:nvSpPr>
        <p:spPr>
          <a:xfrm flipH="1">
            <a:off x="-24622" y="5628250"/>
            <a:ext cx="8839200" cy="609600"/>
          </a:xfrm>
          <a:prstGeom prst="wedgeRoundRectCallout">
            <a:avLst>
              <a:gd name="adj1" fmla="val 39566"/>
              <a:gd name="adj2" fmla="val -3466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Theo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súng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 flipH="1">
            <a:off x="-52331" y="6227300"/>
            <a:ext cx="9144000" cy="609600"/>
          </a:xfrm>
          <a:prstGeom prst="wedgeRoundRectCallout">
            <a:avLst>
              <a:gd name="adj1" fmla="val 30630"/>
              <a:gd name="adj2" fmla="val -1620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ao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đầm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lầy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,...</a:t>
            </a:r>
            <a:endParaRPr lang="en-US" sz="2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95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8E3CE8-EC68-4B55-A8E1-58F0075D41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8" t="28889" r="5781" b="33889"/>
          <a:stretch/>
        </p:blipFill>
        <p:spPr>
          <a:xfrm>
            <a:off x="33935" y="0"/>
            <a:ext cx="8957665" cy="54864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62000" y="381000"/>
            <a:ext cx="685800" cy="53340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" name="Rounded Rectangular Callout 3"/>
          <p:cNvSpPr/>
          <p:nvPr/>
        </p:nvSpPr>
        <p:spPr>
          <a:xfrm flipH="1">
            <a:off x="-24622" y="5628250"/>
            <a:ext cx="8839200" cy="609600"/>
          </a:xfrm>
          <a:prstGeom prst="wedgeRoundRectCallout">
            <a:avLst>
              <a:gd name="adj1" fmla="val 39566"/>
              <a:gd name="adj2" fmla="val -3466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đước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tôm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sú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nhỉ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 flipH="1">
            <a:off x="-22274" y="6173375"/>
            <a:ext cx="9144000" cy="609600"/>
          </a:xfrm>
          <a:prstGeom prst="wedgeRoundRectCallout">
            <a:avLst>
              <a:gd name="adj1" fmla="val 30630"/>
              <a:gd name="adj2" fmla="val -1620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vùng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rừng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ngập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mặn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ven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3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6"/>
          <p:cNvSpPr txBox="1">
            <a:spLocks noChangeArrowheads="1"/>
          </p:cNvSpPr>
          <p:nvPr/>
        </p:nvSpPr>
        <p:spPr bwMode="auto">
          <a:xfrm>
            <a:off x="868496" y="2286000"/>
            <a:ext cx="7513504" cy="136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Mỗi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loài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thực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vật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vật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đều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sống</a:t>
            </a:r>
            <a:r>
              <a:rPr lang="vi-VN" sz="40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4000" dirty="0"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8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5800" y="509587"/>
            <a:ext cx="3886200" cy="714375"/>
          </a:xfrm>
          <a:prstGeom prst="rect">
            <a:avLst/>
          </a:prstGeom>
        </p:spPr>
      </p:pic>
      <p:pic>
        <p:nvPicPr>
          <p:cNvPr id="9" name="PA_图片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4358" y="123824"/>
            <a:ext cx="783113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3962400"/>
            <a:ext cx="5715000" cy="2895599"/>
          </a:xfrm>
          <a:prstGeom prst="rect">
            <a:avLst/>
          </a:prstGeom>
        </p:spPr>
      </p:pic>
      <p:pic>
        <p:nvPicPr>
          <p:cNvPr id="11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 flipH="1">
            <a:off x="4267199" y="3647719"/>
            <a:ext cx="4856019" cy="321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0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6"/>
          <p:cNvSpPr txBox="1">
            <a:spLocks noChangeArrowheads="1"/>
          </p:cNvSpPr>
          <p:nvPr/>
        </p:nvSpPr>
        <p:spPr bwMode="auto">
          <a:xfrm>
            <a:off x="457200" y="585820"/>
            <a:ext cx="8458200" cy="10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Hoàn</a:t>
            </a:r>
            <a:r>
              <a:rPr lang="en-US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thành</a:t>
            </a:r>
            <a:r>
              <a:rPr lang="en-US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bảng</a:t>
            </a:r>
            <a:r>
              <a:rPr lang="en-US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theo</a:t>
            </a:r>
            <a:r>
              <a:rPr lang="en-US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gợi</a:t>
            </a:r>
            <a:r>
              <a:rPr lang="en-US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ý </a:t>
            </a:r>
            <a:r>
              <a:rPr lang="en-US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dưới</a:t>
            </a:r>
            <a:r>
              <a:rPr lang="en-US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đây</a:t>
            </a:r>
            <a:r>
              <a:rPr lang="en-US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rồi</a:t>
            </a:r>
            <a:r>
              <a:rPr lang="en-US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chia </a:t>
            </a:r>
            <a:r>
              <a:rPr lang="en-US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sẻ</a:t>
            </a:r>
            <a:r>
              <a:rPr lang="en-US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với</a:t>
            </a:r>
            <a:r>
              <a:rPr lang="en-US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các</a:t>
            </a:r>
            <a:r>
              <a:rPr lang="en-US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bạn</a:t>
            </a:r>
            <a:r>
              <a:rPr lang="en-US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trong</a:t>
            </a:r>
            <a:r>
              <a:rPr lang="en-US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nhóm</a:t>
            </a:r>
            <a:r>
              <a:rPr lang="en-US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</a:t>
            </a:r>
            <a:endParaRPr lang="en-US" dirty="0"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" name="文本框 26"/>
          <p:cNvSpPr txBox="1">
            <a:spLocks noChangeArrowheads="1"/>
          </p:cNvSpPr>
          <p:nvPr/>
        </p:nvSpPr>
        <p:spPr bwMode="auto">
          <a:xfrm>
            <a:off x="101993" y="585820"/>
            <a:ext cx="762000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2.</a:t>
            </a:r>
            <a:endParaRPr lang="en-US" dirty="0"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348391"/>
              </p:ext>
            </p:extLst>
          </p:nvPr>
        </p:nvGraphicFramePr>
        <p:xfrm>
          <a:off x="304800" y="1973788"/>
          <a:ext cx="8610599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2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6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16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Hình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Tên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</a:rPr>
                        <a:t>cây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Tên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con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</a:rPr>
                        <a:t>vật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Nơi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</a:rPr>
                        <a:t>sống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Con </a:t>
                      </a:r>
                      <a:r>
                        <a:rPr lang="en-US" sz="2400" dirty="0" err="1" smtClean="0">
                          <a:latin typeface="Arial" pitchFamily="34" charset="0"/>
                          <a:cs typeface="Arial" pitchFamily="34" charset="0"/>
                        </a:rPr>
                        <a:t>hươu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sao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 pitchFamily="34" charset="0"/>
                          <a:cs typeface="Arial" pitchFamily="34" charset="0"/>
                        </a:rPr>
                        <a:t>Rừng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 pitchFamily="34" charset="0"/>
                          <a:cs typeface="Arial" pitchFamily="34" charset="0"/>
                        </a:rPr>
                        <a:t>Cây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bắp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cải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 pitchFamily="34" charset="0"/>
                          <a:cs typeface="Arial" pitchFamily="34" charset="0"/>
                        </a:rPr>
                        <a:t>Ruộng</a:t>
                      </a:r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vườn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 pitchFamily="34" charset="0"/>
                          <a:cs typeface="Arial" pitchFamily="34" charset="0"/>
                        </a:rPr>
                        <a:t>Chim</a:t>
                      </a:r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itchFamily="34" charset="0"/>
                          <a:cs typeface="Arial" pitchFamily="34" charset="0"/>
                        </a:rPr>
                        <a:t>chào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mào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Rừng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núi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vườn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 pitchFamily="34" charset="0"/>
                          <a:cs typeface="Arial" pitchFamily="34" charset="0"/>
                        </a:rPr>
                        <a:t>Cá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cảnh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 pitchFamily="34" charset="0"/>
                          <a:cs typeface="Arial" pitchFamily="34" charset="0"/>
                        </a:rPr>
                        <a:t>Bể</a:t>
                      </a:r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hồ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cá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cảnh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latin typeface="Arial" pitchFamily="34" charset="0"/>
                          <a:cs typeface="Arial" pitchFamily="34" charset="0"/>
                        </a:rPr>
                        <a:t>Cây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hoa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súng</a:t>
                      </a:r>
                      <a:endParaRPr lang="en-US" sz="2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 pitchFamily="34" charset="0"/>
                          <a:cs typeface="Arial" pitchFamily="34" charset="0"/>
                        </a:rPr>
                        <a:t>Hồ</a:t>
                      </a:r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ao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 pitchFamily="34" charset="0"/>
                          <a:cs typeface="Arial" pitchFamily="34" charset="0"/>
                        </a:rPr>
                        <a:t>Cây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đước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 pitchFamily="34" charset="0"/>
                          <a:cs typeface="Arial" pitchFamily="34" charset="0"/>
                        </a:rPr>
                        <a:t>Tôm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sú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 pitchFamily="34" charset="0"/>
                          <a:cs typeface="Arial" pitchFamily="34" charset="0"/>
                        </a:rPr>
                        <a:t>Vùng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rừng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ngập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mặn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ven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biển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599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6"/>
          <p:cNvSpPr txBox="1">
            <a:spLocks noChangeArrowheads="1"/>
          </p:cNvSpPr>
          <p:nvPr/>
        </p:nvSpPr>
        <p:spPr bwMode="auto">
          <a:xfrm>
            <a:off x="1220196" y="2328204"/>
            <a:ext cx="7513504" cy="127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tên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sống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cây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con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vật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xung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quanh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vi-VN" sz="40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4000" dirty="0"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8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5800" y="509587"/>
            <a:ext cx="3886200" cy="714375"/>
          </a:xfrm>
          <a:prstGeom prst="rect">
            <a:avLst/>
          </a:prstGeom>
        </p:spPr>
      </p:pic>
      <p:pic>
        <p:nvPicPr>
          <p:cNvPr id="9" name="PA_图片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4358" y="123824"/>
            <a:ext cx="783113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3962400"/>
            <a:ext cx="5715000" cy="2895599"/>
          </a:xfrm>
          <a:prstGeom prst="rect">
            <a:avLst/>
          </a:prstGeom>
        </p:spPr>
      </p:pic>
      <p:pic>
        <p:nvPicPr>
          <p:cNvPr id="11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 flipH="1">
            <a:off x="4267199" y="3647719"/>
            <a:ext cx="4856019" cy="3210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C000DD-40CE-4F89-B53B-851D2A09B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422" y="2286000"/>
            <a:ext cx="990600" cy="83820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39123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6"/>
          <p:cNvSpPr txBox="1">
            <a:spLocks noChangeArrowheads="1"/>
          </p:cNvSpPr>
          <p:nvPr/>
        </p:nvSpPr>
        <p:spPr bwMode="auto">
          <a:xfrm>
            <a:off x="487684" y="252957"/>
            <a:ext cx="8001000" cy="48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ên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cây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con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xung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quanh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307541"/>
              </p:ext>
            </p:extLst>
          </p:nvPr>
        </p:nvGraphicFramePr>
        <p:xfrm>
          <a:off x="228600" y="1397000"/>
          <a:ext cx="8686799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9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0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6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 pitchFamily="34" charset="0"/>
                          <a:cs typeface="Arial" pitchFamily="34" charset="0"/>
                        </a:rPr>
                        <a:t>Tên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cây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hoặc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 con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vật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 pitchFamily="34" charset="0"/>
                          <a:cs typeface="Arial" pitchFamily="34" charset="0"/>
                        </a:rPr>
                        <a:t>Nơi</a:t>
                      </a:r>
                      <a:r>
                        <a:rPr lang="en-US" sz="2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itchFamily="34" charset="0"/>
                          <a:cs typeface="Arial" pitchFamily="34" charset="0"/>
                        </a:rPr>
                        <a:t>sống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Arial" pitchFamily="34" charset="0"/>
                          <a:cs typeface="Arial" pitchFamily="34" charset="0"/>
                        </a:rPr>
                        <a:t>Tên</a:t>
                      </a:r>
                      <a:r>
                        <a:rPr lang="en-US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Arial" pitchFamily="34" charset="0"/>
                          <a:cs typeface="Arial" pitchFamily="34" charset="0"/>
                        </a:rPr>
                        <a:t>cây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Arial" pitchFamily="34" charset="0"/>
                          <a:cs typeface="Arial" pitchFamily="34" charset="0"/>
                        </a:rPr>
                        <a:t>Tên</a:t>
                      </a:r>
                      <a:r>
                        <a:rPr lang="en-US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con </a:t>
                      </a:r>
                      <a:r>
                        <a:rPr lang="en-US" sz="2000" b="1" baseline="0" dirty="0" err="1" smtClean="0">
                          <a:latin typeface="Arial" pitchFamily="34" charset="0"/>
                          <a:cs typeface="Arial" pitchFamily="34" charset="0"/>
                        </a:rPr>
                        <a:t>vật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" pitchFamily="34" charset="0"/>
                          <a:cs typeface="Arial" pitchFamily="34" charset="0"/>
                        </a:rPr>
                        <a:t>Cây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itchFamily="34" charset="0"/>
                          <a:cs typeface="Arial" pitchFamily="34" charset="0"/>
                        </a:rPr>
                        <a:t>chuối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" pitchFamily="34" charset="0"/>
                          <a:cs typeface="Arial" pitchFamily="34" charset="0"/>
                        </a:rPr>
                        <a:t>Vườn</a:t>
                      </a: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itchFamily="34" charset="0"/>
                          <a:cs typeface="Arial" pitchFamily="34" charset="0"/>
                        </a:rPr>
                        <a:t>cánh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itchFamily="34" charset="0"/>
                          <a:cs typeface="Arial" pitchFamily="34" charset="0"/>
                        </a:rPr>
                        <a:t>đồng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" pitchFamily="34" charset="0"/>
                          <a:cs typeface="Arial" pitchFamily="34" charset="0"/>
                        </a:rPr>
                        <a:t>Cây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itchFamily="34" charset="0"/>
                          <a:cs typeface="Arial" pitchFamily="34" charset="0"/>
                        </a:rPr>
                        <a:t>sen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" pitchFamily="34" charset="0"/>
                          <a:cs typeface="Arial" pitchFamily="34" charset="0"/>
                        </a:rPr>
                        <a:t>Ao</a:t>
                      </a: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000" dirty="0" err="1" smtClean="0">
                          <a:latin typeface="Arial" pitchFamily="34" charset="0"/>
                          <a:cs typeface="Arial" pitchFamily="34" charset="0"/>
                        </a:rPr>
                        <a:t>hồ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" pitchFamily="34" charset="0"/>
                          <a:cs typeface="Arial" pitchFamily="34" charset="0"/>
                        </a:rPr>
                        <a:t>Cây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itchFamily="34" charset="0"/>
                          <a:cs typeface="Arial" pitchFamily="34" charset="0"/>
                        </a:rPr>
                        <a:t>rau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itchFamily="34" charset="0"/>
                          <a:cs typeface="Arial" pitchFamily="34" charset="0"/>
                        </a:rPr>
                        <a:t>muống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" pitchFamily="34" charset="0"/>
                          <a:cs typeface="Arial" pitchFamily="34" charset="0"/>
                        </a:rPr>
                        <a:t>Ao</a:t>
                      </a: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000" dirty="0" err="1" smtClean="0">
                          <a:latin typeface="Arial" pitchFamily="34" charset="0"/>
                          <a:cs typeface="Arial" pitchFamily="34" charset="0"/>
                        </a:rPr>
                        <a:t>hồ</a:t>
                      </a: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itchFamily="34" charset="0"/>
                          <a:cs typeface="Arial" pitchFamily="34" charset="0"/>
                        </a:rPr>
                        <a:t>ruộng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itchFamily="34" charset="0"/>
                          <a:cs typeface="Arial" pitchFamily="34" charset="0"/>
                        </a:rPr>
                        <a:t>đồng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" pitchFamily="34" charset="0"/>
                          <a:cs typeface="Arial" pitchFamily="34" charset="0"/>
                        </a:rPr>
                        <a:t>Cây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itchFamily="34" charset="0"/>
                          <a:cs typeface="Arial" pitchFamily="34" charset="0"/>
                        </a:rPr>
                        <a:t>rau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itchFamily="34" charset="0"/>
                          <a:cs typeface="Arial" pitchFamily="34" charset="0"/>
                        </a:rPr>
                        <a:t>cải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" pitchFamily="34" charset="0"/>
                          <a:cs typeface="Arial" pitchFamily="34" charset="0"/>
                        </a:rPr>
                        <a:t>Vườn</a:t>
                      </a: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itchFamily="34" charset="0"/>
                          <a:cs typeface="Arial" pitchFamily="34" charset="0"/>
                        </a:rPr>
                        <a:t>ruộng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Con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itchFamily="34" charset="0"/>
                          <a:cs typeface="Arial" pitchFamily="34" charset="0"/>
                        </a:rPr>
                        <a:t>trâu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" pitchFamily="34" charset="0"/>
                          <a:cs typeface="Arial" pitchFamily="34" charset="0"/>
                        </a:rPr>
                        <a:t>Chuồng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Con </a:t>
                      </a:r>
                      <a:r>
                        <a:rPr lang="en-US" sz="2000" dirty="0" err="1" smtClean="0">
                          <a:latin typeface="Arial" pitchFamily="34" charset="0"/>
                          <a:cs typeface="Arial" pitchFamily="34" charset="0"/>
                        </a:rPr>
                        <a:t>gà</a:t>
                      </a: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itchFamily="34" charset="0"/>
                          <a:cs typeface="Arial" pitchFamily="34" charset="0"/>
                        </a:rPr>
                        <a:t>vịt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" pitchFamily="34" charset="0"/>
                          <a:cs typeface="Arial" pitchFamily="34" charset="0"/>
                        </a:rPr>
                        <a:t>Chuồng</a:t>
                      </a: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itchFamily="34" charset="0"/>
                          <a:cs typeface="Arial" pitchFamily="34" charset="0"/>
                        </a:rPr>
                        <a:t>vườn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" pitchFamily="34" charset="0"/>
                          <a:cs typeface="Arial" pitchFamily="34" charset="0"/>
                        </a:rPr>
                        <a:t>Cua</a:t>
                      </a: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itchFamily="34" charset="0"/>
                          <a:cs typeface="Arial" pitchFamily="34" charset="0"/>
                        </a:rPr>
                        <a:t>ốc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" pitchFamily="34" charset="0"/>
                          <a:cs typeface="Arial" pitchFamily="34" charset="0"/>
                        </a:rPr>
                        <a:t>Ao</a:t>
                      </a: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itchFamily="34" charset="0"/>
                          <a:cs typeface="Arial" pitchFamily="34" charset="0"/>
                        </a:rPr>
                        <a:t>hồ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Arial" pitchFamily="34" charset="0"/>
                          <a:cs typeface="Arial" pitchFamily="34" charset="0"/>
                        </a:rPr>
                        <a:t>sông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300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6"/>
          <p:cNvSpPr txBox="1">
            <a:spLocks noChangeArrowheads="1"/>
          </p:cNvSpPr>
          <p:nvPr/>
        </p:nvSpPr>
        <p:spPr bwMode="auto">
          <a:xfrm>
            <a:off x="314358" y="2057400"/>
            <a:ext cx="8677241" cy="220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   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Thực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vật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và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động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vật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có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thể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sống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được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ở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nhiều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nơi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khác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nhau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như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trong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nhà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ngoài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đồng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ruộng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trên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rừng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dưới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ao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hồ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sông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biển</a:t>
            </a:r>
            <a:r>
              <a:rPr lang="en-US" sz="3200" dirty="0" smtClean="0"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,…</a:t>
            </a:r>
            <a:endParaRPr lang="en-US" sz="3200" dirty="0"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8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5800" y="509587"/>
            <a:ext cx="3886200" cy="714375"/>
          </a:xfrm>
          <a:prstGeom prst="rect">
            <a:avLst/>
          </a:prstGeom>
        </p:spPr>
      </p:pic>
      <p:pic>
        <p:nvPicPr>
          <p:cNvPr id="9" name="PA_图片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4358" y="123824"/>
            <a:ext cx="783113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3962400"/>
            <a:ext cx="5715000" cy="2895599"/>
          </a:xfrm>
          <a:prstGeom prst="rect">
            <a:avLst/>
          </a:prstGeom>
        </p:spPr>
      </p:pic>
      <p:pic>
        <p:nvPicPr>
          <p:cNvPr id="11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 flipH="1">
            <a:off x="4267199" y="3647719"/>
            <a:ext cx="4856019" cy="321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9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"/>
          <p:cNvPicPr>
            <a:picLocks noChangeAspect="1"/>
          </p:cNvPicPr>
          <p:nvPr/>
        </p:nvPicPr>
        <p:blipFill rotWithShape="1">
          <a:blip r:embed="rId2" cstate="screen"/>
          <a:srcRect l="9168" r="13475"/>
          <a:stretch/>
        </p:blipFill>
        <p:spPr>
          <a:xfrm flipH="1">
            <a:off x="184244" y="294968"/>
            <a:ext cx="8959756" cy="650403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6436" y="1185081"/>
            <a:ext cx="1263034" cy="1230575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8744" y="1400568"/>
            <a:ext cx="1580056" cy="77498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11 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52600" y="1115806"/>
            <a:ext cx="7239000" cy="12998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Môi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05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13" y="-1905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7152" y="2556932"/>
            <a:ext cx="5976071" cy="108613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8800" b="1" dirty="0">
                <a:ln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8800" b="1" dirty="0" err="1">
                <a:ln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8800" b="1" dirty="0">
                <a:ln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8800" b="1" dirty="0">
                <a:ln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2689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48200"/>
            <a:ext cx="90820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280992" y="803275"/>
            <a:ext cx="49768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altLang="en-US" sz="44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altLang="en-US" sz="44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altLang="en-US" sz="44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altLang="en-US" sz="44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44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234951" y="1573213"/>
            <a:ext cx="88471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nêu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tên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sống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thực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vật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vật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xung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quanh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en-US" alt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236971" y="2506738"/>
            <a:ext cx="87407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3200" dirty="0">
              <a:latin typeface="Arial" pitchFamily="34" charset="0"/>
              <a:cs typeface="Arial" pitchFamily="34" charset="0"/>
            </a:endParaRPr>
          </a:p>
          <a:p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atin typeface="Arial" pitchFamily="34" charset="0"/>
                <a:cs typeface="Arial" pitchFamily="34" charset="0"/>
              </a:rPr>
              <a:t>sử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dụng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kiến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thức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cuộc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sống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hàng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200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fr-FR" altLang="en-US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en-US" altLang="en-US" sz="32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09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5" y="304800"/>
            <a:ext cx="73914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 noChangeArrowheads="1"/>
          </p:cNvSpPr>
          <p:nvPr/>
        </p:nvSpPr>
        <p:spPr>
          <a:xfrm>
            <a:off x="2854085" y="2780006"/>
            <a:ext cx="3962400" cy="995360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alt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altLang="en-US" sz="4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46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M CHÍCH BÔNG - KARAOKE HD -- Âm Nhạc Lớp 2">
            <a:hlinkClick r:id="" action="ppaction://media"/>
            <a:extLst>
              <a:ext uri="{FF2B5EF4-FFF2-40B4-BE49-F238E27FC236}">
                <a16:creationId xmlns:a16="http://schemas.microsoft.com/office/drawing/2014/main" id="{4A31A58B-C8CE-44A9-97E1-659BC99BE6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609600"/>
            <a:ext cx="8001000" cy="5295551"/>
          </a:xfrm>
          <a:prstGeom prst="rect">
            <a:avLst/>
          </a:prstGeom>
        </p:spPr>
      </p:pic>
      <p:sp>
        <p:nvSpPr>
          <p:cNvPr id="3" name="Title 1"/>
          <p:cNvSpPr txBox="1">
            <a:spLocks noChangeArrowheads="1"/>
          </p:cNvSpPr>
          <p:nvPr/>
        </p:nvSpPr>
        <p:spPr>
          <a:xfrm>
            <a:off x="1295400" y="13855"/>
            <a:ext cx="5867400" cy="637309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alt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alt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alt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chích</a:t>
            </a:r>
            <a:r>
              <a:rPr lang="en-US" alt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bông</a:t>
            </a:r>
            <a:endParaRPr lang="en-US" altLang="en-US" sz="32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94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5" y="304800"/>
            <a:ext cx="73914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 noChangeArrowheads="1"/>
          </p:cNvSpPr>
          <p:nvPr/>
        </p:nvSpPr>
        <p:spPr>
          <a:xfrm>
            <a:off x="2677556" y="3258221"/>
            <a:ext cx="3962400" cy="995360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alt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phá</a:t>
            </a:r>
            <a:endParaRPr lang="en-US" altLang="en-US" sz="4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3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8513000-AC02-48D4-A16D-79543B1058DA}"/>
              </a:ext>
            </a:extLst>
          </p:cNvPr>
          <p:cNvSpPr txBox="1"/>
          <p:nvPr/>
        </p:nvSpPr>
        <p:spPr>
          <a:xfrm>
            <a:off x="1154276" y="823453"/>
            <a:ext cx="15088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1.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7815323C-7976-4D1F-A513-0DCFF6F56FE3}"/>
              </a:ext>
            </a:extLst>
          </p:cNvPr>
          <p:cNvSpPr/>
          <p:nvPr/>
        </p:nvSpPr>
        <p:spPr>
          <a:xfrm>
            <a:off x="152400" y="228600"/>
            <a:ext cx="789372" cy="782428"/>
          </a:xfrm>
          <a:prstGeom prst="flowChart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13000-AC02-48D4-A16D-79543B1058DA}"/>
              </a:ext>
            </a:extLst>
          </p:cNvPr>
          <p:cNvSpPr txBox="1"/>
          <p:nvPr/>
        </p:nvSpPr>
        <p:spPr>
          <a:xfrm>
            <a:off x="997192" y="270166"/>
            <a:ext cx="75164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32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32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32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2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600" dirty="0">
                <a:solidFill>
                  <a:srgbClr val="E200E2"/>
                </a:solidFill>
              </a:rPr>
              <a:t>	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09465E-64B6-468D-8E33-44AF4FA75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8" t="6690" r="2183" b="-1469"/>
          <a:stretch/>
        </p:blipFill>
        <p:spPr>
          <a:xfrm>
            <a:off x="215122" y="1203289"/>
            <a:ext cx="846263" cy="695616"/>
          </a:xfrm>
          <a:prstGeom prst="flowChartConnector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513000-AC02-48D4-A16D-79543B1058DA}"/>
              </a:ext>
            </a:extLst>
          </p:cNvPr>
          <p:cNvSpPr txBox="1"/>
          <p:nvPr/>
        </p:nvSpPr>
        <p:spPr>
          <a:xfrm>
            <a:off x="1514908" y="819900"/>
            <a:ext cx="762909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đặt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trả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câu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cây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	</a:t>
            </a:r>
          </a:p>
        </p:txBody>
      </p:sp>
      <p:pic>
        <p:nvPicPr>
          <p:cNvPr id="2050" name="Picture 2" descr="C:\Users\Minhthangpc.VN\Desktop\z3049684327570_0931bbfecae748548cfa49e4540d68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53326"/>
            <a:ext cx="8686800" cy="467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 flipH="1">
            <a:off x="228600" y="1953324"/>
            <a:ext cx="3124198" cy="602079"/>
          </a:xfrm>
          <a:prstGeom prst="wedgeRoundRectCallout">
            <a:avLst>
              <a:gd name="adj1" fmla="val -23253"/>
              <a:gd name="adj2" fmla="val 6590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bắp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rot="10800000" flipH="1" flipV="1">
            <a:off x="320483" y="3139732"/>
            <a:ext cx="566371" cy="557879"/>
          </a:xfrm>
          <a:prstGeom prst="wedgeRoundRectCallout">
            <a:avLst>
              <a:gd name="adj1" fmla="val 77276"/>
              <a:gd name="adj2" fmla="val -2588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 rot="10800000" flipH="1" flipV="1">
            <a:off x="6333858" y="1882754"/>
            <a:ext cx="566371" cy="557879"/>
          </a:xfrm>
          <a:prstGeom prst="wedgeRoundRectCallout">
            <a:avLst>
              <a:gd name="adj1" fmla="val -62126"/>
              <a:gd name="adj2" fmla="val 5175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 flipH="1">
            <a:off x="7009767" y="1953326"/>
            <a:ext cx="2145956" cy="1209961"/>
          </a:xfrm>
          <a:prstGeom prst="wedgeRoundRectCallout">
            <a:avLst>
              <a:gd name="adj1" fmla="val 61548"/>
              <a:gd name="adj2" fmla="val 1635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hươu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rừng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08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inhthangpc.VN\Desktop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06634"/>
            <a:ext cx="4689762" cy="223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73F244-6827-4C3D-B019-7126537E0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6927" y="34636"/>
            <a:ext cx="4641272" cy="21751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1B9FF4-D92A-46C7-9277-5292B03849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4648199" y="34636"/>
            <a:ext cx="4495801" cy="2175164"/>
          </a:xfrm>
          <a:prstGeom prst="rect">
            <a:avLst/>
          </a:prstGeom>
        </p:spPr>
      </p:pic>
      <p:pic>
        <p:nvPicPr>
          <p:cNvPr id="4" name="Picture 2" descr="Chim chào mào vùng nào hay nhất? Chào mào Huế hay Sông Kôn?">
            <a:extLst>
              <a:ext uri="{FF2B5EF4-FFF2-40B4-BE49-F238E27FC236}">
                <a16:creationId xmlns:a16="http://schemas.microsoft.com/office/drawing/2014/main" id="{56149BEE-D143-43BE-B986-2A3E0864B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2230585"/>
            <a:ext cx="464127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Á VÀNG BƠI - Bé Mon - Liên Khúc Nhạc Thiếu Nhi Vui Nhộn Sôi Động Hay Nhất  Cho Bé - YouTube">
            <a:extLst>
              <a:ext uri="{FF2B5EF4-FFF2-40B4-BE49-F238E27FC236}">
                <a16:creationId xmlns:a16="http://schemas.microsoft.com/office/drawing/2014/main" id="{94B78338-D0B5-44CF-86A4-0A4463CCF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941" y="2230585"/>
            <a:ext cx="449005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8E3CE8-EC68-4B55-A8E1-58F0075D414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8" t="28889" r="5781" b="33889"/>
          <a:stretch/>
        </p:blipFill>
        <p:spPr>
          <a:xfrm>
            <a:off x="4653940" y="4606634"/>
            <a:ext cx="4490059" cy="225136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927" y="34636"/>
            <a:ext cx="374073" cy="346364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653941" y="34636"/>
            <a:ext cx="374073" cy="346364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927" y="2230585"/>
            <a:ext cx="374073" cy="346364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4653941" y="2230585"/>
            <a:ext cx="374073" cy="346364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41563" y="4662058"/>
            <a:ext cx="374073" cy="346364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3" name="Oval 12"/>
          <p:cNvSpPr/>
          <p:nvPr/>
        </p:nvSpPr>
        <p:spPr>
          <a:xfrm>
            <a:off x="5005677" y="4735712"/>
            <a:ext cx="374073" cy="346364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9519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73F244-6827-4C3D-B019-7126537E0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6926" y="34636"/>
            <a:ext cx="9137073" cy="552796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927" y="34635"/>
            <a:ext cx="678873" cy="651165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 flipH="1">
            <a:off x="152400" y="5586046"/>
            <a:ext cx="8839200" cy="609600"/>
          </a:xfrm>
          <a:prstGeom prst="wedgeRoundRectCallout">
            <a:avLst>
              <a:gd name="adj1" fmla="val 39566"/>
              <a:gd name="adj2" fmla="val -3466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Con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hươu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rừng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 flipH="1">
            <a:off x="318227" y="6088967"/>
            <a:ext cx="7391400" cy="609600"/>
          </a:xfrm>
          <a:prstGeom prst="wedgeRoundRectCallout">
            <a:avLst>
              <a:gd name="adj1" fmla="val 30630"/>
              <a:gd name="adj2" fmla="val -1620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rồi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hươu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rừng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42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519</Words>
  <Application>Microsoft Office PowerPoint</Application>
  <PresentationFormat>On-screen Show (4:3)</PresentationFormat>
  <Paragraphs>100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宋体</vt:lpstr>
      <vt:lpstr>Arial</vt:lpstr>
      <vt:lpstr>Calibri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Admin</cp:lastModifiedBy>
  <cp:revision>74</cp:revision>
  <dcterms:created xsi:type="dcterms:W3CDTF">2021-12-24T04:14:39Z</dcterms:created>
  <dcterms:modified xsi:type="dcterms:W3CDTF">2021-12-27T07:06:38Z</dcterms:modified>
</cp:coreProperties>
</file>