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ma" ContentType="audio/x-ms-wma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media/audio2.wav" ContentType="audio/x-wav"/>
  <Override PartName="/ppt/media/audio3.wav" ContentType="audio/x-wav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4" r:id="rId3"/>
  </p:sldMasterIdLst>
  <p:notesMasterIdLst>
    <p:notesMasterId r:id="rId34"/>
  </p:notesMasterIdLst>
  <p:sldIdLst>
    <p:sldId id="257" r:id="rId4"/>
    <p:sldId id="260" r:id="rId5"/>
    <p:sldId id="278" r:id="rId6"/>
    <p:sldId id="266" r:id="rId7"/>
    <p:sldId id="262" r:id="rId8"/>
    <p:sldId id="268" r:id="rId9"/>
    <p:sldId id="282" r:id="rId10"/>
    <p:sldId id="280" r:id="rId11"/>
    <p:sldId id="281" r:id="rId12"/>
    <p:sldId id="269" r:id="rId13"/>
    <p:sldId id="264" r:id="rId14"/>
    <p:sldId id="297" r:id="rId15"/>
    <p:sldId id="300" r:id="rId16"/>
    <p:sldId id="305" r:id="rId17"/>
    <p:sldId id="277" r:id="rId18"/>
    <p:sldId id="301" r:id="rId19"/>
    <p:sldId id="279" r:id="rId20"/>
    <p:sldId id="302" r:id="rId21"/>
    <p:sldId id="303" r:id="rId22"/>
    <p:sldId id="304" r:id="rId23"/>
    <p:sldId id="284" r:id="rId24"/>
    <p:sldId id="285" r:id="rId25"/>
    <p:sldId id="298" r:id="rId26"/>
    <p:sldId id="270" r:id="rId27"/>
    <p:sldId id="272" r:id="rId28"/>
    <p:sldId id="263" r:id="rId29"/>
    <p:sldId id="295" r:id="rId30"/>
    <p:sldId id="256" r:id="rId31"/>
    <p:sldId id="259" r:id="rId32"/>
    <p:sldId id="296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CC"/>
    <a:srgbClr val="0000CC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157" autoAdjust="0"/>
  </p:normalViewPr>
  <p:slideViewPr>
    <p:cSldViewPr>
      <p:cViewPr varScale="1">
        <p:scale>
          <a:sx n="54" d="100"/>
          <a:sy n="54" d="100"/>
        </p:scale>
        <p:origin x="112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C3A19B-B08B-47DE-BF45-00D04D7A6642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E15FF4-0796-401E-A1CD-376ADE63F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354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1200" b="0" dirty="0" err="1">
                <a:solidFill>
                  <a:prstClr val="black"/>
                </a:solidFill>
                <a:latin typeface="Times New Roman" pitchFamily="18" charset="0"/>
              </a:rPr>
              <a:t>Muốn</a:t>
            </a:r>
            <a:r>
              <a:rPr lang="en-US" altLang="en-US" sz="1200" b="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1200" b="0" dirty="0" err="1">
                <a:solidFill>
                  <a:prstClr val="black"/>
                </a:solidFill>
                <a:latin typeface="Times New Roman" pitchFamily="18" charset="0"/>
              </a:rPr>
              <a:t>nhân</a:t>
            </a:r>
            <a:r>
              <a:rPr lang="en-US" altLang="en-US" sz="1200" b="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1200" b="0" dirty="0" err="1">
                <a:solidFill>
                  <a:prstClr val="black"/>
                </a:solidFill>
                <a:latin typeface="Times New Roman" pitchFamily="18" charset="0"/>
              </a:rPr>
              <a:t>một</a:t>
            </a:r>
            <a:r>
              <a:rPr lang="en-US" altLang="en-US" sz="1200" b="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1200" b="0" dirty="0" err="1">
                <a:solidFill>
                  <a:prstClr val="black"/>
                </a:solidFill>
                <a:latin typeface="Times New Roman" pitchFamily="18" charset="0"/>
              </a:rPr>
              <a:t>sô</a:t>
            </a:r>
            <a:r>
              <a:rPr lang="en-US" altLang="en-US" sz="1200" b="0" dirty="0">
                <a:solidFill>
                  <a:prstClr val="black"/>
                </a:solidFill>
                <a:latin typeface="Times New Roman" pitchFamily="18" charset="0"/>
              </a:rPr>
              <a:t>́ </a:t>
            </a:r>
            <a:r>
              <a:rPr lang="en-US" altLang="en-US" sz="1200" b="0" dirty="0" err="1">
                <a:solidFill>
                  <a:prstClr val="black"/>
                </a:solidFill>
                <a:latin typeface="Times New Roman" pitchFamily="18" charset="0"/>
              </a:rPr>
              <a:t>thập</a:t>
            </a:r>
            <a:r>
              <a:rPr lang="en-US" altLang="en-US" sz="1200" b="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1200" b="0" dirty="0" err="1">
                <a:solidFill>
                  <a:prstClr val="black"/>
                </a:solidFill>
                <a:latin typeface="Times New Roman" pitchFamily="18" charset="0"/>
              </a:rPr>
              <a:t>phân</a:t>
            </a:r>
            <a:r>
              <a:rPr lang="en-US" altLang="en-US" sz="1200" b="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1200" b="0" dirty="0" err="1">
                <a:solidFill>
                  <a:prstClr val="black"/>
                </a:solidFill>
                <a:latin typeface="Times New Roman" pitchFamily="18" charset="0"/>
              </a:rPr>
              <a:t>với</a:t>
            </a:r>
            <a:r>
              <a:rPr lang="en-US" altLang="en-US" sz="1200" b="0" dirty="0">
                <a:solidFill>
                  <a:prstClr val="black"/>
                </a:solidFill>
                <a:latin typeface="Times New Roman" pitchFamily="18" charset="0"/>
              </a:rPr>
              <a:t> 0,1; 0,01; 0,001 </a:t>
            </a:r>
            <a:r>
              <a:rPr lang="en-US" altLang="en-US" sz="12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altLang="en-US" sz="1200" b="0" dirty="0">
                <a:solidFill>
                  <a:prstClr val="black"/>
                </a:solidFill>
                <a:latin typeface="Times New Roman" pitchFamily="18" charset="0"/>
              </a:rPr>
              <a:t>.ta </a:t>
            </a:r>
            <a:r>
              <a:rPr lang="en-US" altLang="en-US" sz="1200" b="0" dirty="0" err="1">
                <a:solidFill>
                  <a:prstClr val="black"/>
                </a:solidFill>
                <a:latin typeface="Times New Roman" pitchFamily="18" charset="0"/>
              </a:rPr>
              <a:t>l</a:t>
            </a:r>
            <a:r>
              <a:rPr lang="en-US" altLang="en-US" sz="12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en-US" sz="1200" b="0" dirty="0" err="1">
                <a:solidFill>
                  <a:prstClr val="black"/>
                </a:solidFill>
                <a:latin typeface="Times New Roman" pitchFamily="18" charset="0"/>
              </a:rPr>
              <a:t>m</a:t>
            </a:r>
            <a:r>
              <a:rPr lang="en-US" altLang="en-US" sz="1200" b="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1200" b="0" dirty="0" err="1">
                <a:solidFill>
                  <a:prstClr val="black"/>
                </a:solidFill>
                <a:latin typeface="Times New Roman" pitchFamily="18" charset="0"/>
              </a:rPr>
              <a:t>như</a:t>
            </a:r>
            <a:r>
              <a:rPr lang="en-US" altLang="en-US" sz="1200" b="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1200" b="0" dirty="0" err="1">
                <a:solidFill>
                  <a:prstClr val="black"/>
                </a:solidFill>
                <a:latin typeface="Times New Roman" pitchFamily="18" charset="0"/>
              </a:rPr>
              <a:t>thế</a:t>
            </a:r>
            <a:r>
              <a:rPr lang="en-US" altLang="en-US" sz="1200" b="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1200" b="0" dirty="0" err="1">
                <a:solidFill>
                  <a:prstClr val="black"/>
                </a:solidFill>
                <a:latin typeface="Times New Roman" pitchFamily="18" charset="0"/>
              </a:rPr>
              <a:t>n</a:t>
            </a:r>
            <a:r>
              <a:rPr lang="en-US" altLang="en-US" sz="12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en-US" sz="1200" b="0" dirty="0" err="1">
                <a:solidFill>
                  <a:prstClr val="black"/>
                </a:solidFill>
                <a:latin typeface="Times New Roman" pitchFamily="18" charset="0"/>
              </a:rPr>
              <a:t>o</a:t>
            </a:r>
            <a:r>
              <a:rPr lang="en-US" altLang="en-US" sz="1200" b="0" dirty="0">
                <a:solidFill>
                  <a:prstClr val="black"/>
                </a:solidFill>
                <a:latin typeface="Times New Roman" pitchFamily="18" charset="0"/>
              </a:rPr>
              <a:t>?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15FF4-0796-401E-A1CD-376ADE63F6D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273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/>
              <a:t>- </a:t>
            </a:r>
            <a:r>
              <a:rPr lang="vi-VN" baseline="0"/>
              <a:t>nhận xét gì về số bị chia và thương tìm được?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E15FF4-0796-401E-A1CD-376ADE63F6D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2461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/>
              <a:t>- nhận</a:t>
            </a:r>
            <a:r>
              <a:rPr lang="vi-VN" baseline="0"/>
              <a:t> xét gì về SBC và thương tìm đươc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E15FF4-0796-401E-A1CD-376ADE63F6D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3563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E15FF4-0796-401E-A1CD-376ADE63F6D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2080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Tổ</a:t>
            </a:r>
            <a:r>
              <a:rPr lang="en-US" dirty="0"/>
              <a:t> </a:t>
            </a:r>
            <a:r>
              <a:rPr lang="en-US" dirty="0" err="1"/>
              <a:t>chức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HS </a:t>
            </a:r>
            <a:r>
              <a:rPr lang="en-US" dirty="0" err="1"/>
              <a:t>chơi</a:t>
            </a:r>
            <a:r>
              <a:rPr lang="en-US" dirty="0"/>
              <a:t> TC: </a:t>
            </a:r>
            <a:r>
              <a:rPr lang="en-US" dirty="0" err="1"/>
              <a:t>Lật</a:t>
            </a:r>
            <a:r>
              <a:rPr lang="en-US" dirty="0"/>
              <a:t> </a:t>
            </a:r>
            <a:r>
              <a:rPr lang="en-US" dirty="0" err="1"/>
              <a:t>mảnh</a:t>
            </a:r>
            <a:r>
              <a:rPr lang="en-US" dirty="0"/>
              <a:t> </a:t>
            </a:r>
            <a:r>
              <a:rPr lang="en-US" dirty="0" err="1"/>
              <a:t>ghép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chữa</a:t>
            </a:r>
            <a:r>
              <a:rPr lang="en-US" dirty="0"/>
              <a:t> BT </a:t>
            </a:r>
            <a:r>
              <a:rPr lang="en-US" dirty="0" err="1"/>
              <a:t>này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15FF4-0796-401E-A1CD-376ADE63F6D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4050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15FF4-0796-401E-A1CD-376ADE63F6D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5056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Khi chia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TP </a:t>
            </a:r>
            <a:r>
              <a:rPr lang="en-US" dirty="0" err="1"/>
              <a:t>cho</a:t>
            </a:r>
            <a:r>
              <a:rPr lang="en-US" dirty="0"/>
              <a:t> 10, 100, 1000, … ta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lưu</a:t>
            </a:r>
            <a:r>
              <a:rPr lang="en-US" dirty="0"/>
              <a:t> ý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  <a:p>
            <a:r>
              <a:rPr lang="en-US" dirty="0"/>
              <a:t>- Qua BT 1, con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đạt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mục</a:t>
            </a:r>
            <a:r>
              <a:rPr lang="en-US" dirty="0"/>
              <a:t> </a:t>
            </a:r>
            <a:r>
              <a:rPr lang="en-US" dirty="0" err="1"/>
              <a:t>tiêu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15FF4-0796-401E-A1CD-376ADE63F6D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5749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N</a:t>
            </a:r>
            <a:r>
              <a:rPr lang="vi-VN" dirty="0"/>
              <a:t>hận</a:t>
            </a:r>
            <a:r>
              <a:rPr lang="vi-VN" baseline="0" dirty="0"/>
              <a:t> xét gì về kết quả của phép chia và phép nhân?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E15FF4-0796-401E-A1CD-376ADE63F6D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4301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Chốt:</a:t>
            </a:r>
            <a:r>
              <a:rPr lang="vi-VN" baseline="0" dirty="0"/>
              <a:t> Bài toán thuộc dạng toán gì? Con vận dụng những kt’ nào để giải bài toán?</a:t>
            </a:r>
          </a:p>
          <a:p>
            <a:r>
              <a:rPr lang="vi-VN" baseline="0" dirty="0"/>
              <a:t>Qua bài tập này chúng ta đạt được mục tiêu nào của bài?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E15FF4-0796-401E-A1CD-376ADE63F6D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132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6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3D98C-5D2B-4563-AD97-D78B44BE6F1B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D5E71-9814-4786-ABDF-F680D2EBC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884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3D98C-5D2B-4563-AD97-D78B44BE6F1B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D5E71-9814-4786-ABDF-F680D2EBC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8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7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7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3D98C-5D2B-4563-AD97-D78B44BE6F1B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D5E71-9814-4786-ABDF-F680D2EBC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5169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6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B14BB5-3724-428E-884F-2BB2FE9DE5C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247745"/>
      </p:ext>
    </p:extLst>
  </p:cSld>
  <p:clrMapOvr>
    <a:masterClrMapping/>
  </p:clrMapOvr>
  <p:transition advTm="30000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CEE2EB-275F-4F90-9C86-BB2BDE979D0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867592"/>
      </p:ext>
    </p:extLst>
  </p:cSld>
  <p:clrMapOvr>
    <a:masterClrMapping/>
  </p:clrMapOvr>
  <p:transition advTm="30000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4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09B300-DEFC-4386-BD0F-D455CA79BC3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423272"/>
      </p:ext>
    </p:extLst>
  </p:cSld>
  <p:clrMapOvr>
    <a:masterClrMapping/>
  </p:clrMapOvr>
  <p:transition advTm="30000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DF9C2F-98F7-4ABC-A3AF-E8E086504EB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452615"/>
      </p:ext>
    </p:extLst>
  </p:cSld>
  <p:clrMapOvr>
    <a:masterClrMapping/>
  </p:clrMapOvr>
  <p:transition advTm="30000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9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4E09F7-6371-4396-B861-F665BBFBD3F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158300"/>
      </p:ext>
    </p:extLst>
  </p:cSld>
  <p:clrMapOvr>
    <a:masterClrMapping/>
  </p:clrMapOvr>
  <p:transition advTm="30000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7CC8AF-4873-4E51-AFFC-A82C42770E2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631473"/>
      </p:ext>
    </p:extLst>
  </p:cSld>
  <p:clrMapOvr>
    <a:masterClrMapping/>
  </p:clrMapOvr>
  <p:transition advTm="30000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75C3D2-601A-4A5D-8BA2-17F4424FD23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108898"/>
      </p:ext>
    </p:extLst>
  </p:cSld>
  <p:clrMapOvr>
    <a:masterClrMapping/>
  </p:clrMapOvr>
  <p:transition advTm="30000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9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93C3AF-8072-4DF1-9139-FE958944DBB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603740"/>
      </p:ext>
    </p:extLst>
  </p:cSld>
  <p:clrMapOvr>
    <a:masterClrMapping/>
  </p:clrMapOvr>
  <p:transition advTm="3000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3D98C-5D2B-4563-AD97-D78B44BE6F1B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D5E71-9814-4786-ABDF-F680D2EBC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9295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3C90D7-D058-40AD-86CF-A1489F55EA3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135440"/>
      </p:ext>
    </p:extLst>
  </p:cSld>
  <p:clrMapOvr>
    <a:masterClrMapping/>
  </p:clrMapOvr>
  <p:transition advTm="30000"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268C88-0792-4933-B3D6-38E35C801DC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547303"/>
      </p:ext>
    </p:extLst>
  </p:cSld>
  <p:clrMapOvr>
    <a:masterClrMapping/>
  </p:clrMapOvr>
  <p:transition advTm="30000"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7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7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88ABF7-DE7D-49FE-B8CA-0101CCE9D64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090521"/>
      </p:ext>
    </p:extLst>
  </p:cSld>
  <p:clrMapOvr>
    <a:masterClrMapping/>
  </p:clrMapOvr>
  <p:transition advTm="30000"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7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AC25AA-026A-4AE8-B732-860E9F82A3D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242259"/>
      </p:ext>
    </p:extLst>
  </p:cSld>
  <p:clrMapOvr>
    <a:masterClrMapping/>
  </p:clrMapOvr>
  <p:transition advTm="30000"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62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5C6EA8-BDDC-46E3-82BE-6757631F103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6262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6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294ABB-8683-4909-9087-6ABFF813AE9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5072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956312-AEBA-451F-8D26-96268B7AAB5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6629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4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764644-06F4-4202-8D8B-3AC7A1B089A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3490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B0D7C8-71E5-4956-8EDE-5A8D9D56CD2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2715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9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7A9A4F-2D42-4498-8061-AA4DE79B6F2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469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4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3D98C-5D2B-4563-AD97-D78B44BE6F1B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D5E71-9814-4786-ABDF-F680D2EBC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0148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AAC779-1773-4A6E-9740-03FE0ED4266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3584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D85B4A-3404-486D-9C13-CEAF0E24CC1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1086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9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9482A8-6D61-49F9-89A5-648DB85D61D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6353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DD2AD6-B95C-49D5-8AA5-66F1DC1F996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8369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A011FB-4F21-42D6-B8A4-D111E751A66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87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7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7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6A5BBD-C55E-4980-B5EA-6BD42E7FBD4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6353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7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332A3F-4D7A-4353-9B14-5DAE30F292C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558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3D98C-5D2B-4563-AD97-D78B44BE6F1B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D5E71-9814-4786-ABDF-F680D2EBC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03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9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3D98C-5D2B-4563-AD97-D78B44BE6F1B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D5E71-9814-4786-ABDF-F680D2EBC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612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3D98C-5D2B-4563-AD97-D78B44BE6F1B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D5E71-9814-4786-ABDF-F680D2EBC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920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3D98C-5D2B-4563-AD97-D78B44BE6F1B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D5E71-9814-4786-ABDF-F680D2EBC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499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9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3D98C-5D2B-4563-AD97-D78B44BE6F1B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D5E71-9814-4786-ABDF-F680D2EBC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878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3D98C-5D2B-4563-AD97-D78B44BE6F1B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D5E71-9814-4786-ABDF-F680D2EBC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775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9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F3D98C-5D2B-4563-AD97-D78B44BE6F1B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9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9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D5E71-9814-4786-ABDF-F680D2EBC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643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B76AAF3-E1B5-4A4D-B80E-6E1DB4529AD5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11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 advTm="30000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80A8310-E034-4EE4-A84A-3B27BB4EF4F1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480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Em%20&#273;i%20&#273;&#432;a%20c&#417;m%20cho%20m&#7865;%20&#273;i%20c&#224;y_1.mp4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gif"/><Relationship Id="rId18" Type="http://schemas.openxmlformats.org/officeDocument/2006/relationships/image" Target="../media/image17.png"/><Relationship Id="rId26" Type="http://schemas.openxmlformats.org/officeDocument/2006/relationships/image" Target="../media/image22.png"/><Relationship Id="rId3" Type="http://schemas.openxmlformats.org/officeDocument/2006/relationships/slideLayout" Target="../slideLayouts/slideLayout26.xml"/><Relationship Id="rId21" Type="http://schemas.openxmlformats.org/officeDocument/2006/relationships/image" Target="../media/image19.png"/><Relationship Id="rId7" Type="http://schemas.openxmlformats.org/officeDocument/2006/relationships/image" Target="../media/image7.png"/><Relationship Id="rId12" Type="http://schemas.openxmlformats.org/officeDocument/2006/relationships/image" Target="../media/image12.gif"/><Relationship Id="rId17" Type="http://schemas.openxmlformats.org/officeDocument/2006/relationships/slide" Target="slide16.xml"/><Relationship Id="rId25" Type="http://schemas.openxmlformats.org/officeDocument/2006/relationships/slide" Target="slide18.xml"/><Relationship Id="rId2" Type="http://schemas.openxmlformats.org/officeDocument/2006/relationships/audio" Target="../media/media1.wma"/><Relationship Id="rId16" Type="http://schemas.openxmlformats.org/officeDocument/2006/relationships/image" Target="../media/image16.gif"/><Relationship Id="rId20" Type="http://schemas.openxmlformats.org/officeDocument/2006/relationships/slide" Target="slide15.xml"/><Relationship Id="rId29" Type="http://schemas.openxmlformats.org/officeDocument/2006/relationships/slide" Target="slide20.xml"/><Relationship Id="rId1" Type="http://schemas.microsoft.com/office/2007/relationships/media" Target="../media/media1.wma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slide" Target="slide17.xml"/><Relationship Id="rId28" Type="http://schemas.openxmlformats.org/officeDocument/2006/relationships/image" Target="../media/image23.png"/><Relationship Id="rId10" Type="http://schemas.openxmlformats.org/officeDocument/2006/relationships/image" Target="../media/image10.png"/><Relationship Id="rId19" Type="http://schemas.openxmlformats.org/officeDocument/2006/relationships/image" Target="../media/image18.png"/><Relationship Id="rId31" Type="http://schemas.openxmlformats.org/officeDocument/2006/relationships/image" Target="../media/image25.png"/><Relationship Id="rId4" Type="http://schemas.openxmlformats.org/officeDocument/2006/relationships/audio" Target="../media/audio2.wav"/><Relationship Id="rId9" Type="http://schemas.openxmlformats.org/officeDocument/2006/relationships/image" Target="../media/image9.png"/><Relationship Id="rId14" Type="http://schemas.openxmlformats.org/officeDocument/2006/relationships/image" Target="../media/image14.gif"/><Relationship Id="rId22" Type="http://schemas.openxmlformats.org/officeDocument/2006/relationships/image" Target="../media/image20.png"/><Relationship Id="rId27" Type="http://schemas.openxmlformats.org/officeDocument/2006/relationships/slide" Target="slide19.xml"/><Relationship Id="rId30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slide" Target="slide19.xml"/><Relationship Id="rId18" Type="http://schemas.openxmlformats.org/officeDocument/2006/relationships/image" Target="../media/image33.PNG"/><Relationship Id="rId3" Type="http://schemas.openxmlformats.org/officeDocument/2006/relationships/slide" Target="slide16.xml"/><Relationship Id="rId7" Type="http://schemas.openxmlformats.org/officeDocument/2006/relationships/slide" Target="slide18.xml"/><Relationship Id="rId12" Type="http://schemas.openxmlformats.org/officeDocument/2006/relationships/image" Target="../media/image30.PNG"/><Relationship Id="rId17" Type="http://schemas.openxmlformats.org/officeDocument/2006/relationships/slide" Target="slide21.xml"/><Relationship Id="rId2" Type="http://schemas.openxmlformats.org/officeDocument/2006/relationships/slide" Target="slide23.xml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7.PNG"/><Relationship Id="rId11" Type="http://schemas.openxmlformats.org/officeDocument/2006/relationships/slide" Target="slide20.xml"/><Relationship Id="rId5" Type="http://schemas.openxmlformats.org/officeDocument/2006/relationships/slide" Target="slide15.xml"/><Relationship Id="rId15" Type="http://schemas.openxmlformats.org/officeDocument/2006/relationships/slide" Target="slide22.xml"/><Relationship Id="rId10" Type="http://schemas.openxmlformats.org/officeDocument/2006/relationships/image" Target="../media/image29.PNG"/><Relationship Id="rId4" Type="http://schemas.openxmlformats.org/officeDocument/2006/relationships/image" Target="../media/image26.PNG"/><Relationship Id="rId9" Type="http://schemas.openxmlformats.org/officeDocument/2006/relationships/slide" Target="slide17.xml"/><Relationship Id="rId1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35.png"/><Relationship Id="rId4" Type="http://schemas.openxmlformats.org/officeDocument/2006/relationships/slide" Target="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35.png"/><Relationship Id="rId4" Type="http://schemas.openxmlformats.org/officeDocument/2006/relationships/slide" Target="slide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35.png"/><Relationship Id="rId4" Type="http://schemas.openxmlformats.org/officeDocument/2006/relationships/slide" Target="slide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35.png"/><Relationship Id="rId4" Type="http://schemas.openxmlformats.org/officeDocument/2006/relationships/slide" Target="slide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35.png"/><Relationship Id="rId4" Type="http://schemas.openxmlformats.org/officeDocument/2006/relationships/slide" Target="slide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3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35.png"/><Relationship Id="rId4" Type="http://schemas.openxmlformats.org/officeDocument/2006/relationships/slide" Target="slide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35.png"/><Relationship Id="rId4" Type="http://schemas.openxmlformats.org/officeDocument/2006/relationships/slide" Target="slide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35.png"/><Relationship Id="rId5" Type="http://schemas.openxmlformats.org/officeDocument/2006/relationships/slide" Target="slide14.xml"/><Relationship Id="rId4" Type="http://schemas.openxmlformats.org/officeDocument/2006/relationships/image" Target="../media/image34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3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E58593F-D497-47DE-AA4F-B611E45D7B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5-Point Star 1">
            <a:hlinkClick r:id="rId3" action="ppaction://hlinkfile"/>
          </p:cNvPr>
          <p:cNvSpPr/>
          <p:nvPr/>
        </p:nvSpPr>
        <p:spPr>
          <a:xfrm>
            <a:off x="9336088" y="5732504"/>
            <a:ext cx="647700" cy="64928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DA0E42-0F1F-4A05-B842-30D61BCC00AC}"/>
              </a:ext>
            </a:extLst>
          </p:cNvPr>
          <p:cNvSpPr txBox="1"/>
          <p:nvPr/>
        </p:nvSpPr>
        <p:spPr>
          <a:xfrm>
            <a:off x="2107551" y="2474048"/>
            <a:ext cx="8129298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lnSpc>
                <a:spcPct val="150000"/>
              </a:lnSpc>
            </a:pPr>
            <a:r>
              <a:rPr lang="vi-VN" sz="4000" b="1" dirty="0">
                <a:solidFill>
                  <a:srgbClr val="FF000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BÀI: </a:t>
            </a:r>
            <a:r>
              <a:rPr lang="en-US" sz="4000" b="1" dirty="0">
                <a:solidFill>
                  <a:srgbClr val="FF000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CHIA MỘT SỐ THẬP PHÂN CHO 10, 100, 1000, …</a:t>
            </a:r>
            <a:endParaRPr lang="vi-VN" sz="4000" b="1" dirty="0">
              <a:solidFill>
                <a:srgbClr val="FF0000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vi-VN" sz="4000" b="1" dirty="0">
                <a:solidFill>
                  <a:srgbClr val="FF000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Trang 6</a:t>
            </a:r>
            <a:r>
              <a:rPr lang="en-US" sz="4000" b="1" dirty="0">
                <a:solidFill>
                  <a:srgbClr val="FF000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5</a:t>
            </a:r>
            <a:r>
              <a:rPr lang="vi-VN" sz="4000" b="1" dirty="0">
                <a:solidFill>
                  <a:srgbClr val="FF000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, 6</a:t>
            </a:r>
            <a:r>
              <a:rPr lang="en-US" sz="4000" b="1" dirty="0">
                <a:solidFill>
                  <a:srgbClr val="FF000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614156485"/>
      </p:ext>
    </p:extLst>
  </p:cSld>
  <p:clrMapOvr>
    <a:masterClrMapping/>
  </p:clrMapOvr>
  <p:transition advTm="30000"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1714500" y="2286000"/>
            <a:ext cx="8763000" cy="1569660"/>
          </a:xfrm>
          <a:prstGeom prst="rect">
            <a:avLst/>
          </a:prstGeom>
          <a:solidFill>
            <a:sysClr val="window" lastClr="FFFFFF"/>
          </a:solidFill>
          <a:ln w="9525">
            <a:solidFill>
              <a:sysClr val="window" lastClr="FFFF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b="1" u="sng" kern="0" dirty="0" err="1">
                <a:solidFill>
                  <a:srgbClr val="0000FF"/>
                </a:solidFill>
                <a:latin typeface="Times New Roman" pitchFamily="18" charset="0"/>
              </a:rPr>
              <a:t>Quy</a:t>
            </a:r>
            <a:r>
              <a:rPr lang="en-US" altLang="en-US" b="1" u="sng" kern="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u="sng" kern="0" dirty="0" err="1">
                <a:solidFill>
                  <a:srgbClr val="0000FF"/>
                </a:solidFill>
                <a:latin typeface="Times New Roman" pitchFamily="18" charset="0"/>
              </a:rPr>
              <a:t>tắc</a:t>
            </a:r>
            <a:r>
              <a:rPr lang="en-US" altLang="en-US" b="1" kern="0" dirty="0">
                <a:solidFill>
                  <a:srgbClr val="0000FF"/>
                </a:solidFill>
                <a:latin typeface="Times New Roman" pitchFamily="18" charset="0"/>
              </a:rPr>
              <a:t>: </a:t>
            </a:r>
            <a:r>
              <a:rPr lang="en-US" altLang="en-US" b="1" kern="0" dirty="0" err="1">
                <a:solidFill>
                  <a:srgbClr val="0000FF"/>
                </a:solidFill>
                <a:latin typeface="Times New Roman" pitchFamily="18" charset="0"/>
              </a:rPr>
              <a:t>Muốn</a:t>
            </a:r>
            <a:r>
              <a:rPr lang="en-US" altLang="en-US" b="1" kern="0" dirty="0">
                <a:solidFill>
                  <a:srgbClr val="0000FF"/>
                </a:solidFill>
                <a:latin typeface="Times New Roman" pitchFamily="18" charset="0"/>
              </a:rPr>
              <a:t> chia </a:t>
            </a:r>
            <a:r>
              <a:rPr lang="en-US" altLang="en-US" b="1" kern="0" dirty="0" err="1">
                <a:solidFill>
                  <a:srgbClr val="0000FF"/>
                </a:solidFill>
                <a:latin typeface="Times New Roman" pitchFamily="18" charset="0"/>
              </a:rPr>
              <a:t>một</a:t>
            </a:r>
            <a:r>
              <a:rPr lang="en-US" altLang="en-US" b="1" kern="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kern="0" dirty="0" err="1">
                <a:solidFill>
                  <a:srgbClr val="0000FF"/>
                </a:solidFill>
                <a:latin typeface="Times New Roman" pitchFamily="18" charset="0"/>
              </a:rPr>
              <a:t>sô</a:t>
            </a:r>
            <a:r>
              <a:rPr lang="en-US" altLang="en-US" b="1" kern="0" dirty="0">
                <a:solidFill>
                  <a:srgbClr val="0000FF"/>
                </a:solidFill>
                <a:latin typeface="Times New Roman" pitchFamily="18" charset="0"/>
              </a:rPr>
              <a:t>́ </a:t>
            </a:r>
            <a:r>
              <a:rPr lang="en-US" altLang="en-US" b="1" kern="0" dirty="0" err="1">
                <a:solidFill>
                  <a:srgbClr val="0000FF"/>
                </a:solidFill>
                <a:latin typeface="Times New Roman" pitchFamily="18" charset="0"/>
              </a:rPr>
              <a:t>thập</a:t>
            </a:r>
            <a:r>
              <a:rPr lang="en-US" altLang="en-US" b="1" kern="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kern="0" dirty="0" err="1">
                <a:solidFill>
                  <a:srgbClr val="0000FF"/>
                </a:solidFill>
                <a:latin typeface="Times New Roman" pitchFamily="18" charset="0"/>
              </a:rPr>
              <a:t>phân</a:t>
            </a:r>
            <a:r>
              <a:rPr lang="en-US" altLang="en-US" b="1" kern="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kern="0" dirty="0" err="1">
                <a:solidFill>
                  <a:srgbClr val="0000FF"/>
                </a:solidFill>
                <a:latin typeface="Times New Roman" pitchFamily="18" charset="0"/>
              </a:rPr>
              <a:t>cho</a:t>
            </a:r>
            <a:r>
              <a:rPr lang="en-US" altLang="en-US" b="1" kern="0" dirty="0">
                <a:solidFill>
                  <a:srgbClr val="0000FF"/>
                </a:solidFill>
                <a:latin typeface="Times New Roman" pitchFamily="18" charset="0"/>
              </a:rPr>
              <a:t> 10 , 100 ,1000 </a:t>
            </a:r>
            <a:r>
              <a:rPr lang="en-US" altLang="en-US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altLang="en-US" b="1" kern="0" dirty="0">
                <a:solidFill>
                  <a:srgbClr val="0000FF"/>
                </a:solidFill>
                <a:latin typeface="Times New Roman" pitchFamily="18" charset="0"/>
              </a:rPr>
              <a:t>.ta chỉ </a:t>
            </a:r>
            <a:r>
              <a:rPr lang="en-US" altLang="en-US" b="1" kern="0" dirty="0" err="1">
                <a:solidFill>
                  <a:srgbClr val="0000FF"/>
                </a:solidFill>
                <a:latin typeface="Times New Roman" pitchFamily="18" charset="0"/>
              </a:rPr>
              <a:t>việc</a:t>
            </a:r>
            <a:r>
              <a:rPr lang="en-US" altLang="en-US" b="1" kern="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kern="0" dirty="0" err="1">
                <a:solidFill>
                  <a:srgbClr val="0000FF"/>
                </a:solidFill>
                <a:latin typeface="Times New Roman" pitchFamily="18" charset="0"/>
              </a:rPr>
              <a:t>chuyển</a:t>
            </a:r>
            <a:r>
              <a:rPr lang="en-US" altLang="en-US" b="1" kern="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kern="0" dirty="0" err="1">
                <a:solidFill>
                  <a:srgbClr val="0000FF"/>
                </a:solidFill>
                <a:latin typeface="Times New Roman" pitchFamily="18" charset="0"/>
              </a:rPr>
              <a:t>dấu</a:t>
            </a:r>
            <a:r>
              <a:rPr lang="en-US" altLang="en-US" b="1" kern="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kern="0" dirty="0" err="1">
                <a:solidFill>
                  <a:srgbClr val="0000FF"/>
                </a:solidFill>
                <a:latin typeface="Times New Roman" pitchFamily="18" charset="0"/>
              </a:rPr>
              <a:t>phẩy</a:t>
            </a:r>
            <a:r>
              <a:rPr lang="en-US" altLang="en-US" b="1" kern="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kern="0" dirty="0" err="1">
                <a:solidFill>
                  <a:srgbClr val="0000FF"/>
                </a:solidFill>
                <a:latin typeface="Times New Roman" pitchFamily="18" charset="0"/>
              </a:rPr>
              <a:t>của</a:t>
            </a:r>
            <a:r>
              <a:rPr lang="en-US" altLang="en-US" b="1" kern="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kern="0" dirty="0" err="1">
                <a:solidFill>
                  <a:srgbClr val="0000FF"/>
                </a:solidFill>
                <a:latin typeface="Times New Roman" pitchFamily="18" charset="0"/>
              </a:rPr>
              <a:t>sô</a:t>
            </a:r>
            <a:r>
              <a:rPr lang="en-US" altLang="en-US" b="1" kern="0" dirty="0">
                <a:solidFill>
                  <a:srgbClr val="0000FF"/>
                </a:solidFill>
                <a:latin typeface="Times New Roman" pitchFamily="18" charset="0"/>
              </a:rPr>
              <a:t>́ </a:t>
            </a:r>
            <a:r>
              <a:rPr lang="en-US" altLang="en-US" b="1" kern="0" dirty="0" err="1">
                <a:solidFill>
                  <a:srgbClr val="0000FF"/>
                </a:solidFill>
                <a:latin typeface="Times New Roman" pitchFamily="18" charset="0"/>
              </a:rPr>
              <a:t>đó</a:t>
            </a:r>
            <a:r>
              <a:rPr lang="en-US" altLang="en-US" b="1" kern="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kern="0" dirty="0" err="1">
                <a:solidFill>
                  <a:srgbClr val="0000FF"/>
                </a:solidFill>
                <a:latin typeface="Times New Roman" pitchFamily="18" charset="0"/>
              </a:rPr>
              <a:t>lần</a:t>
            </a:r>
            <a:r>
              <a:rPr lang="en-US" altLang="en-US" b="1" kern="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kern="0" dirty="0" err="1">
                <a:solidFill>
                  <a:srgbClr val="0000FF"/>
                </a:solidFill>
                <a:latin typeface="Times New Roman" pitchFamily="18" charset="0"/>
              </a:rPr>
              <a:t>lượt</a:t>
            </a:r>
            <a:r>
              <a:rPr lang="en-US" altLang="en-US" b="1" kern="0" dirty="0">
                <a:solidFill>
                  <a:srgbClr val="0000FF"/>
                </a:solidFill>
                <a:latin typeface="Times New Roman" pitchFamily="18" charset="0"/>
              </a:rPr>
              <a:t> sang </a:t>
            </a:r>
            <a:r>
              <a:rPr lang="en-US" altLang="en-US" b="1" kern="0" dirty="0" err="1">
                <a:solidFill>
                  <a:srgbClr val="0000FF"/>
                </a:solidFill>
                <a:latin typeface="Times New Roman" pitchFamily="18" charset="0"/>
              </a:rPr>
              <a:t>bên</a:t>
            </a:r>
            <a:r>
              <a:rPr lang="en-US" altLang="en-US" b="1" kern="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kern="0" dirty="0" err="1">
                <a:solidFill>
                  <a:srgbClr val="0000FF"/>
                </a:solidFill>
                <a:latin typeface="Times New Roman" pitchFamily="18" charset="0"/>
              </a:rPr>
              <a:t>trái</a:t>
            </a:r>
            <a:r>
              <a:rPr lang="en-US" altLang="en-US" b="1" kern="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kern="0" dirty="0" err="1">
                <a:solidFill>
                  <a:srgbClr val="0000FF"/>
                </a:solidFill>
                <a:latin typeface="Times New Roman" pitchFamily="18" charset="0"/>
              </a:rPr>
              <a:t>một</a:t>
            </a:r>
            <a:r>
              <a:rPr lang="en-US" altLang="en-US" b="1" kern="0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altLang="en-US" b="1" kern="0" dirty="0" err="1">
                <a:solidFill>
                  <a:srgbClr val="0000FF"/>
                </a:solidFill>
                <a:latin typeface="Times New Roman" pitchFamily="18" charset="0"/>
              </a:rPr>
              <a:t>hai</a:t>
            </a:r>
            <a:r>
              <a:rPr lang="en-US" altLang="en-US" b="1" kern="0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altLang="en-US" b="1" kern="0" dirty="0" err="1">
                <a:solidFill>
                  <a:srgbClr val="0000FF"/>
                </a:solidFill>
                <a:latin typeface="Times New Roman" pitchFamily="18" charset="0"/>
              </a:rPr>
              <a:t>ba</a:t>
            </a:r>
            <a:r>
              <a:rPr lang="en-US" altLang="en-US" b="1" kern="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altLang="en-US" b="1" kern="0" dirty="0" err="1">
                <a:solidFill>
                  <a:srgbClr val="0000FF"/>
                </a:solidFill>
                <a:latin typeface="Times New Roman" pitchFamily="18" charset="0"/>
              </a:rPr>
              <a:t>chữ</a:t>
            </a:r>
            <a:r>
              <a:rPr lang="en-US" altLang="en-US" b="1" kern="0" dirty="0">
                <a:solidFill>
                  <a:srgbClr val="0000FF"/>
                </a:solidFill>
                <a:latin typeface="Times New Roman" pitchFamily="18" charset="0"/>
              </a:rPr>
              <a:t>̃ </a:t>
            </a:r>
            <a:r>
              <a:rPr lang="en-US" altLang="en-US" b="1" kern="0" dirty="0" err="1">
                <a:solidFill>
                  <a:srgbClr val="0000FF"/>
                </a:solidFill>
                <a:latin typeface="Times New Roman" pitchFamily="18" charset="0"/>
              </a:rPr>
              <a:t>sô</a:t>
            </a:r>
            <a:r>
              <a:rPr lang="en-US" altLang="en-US" b="1" kern="0" dirty="0">
                <a:solidFill>
                  <a:srgbClr val="0000FF"/>
                </a:solidFill>
                <a:latin typeface="Times New Roman" pitchFamily="18" charset="0"/>
              </a:rPr>
              <a:t>́ .</a:t>
            </a:r>
            <a:endParaRPr lang="en-US" altLang="en-US" b="1" kern="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866900" y="1447800"/>
            <a:ext cx="84582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      </a:t>
            </a:r>
            <a:r>
              <a:rPr lang="en-US" alt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Hãy</a:t>
            </a:r>
            <a:r>
              <a:rPr lang="en-US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nêu</a:t>
            </a:r>
            <a:r>
              <a:rPr lang="en-US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cách</a:t>
            </a:r>
            <a:r>
              <a:rPr lang="en-US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chia </a:t>
            </a:r>
            <a:r>
              <a:rPr lang="en-US" alt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một</a:t>
            </a:r>
            <a:r>
              <a:rPr lang="en-US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số</a:t>
            </a:r>
            <a:r>
              <a:rPr lang="en-US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thập</a:t>
            </a:r>
            <a:r>
              <a:rPr lang="en-US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phân</a:t>
            </a:r>
            <a:r>
              <a:rPr lang="en-US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cho</a:t>
            </a:r>
            <a:r>
              <a:rPr lang="en-US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10; 100; 1000;</a:t>
            </a:r>
            <a:r>
              <a:rPr lang="en-US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?</a:t>
            </a:r>
            <a:endParaRPr lang="en-US" altLang="en-US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19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/>
      <p:bldP spid="21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BDRLC08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609600"/>
            <a:ext cx="6096000" cy="606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15"/>
          <p:cNvSpPr>
            <a:spLocks noChangeArrowheads="1"/>
          </p:cNvSpPr>
          <p:nvPr/>
        </p:nvSpPr>
        <p:spPr bwMode="auto">
          <a:xfrm>
            <a:off x="1524021" y="304907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38600" y="4191001"/>
            <a:ext cx="464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7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7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105656"/>
      </p:ext>
    </p:extLst>
  </p:cSld>
  <p:clrMapOvr>
    <a:masterClrMapping/>
  </p:clrMapOvr>
  <p:transition>
    <p:zo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163792" y="2152011"/>
            <a:ext cx="2895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vi-VN" altLang="en-US" sz="2000">
              <a:latin typeface="Times New Roman" pitchFamily="18" charset="0"/>
            </a:endParaRP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1782793" y="753762"/>
            <a:ext cx="5562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>
              <a:spcBef>
                <a:spcPct val="50000"/>
              </a:spcBef>
              <a:buNone/>
            </a:pPr>
            <a:r>
              <a:rPr lang="en-US" altLang="en-US" b="1" u="sng" dirty="0" err="1">
                <a:latin typeface="Times New Roman" pitchFamily="18" charset="0"/>
              </a:rPr>
              <a:t>Bài</a:t>
            </a:r>
            <a:r>
              <a:rPr lang="en-US" altLang="en-US" b="1" u="sng" dirty="0">
                <a:latin typeface="Times New Roman" pitchFamily="18" charset="0"/>
              </a:rPr>
              <a:t> 1</a:t>
            </a:r>
            <a:r>
              <a:rPr lang="en-US" altLang="en-US" b="1" dirty="0">
                <a:latin typeface="Times New Roman" pitchFamily="18" charset="0"/>
              </a:rPr>
              <a:t>: </a:t>
            </a:r>
            <a:r>
              <a:rPr lang="en-US" altLang="en-US" b="1" dirty="0" err="1">
                <a:latin typeface="Times New Roman" pitchFamily="18" charset="0"/>
              </a:rPr>
              <a:t>Tính</a:t>
            </a:r>
            <a:r>
              <a:rPr lang="en-US" altLang="en-US" b="1" dirty="0">
                <a:latin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</a:rPr>
              <a:t>nhẩm</a:t>
            </a:r>
            <a:r>
              <a:rPr lang="en-US" altLang="en-US" b="1" dirty="0">
                <a:latin typeface="Times New Roman" pitchFamily="18" charset="0"/>
              </a:rPr>
              <a:t>:</a:t>
            </a: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2438400" y="1737176"/>
            <a:ext cx="2983662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514350" indent="-514350">
              <a:spcBef>
                <a:spcPct val="50000"/>
              </a:spcBef>
              <a:buFontTx/>
              <a:buAutoNum type="alphaLcParenR"/>
            </a:pPr>
            <a:r>
              <a:rPr lang="en-US" altLang="en-US" dirty="0">
                <a:latin typeface="Times New Roman" pitchFamily="18" charset="0"/>
              </a:rPr>
              <a:t>43,2  : 10 </a:t>
            </a:r>
          </a:p>
          <a:p>
            <a:pPr>
              <a:spcBef>
                <a:spcPct val="50000"/>
              </a:spcBef>
              <a:buNone/>
            </a:pPr>
            <a:r>
              <a:rPr lang="en-US" altLang="en-US" dirty="0">
                <a:latin typeface="Times New Roman" pitchFamily="18" charset="0"/>
              </a:rPr>
              <a:t>     0,65  :  10  </a:t>
            </a:r>
          </a:p>
          <a:p>
            <a:pPr>
              <a:spcBef>
                <a:spcPct val="50000"/>
              </a:spcBef>
              <a:buNone/>
            </a:pPr>
            <a:r>
              <a:rPr lang="en-US" altLang="en-US" dirty="0">
                <a:latin typeface="Times New Roman" pitchFamily="18" charset="0"/>
              </a:rPr>
              <a:t>    432,9 : 100 </a:t>
            </a:r>
          </a:p>
          <a:p>
            <a:pPr>
              <a:spcBef>
                <a:spcPct val="50000"/>
              </a:spcBef>
              <a:buNone/>
            </a:pPr>
            <a:r>
              <a:rPr lang="en-US" altLang="en-US" dirty="0">
                <a:latin typeface="Times New Roman" pitchFamily="18" charset="0"/>
              </a:rPr>
              <a:t>   13,96 : 1000  </a:t>
            </a:r>
          </a:p>
        </p:txBody>
      </p:sp>
      <p:sp>
        <p:nvSpPr>
          <p:cNvPr id="13" name="Text Box 33"/>
          <p:cNvSpPr txBox="1">
            <a:spLocks noChangeArrowheads="1"/>
          </p:cNvSpPr>
          <p:nvPr/>
        </p:nvSpPr>
        <p:spPr bwMode="auto">
          <a:xfrm>
            <a:off x="6248400" y="1737175"/>
            <a:ext cx="30480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514350" indent="-514350">
              <a:spcBef>
                <a:spcPct val="50000"/>
              </a:spcBef>
              <a:buFontTx/>
              <a:buAutoNum type="alphaLcParenR" startAt="2"/>
            </a:pPr>
            <a:r>
              <a:rPr lang="en-US" altLang="en-US" dirty="0">
                <a:latin typeface="Times New Roman" pitchFamily="18" charset="0"/>
              </a:rPr>
              <a:t>23,7  : 10</a:t>
            </a:r>
          </a:p>
          <a:p>
            <a:pPr>
              <a:spcBef>
                <a:spcPct val="50000"/>
              </a:spcBef>
              <a:buNone/>
            </a:pPr>
            <a:r>
              <a:rPr lang="en-US" altLang="en-US" dirty="0">
                <a:latin typeface="Times New Roman" pitchFamily="18" charset="0"/>
              </a:rPr>
              <a:t>     2,07  : 10</a:t>
            </a:r>
          </a:p>
          <a:p>
            <a:pPr>
              <a:spcBef>
                <a:spcPct val="50000"/>
              </a:spcBef>
              <a:buNone/>
            </a:pPr>
            <a:r>
              <a:rPr lang="en-US" altLang="en-US" dirty="0">
                <a:latin typeface="Times New Roman" pitchFamily="18" charset="0"/>
              </a:rPr>
              <a:t>     2,23  : 100</a:t>
            </a:r>
          </a:p>
          <a:p>
            <a:pPr>
              <a:spcBef>
                <a:spcPct val="50000"/>
              </a:spcBef>
              <a:buNone/>
            </a:pPr>
            <a:r>
              <a:rPr lang="en-US" altLang="en-US" dirty="0">
                <a:latin typeface="Times New Roman" pitchFamily="18" charset="0"/>
              </a:rPr>
              <a:t>     999,8 : 1000</a:t>
            </a:r>
          </a:p>
          <a:p>
            <a:pPr marL="514350" indent="-514350">
              <a:spcBef>
                <a:spcPct val="50000"/>
              </a:spcBef>
              <a:buFontTx/>
              <a:buAutoNum type="alphaLcParenR" startAt="2"/>
            </a:pPr>
            <a:endParaRPr lang="en-US" altLang="en-US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374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Picture 1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549" y="857963"/>
            <a:ext cx="9140452" cy="5144075"/>
          </a:xfrm>
          <a:prstGeom prst="rect">
            <a:avLst/>
          </a:prstGeom>
        </p:spPr>
      </p:pic>
      <p:pic>
        <p:nvPicPr>
          <p:cNvPr id="124" name="den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650" y="1411886"/>
            <a:ext cx="1988993" cy="1988993"/>
          </a:xfrm>
          <a:prstGeom prst="rect">
            <a:avLst/>
          </a:prstGeom>
        </p:spPr>
      </p:pic>
      <p:pic>
        <p:nvPicPr>
          <p:cNvPr id="125" name="den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744" y="1675247"/>
            <a:ext cx="1979858" cy="1979858"/>
          </a:xfrm>
          <a:prstGeom prst="rect">
            <a:avLst/>
          </a:prstGeom>
        </p:spPr>
      </p:pic>
      <p:pic>
        <p:nvPicPr>
          <p:cNvPr id="126" name="den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783" y="1410752"/>
            <a:ext cx="1979858" cy="1984420"/>
          </a:xfrm>
          <a:prstGeom prst="rect">
            <a:avLst/>
          </a:prstGeom>
        </p:spPr>
      </p:pic>
      <p:pic>
        <p:nvPicPr>
          <p:cNvPr id="127" name="den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470" y="3122296"/>
            <a:ext cx="1988993" cy="1988993"/>
          </a:xfrm>
          <a:prstGeom prst="rect">
            <a:avLst/>
          </a:prstGeom>
        </p:spPr>
      </p:pic>
      <p:pic>
        <p:nvPicPr>
          <p:cNvPr id="128" name="den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744" y="3385864"/>
            <a:ext cx="1979858" cy="1979858"/>
          </a:xfrm>
          <a:prstGeom prst="rect">
            <a:avLst/>
          </a:prstGeom>
        </p:spPr>
      </p:pic>
      <p:pic>
        <p:nvPicPr>
          <p:cNvPr id="129" name="den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246" y="3121343"/>
            <a:ext cx="1988993" cy="1988993"/>
          </a:xfrm>
          <a:prstGeom prst="rect">
            <a:avLst/>
          </a:prstGeom>
        </p:spPr>
      </p:pic>
      <p:pic>
        <p:nvPicPr>
          <p:cNvPr id="146" name="Picture 14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977" y="1683340"/>
            <a:ext cx="876446" cy="876446"/>
          </a:xfrm>
          <a:prstGeom prst="rect">
            <a:avLst/>
          </a:prstGeom>
        </p:spPr>
      </p:pic>
      <p:pic>
        <p:nvPicPr>
          <p:cNvPr id="147" name="Picture 14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473" y="1520232"/>
            <a:ext cx="795830" cy="795830"/>
          </a:xfrm>
          <a:prstGeom prst="rect">
            <a:avLst/>
          </a:prstGeom>
        </p:spPr>
      </p:pic>
      <p:pic>
        <p:nvPicPr>
          <p:cNvPr id="148" name="Picture 14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188" y="2160877"/>
            <a:ext cx="845678" cy="845678"/>
          </a:xfrm>
          <a:prstGeom prst="rect">
            <a:avLst/>
          </a:prstGeom>
        </p:spPr>
      </p:pic>
      <p:pic>
        <p:nvPicPr>
          <p:cNvPr id="149" name="Picture 14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520" y="126126"/>
            <a:ext cx="1321423" cy="4544962"/>
          </a:xfrm>
          <a:prstGeom prst="rect">
            <a:avLst/>
          </a:prstGeom>
        </p:spPr>
      </p:pic>
      <p:pic>
        <p:nvPicPr>
          <p:cNvPr id="150" name="Picture 14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455" y="4671088"/>
            <a:ext cx="485775" cy="678656"/>
          </a:xfrm>
          <a:prstGeom prst="rect">
            <a:avLst/>
          </a:prstGeom>
        </p:spPr>
      </p:pic>
      <p:pic>
        <p:nvPicPr>
          <p:cNvPr id="159" name="Picture 158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565" y="5246371"/>
            <a:ext cx="885616" cy="748665"/>
          </a:xfrm>
          <a:prstGeom prst="rect">
            <a:avLst/>
          </a:prstGeom>
        </p:spPr>
      </p:pic>
      <p:pic>
        <p:nvPicPr>
          <p:cNvPr id="4" name="vuideho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514473" y="-503662"/>
            <a:ext cx="457200" cy="457200"/>
          </a:xfrm>
          <a:prstGeom prst="rect">
            <a:avLst/>
          </a:prstGeom>
        </p:spPr>
      </p:pic>
      <p:pic>
        <p:nvPicPr>
          <p:cNvPr id="139" name="mau1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650" y="1411886"/>
            <a:ext cx="1988993" cy="1988993"/>
          </a:xfrm>
          <a:prstGeom prst="rect">
            <a:avLst/>
          </a:prstGeom>
        </p:spPr>
      </p:pic>
      <p:pic>
        <p:nvPicPr>
          <p:cNvPr id="140" name="mau2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745" y="1675247"/>
            <a:ext cx="1975306" cy="1979858"/>
          </a:xfrm>
          <a:prstGeom prst="rect">
            <a:avLst/>
          </a:prstGeom>
        </p:spPr>
      </p:pic>
      <p:pic>
        <p:nvPicPr>
          <p:cNvPr id="141" name="mau3">
            <a:hlinkClick r:id="rId23" action="ppaction://hlinksldjump"/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783" y="1410751"/>
            <a:ext cx="1979858" cy="1979858"/>
          </a:xfrm>
          <a:prstGeom prst="rect">
            <a:avLst/>
          </a:prstGeom>
        </p:spPr>
      </p:pic>
      <p:pic>
        <p:nvPicPr>
          <p:cNvPr id="142" name="mau4">
            <a:hlinkClick r:id="rId25" action="ppaction://hlinksldjump"/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470" y="3122296"/>
            <a:ext cx="1988993" cy="1988993"/>
          </a:xfrm>
          <a:prstGeom prst="rect">
            <a:avLst/>
          </a:prstGeom>
        </p:spPr>
      </p:pic>
      <p:pic>
        <p:nvPicPr>
          <p:cNvPr id="143" name="mau5">
            <a:hlinkClick r:id="rId27" action="ppaction://hlinksldjump"/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744" y="3393008"/>
            <a:ext cx="1975306" cy="1979858"/>
          </a:xfrm>
          <a:prstGeom prst="rect">
            <a:avLst/>
          </a:prstGeom>
        </p:spPr>
      </p:pic>
      <p:pic>
        <p:nvPicPr>
          <p:cNvPr id="144" name="mau6">
            <a:hlinkClick r:id="rId29" action="ppaction://hlinksldjump"/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246" y="3121343"/>
            <a:ext cx="1988993" cy="1988993"/>
          </a:xfrm>
          <a:prstGeom prst="rect">
            <a:avLst/>
          </a:prstGeom>
        </p:spPr>
      </p:pic>
      <p:sp>
        <p:nvSpPr>
          <p:cNvPr id="75" name="Rectangle 74"/>
          <p:cNvSpPr/>
          <p:nvPr/>
        </p:nvSpPr>
        <p:spPr>
          <a:xfrm>
            <a:off x="4697321" y="1285207"/>
            <a:ext cx="5757863" cy="4000500"/>
          </a:xfrm>
          <a:prstGeom prst="rect">
            <a:avLst/>
          </a:prstGeom>
          <a:blipFill dpi="0" rotWithShape="1"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991872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550" fill="hold">
                                          <p:stCondLst>
                                            <p:cond delay="55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550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50" fill="hold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550" fill="hold">
                                          <p:stCondLst>
                                            <p:cond delay="22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0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Quad Arrow Callout 40">
            <a:hlinkClick r:id="rId2" action="ppaction://hlinksldjump"/>
          </p:cNvPr>
          <p:cNvSpPr/>
          <p:nvPr/>
        </p:nvSpPr>
        <p:spPr bwMode="auto">
          <a:xfrm>
            <a:off x="11125200" y="5927824"/>
            <a:ext cx="685800" cy="685799"/>
          </a:xfrm>
          <a:prstGeom prst="quadArrowCallout">
            <a:avLst/>
          </a:prstGeom>
          <a:solidFill>
            <a:srgbClr val="3366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219199" y="1981200"/>
            <a:ext cx="9906001" cy="2308324"/>
          </a:xfrm>
          <a:prstGeom prst="rect">
            <a:avLst/>
          </a:prstGeom>
          <a:solidFill>
            <a:sysClr val="window" lastClr="FFFFFF"/>
          </a:solidFill>
          <a:ln w="9525">
            <a:solidFill>
              <a:sysClr val="window" lastClr="FFFF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b="1" u="sng" kern="0" dirty="0" err="1">
                <a:solidFill>
                  <a:srgbClr val="0000FF"/>
                </a:solidFill>
                <a:latin typeface="Times New Roman" pitchFamily="18" charset="0"/>
              </a:rPr>
              <a:t>Quy</a:t>
            </a:r>
            <a:r>
              <a:rPr lang="en-US" altLang="en-US" b="1" u="sng" kern="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b="1" u="sng" kern="0" dirty="0" err="1">
                <a:solidFill>
                  <a:srgbClr val="0000FF"/>
                </a:solidFill>
                <a:latin typeface="Times New Roman" pitchFamily="18" charset="0"/>
              </a:rPr>
              <a:t>tắc</a:t>
            </a:r>
            <a:r>
              <a:rPr lang="en-US" altLang="en-US" b="1" kern="0" dirty="0">
                <a:solidFill>
                  <a:srgbClr val="0000FF"/>
                </a:solidFill>
                <a:latin typeface="Times New Roman" pitchFamily="18" charset="0"/>
              </a:rPr>
              <a:t>: </a:t>
            </a:r>
          </a:p>
          <a:p>
            <a:pPr algn="just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b="1" kern="0" dirty="0">
                <a:solidFill>
                  <a:srgbClr val="0000FF"/>
                </a:solidFill>
                <a:latin typeface="Times New Roman" pitchFamily="18" charset="0"/>
              </a:rPr>
              <a:t>         </a:t>
            </a:r>
            <a:r>
              <a:rPr lang="en-US" altLang="en-US" b="1" kern="0" dirty="0" err="1">
                <a:solidFill>
                  <a:srgbClr val="FF0000"/>
                </a:solidFill>
                <a:latin typeface="Times New Roman" pitchFamily="18" charset="0"/>
              </a:rPr>
              <a:t>Muốn</a:t>
            </a:r>
            <a:r>
              <a:rPr lang="en-US" altLang="en-US" b="1" kern="0" dirty="0">
                <a:solidFill>
                  <a:srgbClr val="FF0000"/>
                </a:solidFill>
                <a:latin typeface="Times New Roman" pitchFamily="18" charset="0"/>
              </a:rPr>
              <a:t> chia </a:t>
            </a:r>
            <a:r>
              <a:rPr lang="en-US" altLang="en-US" b="1" kern="0" dirty="0" err="1">
                <a:solidFill>
                  <a:srgbClr val="FF0000"/>
                </a:solidFill>
                <a:latin typeface="Times New Roman" pitchFamily="18" charset="0"/>
              </a:rPr>
              <a:t>một</a:t>
            </a:r>
            <a:r>
              <a:rPr lang="en-US" altLang="en-US" b="1" kern="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b="1" kern="0" dirty="0" err="1">
                <a:solidFill>
                  <a:srgbClr val="FF0000"/>
                </a:solidFill>
                <a:latin typeface="Times New Roman" pitchFamily="18" charset="0"/>
              </a:rPr>
              <a:t>sô</a:t>
            </a:r>
            <a:r>
              <a:rPr lang="en-US" altLang="en-US" b="1" kern="0" dirty="0">
                <a:solidFill>
                  <a:srgbClr val="FF0000"/>
                </a:solidFill>
                <a:latin typeface="Times New Roman" pitchFamily="18" charset="0"/>
              </a:rPr>
              <a:t>́ </a:t>
            </a:r>
            <a:r>
              <a:rPr lang="en-US" altLang="en-US" b="1" kern="0" dirty="0" err="1">
                <a:solidFill>
                  <a:srgbClr val="FF0000"/>
                </a:solidFill>
                <a:latin typeface="Times New Roman" pitchFamily="18" charset="0"/>
              </a:rPr>
              <a:t>thập</a:t>
            </a:r>
            <a:r>
              <a:rPr lang="en-US" altLang="en-US" b="1" kern="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b="1" kern="0" dirty="0" err="1">
                <a:solidFill>
                  <a:srgbClr val="FF0000"/>
                </a:solidFill>
                <a:latin typeface="Times New Roman" pitchFamily="18" charset="0"/>
              </a:rPr>
              <a:t>phân</a:t>
            </a:r>
            <a:r>
              <a:rPr lang="en-US" altLang="en-US" b="1" kern="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b="1" kern="0" dirty="0" err="1">
                <a:solidFill>
                  <a:srgbClr val="FF0000"/>
                </a:solidFill>
                <a:latin typeface="Times New Roman" pitchFamily="18" charset="0"/>
              </a:rPr>
              <a:t>cho</a:t>
            </a:r>
            <a:r>
              <a:rPr lang="en-US" altLang="en-US" b="1" kern="0" dirty="0">
                <a:solidFill>
                  <a:srgbClr val="FF0000"/>
                </a:solidFill>
                <a:latin typeface="Times New Roman" pitchFamily="18" charset="0"/>
              </a:rPr>
              <a:t> 10, 100, 1000 </a:t>
            </a:r>
            <a:r>
              <a:rPr lang="en-US" altLang="en-US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altLang="en-US" b="1" kern="0" dirty="0">
                <a:solidFill>
                  <a:srgbClr val="FF0000"/>
                </a:solidFill>
                <a:latin typeface="Times New Roman" pitchFamily="18" charset="0"/>
              </a:rPr>
              <a:t>. ta chỉ </a:t>
            </a:r>
            <a:r>
              <a:rPr lang="en-US" altLang="en-US" b="1" kern="0" dirty="0" err="1">
                <a:solidFill>
                  <a:srgbClr val="FF0000"/>
                </a:solidFill>
                <a:latin typeface="Times New Roman" pitchFamily="18" charset="0"/>
              </a:rPr>
              <a:t>việc</a:t>
            </a:r>
            <a:r>
              <a:rPr lang="en-US" altLang="en-US" b="1" kern="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b="1" kern="0" dirty="0" err="1">
                <a:solidFill>
                  <a:srgbClr val="FF0000"/>
                </a:solidFill>
                <a:latin typeface="Times New Roman" pitchFamily="18" charset="0"/>
              </a:rPr>
              <a:t>chuyển</a:t>
            </a:r>
            <a:r>
              <a:rPr lang="en-US" altLang="en-US" b="1" kern="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b="1" kern="0" dirty="0" err="1">
                <a:solidFill>
                  <a:srgbClr val="FF0000"/>
                </a:solidFill>
                <a:latin typeface="Times New Roman" pitchFamily="18" charset="0"/>
              </a:rPr>
              <a:t>dấu</a:t>
            </a:r>
            <a:r>
              <a:rPr lang="en-US" altLang="en-US" b="1" kern="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b="1" kern="0" dirty="0" err="1">
                <a:solidFill>
                  <a:srgbClr val="FF0000"/>
                </a:solidFill>
                <a:latin typeface="Times New Roman" pitchFamily="18" charset="0"/>
              </a:rPr>
              <a:t>phẩy</a:t>
            </a:r>
            <a:r>
              <a:rPr lang="en-US" altLang="en-US" b="1" kern="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b="1" kern="0" dirty="0" err="1">
                <a:solidFill>
                  <a:srgbClr val="FF0000"/>
                </a:solidFill>
                <a:latin typeface="Times New Roman" pitchFamily="18" charset="0"/>
              </a:rPr>
              <a:t>của</a:t>
            </a:r>
            <a:r>
              <a:rPr lang="en-US" altLang="en-US" b="1" kern="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b="1" kern="0" dirty="0" err="1">
                <a:solidFill>
                  <a:srgbClr val="FF0000"/>
                </a:solidFill>
                <a:latin typeface="Times New Roman" pitchFamily="18" charset="0"/>
              </a:rPr>
              <a:t>sô</a:t>
            </a:r>
            <a:r>
              <a:rPr lang="en-US" altLang="en-US" b="1" kern="0" dirty="0">
                <a:solidFill>
                  <a:srgbClr val="FF0000"/>
                </a:solidFill>
                <a:latin typeface="Times New Roman" pitchFamily="18" charset="0"/>
              </a:rPr>
              <a:t>́ </a:t>
            </a:r>
            <a:r>
              <a:rPr lang="en-US" altLang="en-US" b="1" kern="0" dirty="0" err="1">
                <a:solidFill>
                  <a:srgbClr val="FF0000"/>
                </a:solidFill>
                <a:latin typeface="Times New Roman" pitchFamily="18" charset="0"/>
              </a:rPr>
              <a:t>đó</a:t>
            </a:r>
            <a:r>
              <a:rPr lang="en-US" altLang="en-US" b="1" kern="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b="1" kern="0" dirty="0" err="1">
                <a:solidFill>
                  <a:srgbClr val="FF0000"/>
                </a:solidFill>
                <a:latin typeface="Times New Roman" pitchFamily="18" charset="0"/>
              </a:rPr>
              <a:t>lần</a:t>
            </a:r>
            <a:r>
              <a:rPr lang="en-US" altLang="en-US" b="1" kern="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b="1" kern="0" dirty="0" err="1">
                <a:solidFill>
                  <a:srgbClr val="FF0000"/>
                </a:solidFill>
                <a:latin typeface="Times New Roman" pitchFamily="18" charset="0"/>
              </a:rPr>
              <a:t>lượt</a:t>
            </a:r>
            <a:r>
              <a:rPr lang="en-US" altLang="en-US" b="1" kern="0" dirty="0">
                <a:solidFill>
                  <a:srgbClr val="FF0000"/>
                </a:solidFill>
                <a:latin typeface="Times New Roman" pitchFamily="18" charset="0"/>
              </a:rPr>
              <a:t> sang </a:t>
            </a:r>
            <a:r>
              <a:rPr lang="en-US" altLang="en-US" b="1" kern="0" dirty="0" err="1">
                <a:solidFill>
                  <a:srgbClr val="FF0000"/>
                </a:solidFill>
                <a:latin typeface="Times New Roman" pitchFamily="18" charset="0"/>
              </a:rPr>
              <a:t>bên</a:t>
            </a:r>
            <a:r>
              <a:rPr lang="en-US" altLang="en-US" b="1" kern="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b="1" kern="0" dirty="0" err="1">
                <a:solidFill>
                  <a:srgbClr val="FF0000"/>
                </a:solidFill>
                <a:latin typeface="Times New Roman" pitchFamily="18" charset="0"/>
              </a:rPr>
              <a:t>trái</a:t>
            </a:r>
            <a:r>
              <a:rPr lang="en-US" altLang="en-US" b="1" kern="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b="1" kern="0" dirty="0" err="1">
                <a:solidFill>
                  <a:srgbClr val="FF0000"/>
                </a:solidFill>
                <a:latin typeface="Times New Roman" pitchFamily="18" charset="0"/>
              </a:rPr>
              <a:t>một</a:t>
            </a:r>
            <a:r>
              <a:rPr lang="en-US" altLang="en-US" b="1" kern="0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altLang="en-US" b="1" kern="0" dirty="0" err="1">
                <a:solidFill>
                  <a:srgbClr val="FF0000"/>
                </a:solidFill>
                <a:latin typeface="Times New Roman" pitchFamily="18" charset="0"/>
              </a:rPr>
              <a:t>hai</a:t>
            </a:r>
            <a:r>
              <a:rPr lang="en-US" altLang="en-US" b="1" kern="0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altLang="en-US" b="1" kern="0" dirty="0" err="1">
                <a:solidFill>
                  <a:srgbClr val="FF0000"/>
                </a:solidFill>
                <a:latin typeface="Times New Roman" pitchFamily="18" charset="0"/>
              </a:rPr>
              <a:t>ba</a:t>
            </a:r>
            <a:r>
              <a:rPr lang="en-US" altLang="en-US" b="1" kern="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altLang="en-US" b="1" kern="0" dirty="0" err="1">
                <a:solidFill>
                  <a:srgbClr val="FF0000"/>
                </a:solidFill>
                <a:latin typeface="Times New Roman" pitchFamily="18" charset="0"/>
              </a:rPr>
              <a:t>chữ</a:t>
            </a:r>
            <a:r>
              <a:rPr lang="en-US" altLang="en-US" b="1" kern="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b="1" kern="0" dirty="0" err="1">
                <a:solidFill>
                  <a:srgbClr val="FF0000"/>
                </a:solidFill>
                <a:latin typeface="Times New Roman" pitchFamily="18" charset="0"/>
              </a:rPr>
              <a:t>sô</a:t>
            </a:r>
            <a:r>
              <a:rPr lang="en-US" altLang="en-US" b="1" kern="0" dirty="0">
                <a:solidFill>
                  <a:srgbClr val="FF0000"/>
                </a:solidFill>
                <a:latin typeface="Times New Roman" pitchFamily="18" charset="0"/>
              </a:rPr>
              <a:t>́.</a:t>
            </a:r>
            <a:endParaRPr lang="en-US" altLang="en-US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98213" y="688650"/>
            <a:ext cx="184731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11500" b="1" dirty="0">
              <a:solidFill>
                <a:srgbClr val="FF0000"/>
              </a:solidFill>
              <a:latin typeface="Rockwell Extra Bold" panose="02060903040505020403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106435" y="688650"/>
            <a:ext cx="184731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11500" b="1" dirty="0">
              <a:solidFill>
                <a:srgbClr val="FF0000"/>
              </a:solidFill>
              <a:latin typeface="Rockwell Extra Bold" panose="02060903040505020403" pitchFamily="18" charset="0"/>
            </a:endParaRPr>
          </a:p>
        </p:txBody>
      </p:sp>
      <p:pic>
        <p:nvPicPr>
          <p:cNvPr id="33" name="Picture 3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351" y="0"/>
            <a:ext cx="3052199" cy="33528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4" name="Picture 3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72401" cy="3371849"/>
          </a:xfrm>
          <a:prstGeom prst="rect">
            <a:avLst/>
          </a:prstGeom>
        </p:spPr>
      </p:pic>
      <p:pic>
        <p:nvPicPr>
          <p:cNvPr id="35" name="Picture 34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011" y="-2618"/>
            <a:ext cx="3096057" cy="33554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6" name="Picture 35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1" y="0"/>
            <a:ext cx="2971800" cy="33528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7" name="Picture 36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646" y="3348966"/>
            <a:ext cx="3052199" cy="35433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8" name="Picture 37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314700"/>
            <a:ext cx="3253350" cy="354329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39" name="Picture 38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3635" y="3314701"/>
            <a:ext cx="3014100" cy="35432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0" name="Picture 39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2" y="3314701"/>
            <a:ext cx="2971800" cy="354329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09658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2057062" y="1129734"/>
            <a:ext cx="7892143" cy="1670957"/>
          </a:xfrm>
          <a:prstGeom prst="snip2Diag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43,2 : 10= ?</a:t>
            </a:r>
          </a:p>
        </p:txBody>
      </p:sp>
      <p:sp>
        <p:nvSpPr>
          <p:cNvPr id="50" name="Snip Diagonal Corner Rectangle 49"/>
          <p:cNvSpPr/>
          <p:nvPr/>
        </p:nvSpPr>
        <p:spPr>
          <a:xfrm>
            <a:off x="2149930" y="3014069"/>
            <a:ext cx="7892143" cy="1670957"/>
          </a:xfrm>
          <a:prstGeom prst="snip2DiagRect">
            <a:avLst/>
          </a:prstGeom>
          <a:solidFill>
            <a:srgbClr val="CCFF9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</a:pP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</a:rPr>
              <a:t>4,32</a:t>
            </a:r>
          </a:p>
        </p:txBody>
      </p:sp>
      <p:pic>
        <p:nvPicPr>
          <p:cNvPr id="46" name="Picture 4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1" y="5257800"/>
            <a:ext cx="1800225" cy="1101152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975446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2149930" y="1165453"/>
            <a:ext cx="7892143" cy="1670957"/>
          </a:xfrm>
          <a:prstGeom prst="snip2DiagRect">
            <a:avLst/>
          </a:pr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0,65 : 10 = ?</a:t>
            </a:r>
          </a:p>
        </p:txBody>
      </p:sp>
      <p:sp>
        <p:nvSpPr>
          <p:cNvPr id="50" name="Snip Diagonal Corner Rectangle 49"/>
          <p:cNvSpPr/>
          <p:nvPr/>
        </p:nvSpPr>
        <p:spPr>
          <a:xfrm>
            <a:off x="2145922" y="2981719"/>
            <a:ext cx="7892143" cy="1670957"/>
          </a:xfrm>
          <a:prstGeom prst="snip2DiagRect">
            <a:avLst/>
          </a:prstGeom>
          <a:solidFill>
            <a:srgbClr val="CCFF9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0,065</a:t>
            </a:r>
          </a:p>
        </p:txBody>
      </p:sp>
      <p:pic>
        <p:nvPicPr>
          <p:cNvPr id="46" name="Picture 4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1" y="4898404"/>
            <a:ext cx="1800225" cy="110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130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2149930" y="1165453"/>
            <a:ext cx="7892143" cy="1670957"/>
          </a:xfrm>
          <a:prstGeom prst="snip2DiagRect">
            <a:avLst/>
          </a:pr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432,9 : 100 = ?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/>
            </a:endParaRPr>
          </a:p>
        </p:txBody>
      </p:sp>
      <p:sp>
        <p:nvSpPr>
          <p:cNvPr id="50" name="Snip Diagonal Corner Rectangle 49"/>
          <p:cNvSpPr/>
          <p:nvPr/>
        </p:nvSpPr>
        <p:spPr>
          <a:xfrm>
            <a:off x="2145922" y="2981719"/>
            <a:ext cx="7892143" cy="1670957"/>
          </a:xfrm>
          <a:prstGeom prst="snip2DiagRect">
            <a:avLst/>
          </a:prstGeom>
          <a:solidFill>
            <a:srgbClr val="CCFF9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4,329</a:t>
            </a:r>
          </a:p>
        </p:txBody>
      </p:sp>
      <p:pic>
        <p:nvPicPr>
          <p:cNvPr id="46" name="Picture 4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1" y="4898404"/>
            <a:ext cx="1800225" cy="110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627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2149930" y="1165453"/>
            <a:ext cx="7892143" cy="1670957"/>
          </a:xfrm>
          <a:prstGeom prst="snip2DiagRect">
            <a:avLst/>
          </a:pr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13,96 : 1000 = ?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/>
            </a:endParaRPr>
          </a:p>
        </p:txBody>
      </p:sp>
      <p:sp>
        <p:nvSpPr>
          <p:cNvPr id="50" name="Snip Diagonal Corner Rectangle 49"/>
          <p:cNvSpPr/>
          <p:nvPr/>
        </p:nvSpPr>
        <p:spPr>
          <a:xfrm>
            <a:off x="2145922" y="2981719"/>
            <a:ext cx="7892143" cy="1670957"/>
          </a:xfrm>
          <a:prstGeom prst="snip2DiagRect">
            <a:avLst/>
          </a:prstGeom>
          <a:solidFill>
            <a:srgbClr val="CCFF9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</a:rPr>
              <a:t>0,01396</a:t>
            </a:r>
            <a:endParaRPr lang="en-US" altLang="en-US" sz="3200" dirty="0">
              <a:solidFill>
                <a:schemeClr val="hlink"/>
              </a:solidFill>
              <a:latin typeface="Times New Roman" pitchFamily="18" charset="0"/>
            </a:endParaRPr>
          </a:p>
          <a:p>
            <a:pPr algn="ctr" defTabSz="685800">
              <a:defRPr/>
            </a:pPr>
            <a:endParaRPr lang="en-US" sz="32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6" name="Picture 4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1" y="4898404"/>
            <a:ext cx="1800225" cy="110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334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2149930" y="1165453"/>
            <a:ext cx="7892143" cy="1670957"/>
          </a:xfrm>
          <a:prstGeom prst="snip2DiagRect">
            <a:avLst/>
          </a:pr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23,7 : 10 = ?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prstClr val="white"/>
                </a:solidFill>
                <a:latin typeface="Calibri" panose="020F0502020204030204"/>
              </a:rPr>
              <a:t>?</a:t>
            </a:r>
          </a:p>
        </p:txBody>
      </p:sp>
      <p:sp>
        <p:nvSpPr>
          <p:cNvPr id="50" name="Snip Diagonal Corner Rectangle 49"/>
          <p:cNvSpPr/>
          <p:nvPr/>
        </p:nvSpPr>
        <p:spPr>
          <a:xfrm>
            <a:off x="2145922" y="2981719"/>
            <a:ext cx="7892143" cy="1670957"/>
          </a:xfrm>
          <a:prstGeom prst="snip2DiagRect">
            <a:avLst/>
          </a:prstGeom>
          <a:solidFill>
            <a:srgbClr val="CCFF9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</a:pP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</a:rPr>
              <a:t>0,237</a:t>
            </a:r>
          </a:p>
        </p:txBody>
      </p:sp>
      <p:pic>
        <p:nvPicPr>
          <p:cNvPr id="46" name="Picture 4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1" y="4898404"/>
            <a:ext cx="1800225" cy="110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87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BDRLC08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609600"/>
            <a:ext cx="6096000" cy="606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15"/>
          <p:cNvSpPr>
            <a:spLocks noChangeArrowheads="1"/>
          </p:cNvSpPr>
          <p:nvPr/>
        </p:nvSpPr>
        <p:spPr bwMode="auto">
          <a:xfrm>
            <a:off x="1524021" y="304907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43400" y="4149804"/>
            <a:ext cx="4267200" cy="1488996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r>
              <a:rPr lang="vi-VN" sz="6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sz="66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491972"/>
      </p:ext>
    </p:extLst>
  </p:cSld>
  <p:clrMapOvr>
    <a:masterClrMapping/>
  </p:clrMapOvr>
  <p:transition>
    <p:zo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2149930" y="1165453"/>
            <a:ext cx="7892143" cy="1670957"/>
          </a:xfrm>
          <a:prstGeom prst="snip2DiagRect">
            <a:avLst/>
          </a:pr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2,07 : 10 = ?</a:t>
            </a:r>
            <a:r>
              <a:rPr lang="en-US" sz="3200" b="1" dirty="0">
                <a:solidFill>
                  <a:prstClr val="white"/>
                </a:solidFill>
                <a:latin typeface="Calibri" panose="020F0502020204030204"/>
              </a:rPr>
              <a:t>6 ?</a:t>
            </a:r>
          </a:p>
        </p:txBody>
      </p:sp>
      <p:sp>
        <p:nvSpPr>
          <p:cNvPr id="50" name="Snip Diagonal Corner Rectangle 49"/>
          <p:cNvSpPr/>
          <p:nvPr/>
        </p:nvSpPr>
        <p:spPr>
          <a:xfrm>
            <a:off x="2145922" y="2981719"/>
            <a:ext cx="7892143" cy="1670957"/>
          </a:xfrm>
          <a:prstGeom prst="snip2DiagRect">
            <a:avLst/>
          </a:prstGeom>
          <a:solidFill>
            <a:srgbClr val="CCFF9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0,207</a:t>
            </a:r>
          </a:p>
        </p:txBody>
      </p:sp>
      <p:pic>
        <p:nvPicPr>
          <p:cNvPr id="46" name="Picture 4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1" y="4898404"/>
            <a:ext cx="1800225" cy="110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413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9">
            <a:extLst>
              <a:ext uri="{FF2B5EF4-FFF2-40B4-BE49-F238E27FC236}">
                <a16:creationId xmlns:a16="http://schemas.microsoft.com/office/drawing/2014/main" id="{39595DCA-E449-414C-BD16-7733BD54277A}"/>
              </a:ext>
            </a:extLst>
          </p:cNvPr>
          <p:cNvSpPr/>
          <p:nvPr/>
        </p:nvSpPr>
        <p:spPr>
          <a:xfrm>
            <a:off x="2149930" y="1165453"/>
            <a:ext cx="7892143" cy="1670957"/>
          </a:xfrm>
          <a:prstGeom prst="snip2DiagRect">
            <a:avLst/>
          </a:pr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2,23 : 100 = ?</a:t>
            </a:r>
            <a:r>
              <a:rPr lang="en-US" sz="3200" b="1" dirty="0">
                <a:solidFill>
                  <a:prstClr val="white"/>
                </a:solidFill>
                <a:latin typeface="Calibri" panose="020F0502020204030204"/>
              </a:rPr>
              <a:t>6 ?</a:t>
            </a:r>
          </a:p>
        </p:txBody>
      </p:sp>
      <p:sp>
        <p:nvSpPr>
          <p:cNvPr id="5" name="Snip Diagonal Corner Rectangle 49">
            <a:extLst>
              <a:ext uri="{FF2B5EF4-FFF2-40B4-BE49-F238E27FC236}">
                <a16:creationId xmlns:a16="http://schemas.microsoft.com/office/drawing/2014/main" id="{BEEB598C-AAA4-4E35-933C-896B2AC017A9}"/>
              </a:ext>
            </a:extLst>
          </p:cNvPr>
          <p:cNvSpPr/>
          <p:nvPr/>
        </p:nvSpPr>
        <p:spPr>
          <a:xfrm>
            <a:off x="2145922" y="2981719"/>
            <a:ext cx="7892143" cy="1670957"/>
          </a:xfrm>
          <a:prstGeom prst="snip2DiagRect">
            <a:avLst/>
          </a:prstGeom>
          <a:solidFill>
            <a:srgbClr val="CCFF9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0,0223</a:t>
            </a:r>
          </a:p>
        </p:txBody>
      </p:sp>
      <p:pic>
        <p:nvPicPr>
          <p:cNvPr id="6" name="Picture 5">
            <a:hlinkClick r:id="rId4" action="ppaction://hlinksldjump"/>
            <a:extLst>
              <a:ext uri="{FF2B5EF4-FFF2-40B4-BE49-F238E27FC236}">
                <a16:creationId xmlns:a16="http://schemas.microsoft.com/office/drawing/2014/main" id="{01ED0087-C26F-48EC-84A3-E3796827A4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1" y="4898404"/>
            <a:ext cx="1800225" cy="110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356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9">
            <a:extLst>
              <a:ext uri="{FF2B5EF4-FFF2-40B4-BE49-F238E27FC236}">
                <a16:creationId xmlns:a16="http://schemas.microsoft.com/office/drawing/2014/main" id="{961A35F0-A9A0-4C77-AF1D-E4075F79AF08}"/>
              </a:ext>
            </a:extLst>
          </p:cNvPr>
          <p:cNvSpPr/>
          <p:nvPr/>
        </p:nvSpPr>
        <p:spPr>
          <a:xfrm>
            <a:off x="2149930" y="1165453"/>
            <a:ext cx="7892143" cy="1670957"/>
          </a:xfrm>
          <a:prstGeom prst="snip2DiagRect">
            <a:avLst/>
          </a:pr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999,8 : 1000 = ?</a:t>
            </a:r>
            <a:r>
              <a:rPr lang="en-US" sz="3200" b="1" dirty="0">
                <a:solidFill>
                  <a:prstClr val="white"/>
                </a:solidFill>
                <a:latin typeface="Calibri" panose="020F0502020204030204"/>
              </a:rPr>
              <a:t>6 ?</a:t>
            </a:r>
          </a:p>
        </p:txBody>
      </p:sp>
      <p:sp>
        <p:nvSpPr>
          <p:cNvPr id="5" name="Snip Diagonal Corner Rectangle 49">
            <a:extLst>
              <a:ext uri="{FF2B5EF4-FFF2-40B4-BE49-F238E27FC236}">
                <a16:creationId xmlns:a16="http://schemas.microsoft.com/office/drawing/2014/main" id="{F501ACFD-056F-4980-9831-53BCDD28E668}"/>
              </a:ext>
            </a:extLst>
          </p:cNvPr>
          <p:cNvSpPr/>
          <p:nvPr/>
        </p:nvSpPr>
        <p:spPr>
          <a:xfrm>
            <a:off x="2145922" y="2981719"/>
            <a:ext cx="7892143" cy="1670957"/>
          </a:xfrm>
          <a:prstGeom prst="snip2DiagRect">
            <a:avLst/>
          </a:prstGeom>
          <a:solidFill>
            <a:srgbClr val="CCFF9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0,9998</a:t>
            </a:r>
          </a:p>
        </p:txBody>
      </p:sp>
      <p:pic>
        <p:nvPicPr>
          <p:cNvPr id="6" name="Picture 5">
            <a:hlinkClick r:id="rId5" action="ppaction://hlinksldjump"/>
            <a:extLst>
              <a:ext uri="{FF2B5EF4-FFF2-40B4-BE49-F238E27FC236}">
                <a16:creationId xmlns:a16="http://schemas.microsoft.com/office/drawing/2014/main" id="{40AC80B3-7144-46C0-ACFA-B55B331BDF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1" y="4898404"/>
            <a:ext cx="1800225" cy="110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421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163792" y="2152011"/>
            <a:ext cx="2895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vi-VN" altLang="en-US" sz="2000" b="1">
              <a:latin typeface="Times New Roman" pitchFamily="18" charset="0"/>
            </a:endParaRP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1905000" y="877670"/>
            <a:ext cx="5562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>
              <a:spcBef>
                <a:spcPct val="50000"/>
              </a:spcBef>
              <a:buNone/>
            </a:pPr>
            <a:r>
              <a:rPr lang="en-US" altLang="en-US" b="1" u="sng" dirty="0" err="1">
                <a:latin typeface="Times New Roman" pitchFamily="18" charset="0"/>
              </a:rPr>
              <a:t>Bài</a:t>
            </a:r>
            <a:r>
              <a:rPr lang="en-US" altLang="en-US" b="1" u="sng" dirty="0">
                <a:latin typeface="Times New Roman" pitchFamily="18" charset="0"/>
              </a:rPr>
              <a:t> 1:</a:t>
            </a:r>
            <a:r>
              <a:rPr lang="en-US" altLang="en-US" b="1" dirty="0">
                <a:latin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</a:rPr>
              <a:t>Tính</a:t>
            </a:r>
            <a:r>
              <a:rPr lang="en-US" altLang="en-US" b="1" dirty="0">
                <a:latin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</a:rPr>
              <a:t>nhẩm</a:t>
            </a:r>
            <a:r>
              <a:rPr lang="en-US" altLang="en-US" b="1" dirty="0">
                <a:latin typeface="Times New Roman" pitchFamily="18" charset="0"/>
              </a:rPr>
              <a:t>:</a:t>
            </a: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1752600" y="1828801"/>
            <a:ext cx="330679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Times New Roman" pitchFamily="18" charset="0"/>
              </a:rPr>
              <a:t>a)  43,2  : 10 = </a:t>
            </a:r>
          </a:p>
        </p:txBody>
      </p:sp>
      <p:sp>
        <p:nvSpPr>
          <p:cNvPr id="7" name="Text Box 21"/>
          <p:cNvSpPr txBox="1">
            <a:spLocks noChangeArrowheads="1"/>
          </p:cNvSpPr>
          <p:nvPr/>
        </p:nvSpPr>
        <p:spPr bwMode="auto">
          <a:xfrm>
            <a:off x="2283124" y="2667533"/>
            <a:ext cx="270006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itchFamily="18" charset="0"/>
              </a:rPr>
              <a:t>0,65  :  10 =</a:t>
            </a:r>
          </a:p>
        </p:txBody>
      </p:sp>
      <p:sp>
        <p:nvSpPr>
          <p:cNvPr id="8" name="Text Box 22"/>
          <p:cNvSpPr txBox="1">
            <a:spLocks noChangeArrowheads="1"/>
          </p:cNvSpPr>
          <p:nvPr/>
        </p:nvSpPr>
        <p:spPr bwMode="auto">
          <a:xfrm>
            <a:off x="2026488" y="3486824"/>
            <a:ext cx="272810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itchFamily="18" charset="0"/>
              </a:rPr>
              <a:t>432,9 : 100 = </a:t>
            </a:r>
          </a:p>
        </p:txBody>
      </p:sp>
      <p:sp>
        <p:nvSpPr>
          <p:cNvPr id="9" name="Text Box 26"/>
          <p:cNvSpPr txBox="1">
            <a:spLocks noChangeArrowheads="1"/>
          </p:cNvSpPr>
          <p:nvPr/>
        </p:nvSpPr>
        <p:spPr bwMode="auto">
          <a:xfrm>
            <a:off x="5745192" y="1923352"/>
            <a:ext cx="1371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vi-VN" altLang="en-US" sz="2000" b="1">
              <a:latin typeface="Times New Roman" pitchFamily="18" charset="0"/>
            </a:endParaRPr>
          </a:p>
        </p:txBody>
      </p:sp>
      <p:sp>
        <p:nvSpPr>
          <p:cNvPr id="10" name="Text Box 27"/>
          <p:cNvSpPr txBox="1">
            <a:spLocks noChangeArrowheads="1"/>
          </p:cNvSpPr>
          <p:nvPr/>
        </p:nvSpPr>
        <p:spPr bwMode="auto">
          <a:xfrm>
            <a:off x="4526013" y="1833173"/>
            <a:ext cx="12235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Times New Roman" pitchFamily="18" charset="0"/>
              </a:rPr>
              <a:t> </a:t>
            </a:r>
            <a:r>
              <a:rPr lang="en-US" altLang="en-US" sz="2000" b="1" dirty="0">
                <a:latin typeface="Times New Roman" pitchFamily="18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</a:rPr>
              <a:t>4,32</a:t>
            </a:r>
          </a:p>
        </p:txBody>
      </p:sp>
      <p:sp>
        <p:nvSpPr>
          <p:cNvPr id="11" name="Text Box 28"/>
          <p:cNvSpPr txBox="1">
            <a:spLocks noChangeArrowheads="1"/>
          </p:cNvSpPr>
          <p:nvPr/>
        </p:nvSpPr>
        <p:spPr bwMode="auto">
          <a:xfrm>
            <a:off x="4706428" y="2654203"/>
            <a:ext cx="12573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itchFamily="18" charset="0"/>
              </a:rPr>
              <a:t>0,065</a:t>
            </a:r>
          </a:p>
        </p:txBody>
      </p:sp>
      <p:sp>
        <p:nvSpPr>
          <p:cNvPr id="12" name="Text Box 29"/>
          <p:cNvSpPr txBox="1">
            <a:spLocks noChangeArrowheads="1"/>
          </p:cNvSpPr>
          <p:nvPr/>
        </p:nvSpPr>
        <p:spPr bwMode="auto">
          <a:xfrm>
            <a:off x="4449792" y="3440028"/>
            <a:ext cx="1600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b="1">
                <a:latin typeface="Times New Roman" pitchFamily="18" charset="0"/>
              </a:rPr>
              <a:t>   </a:t>
            </a:r>
            <a:r>
              <a:rPr lang="en-US" altLang="en-US" b="1">
                <a:solidFill>
                  <a:srgbClr val="FF0000"/>
                </a:solidFill>
                <a:latin typeface="Times New Roman" pitchFamily="18" charset="0"/>
              </a:rPr>
              <a:t>4,329</a:t>
            </a:r>
          </a:p>
        </p:txBody>
      </p:sp>
      <p:sp>
        <p:nvSpPr>
          <p:cNvPr id="13" name="Text Box 33"/>
          <p:cNvSpPr txBox="1">
            <a:spLocks noChangeArrowheads="1"/>
          </p:cNvSpPr>
          <p:nvPr/>
        </p:nvSpPr>
        <p:spPr bwMode="auto">
          <a:xfrm>
            <a:off x="6469092" y="1811414"/>
            <a:ext cx="29337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Times New Roman" pitchFamily="18" charset="0"/>
              </a:rPr>
              <a:t>b)  23,7  : 10 =  </a:t>
            </a:r>
          </a:p>
        </p:txBody>
      </p:sp>
      <p:sp>
        <p:nvSpPr>
          <p:cNvPr id="14" name="Text Box 34"/>
          <p:cNvSpPr txBox="1">
            <a:spLocks noChangeArrowheads="1"/>
          </p:cNvSpPr>
          <p:nvPr/>
        </p:nvSpPr>
        <p:spPr bwMode="auto">
          <a:xfrm>
            <a:off x="6985174" y="2629386"/>
            <a:ext cx="2590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Times New Roman" pitchFamily="18" charset="0"/>
              </a:rPr>
              <a:t>2,07  : 10 = </a:t>
            </a:r>
          </a:p>
        </p:txBody>
      </p:sp>
      <p:sp>
        <p:nvSpPr>
          <p:cNvPr id="15" name="Text Box 35"/>
          <p:cNvSpPr txBox="1">
            <a:spLocks noChangeArrowheads="1"/>
          </p:cNvSpPr>
          <p:nvPr/>
        </p:nvSpPr>
        <p:spPr bwMode="auto">
          <a:xfrm>
            <a:off x="6811992" y="3447358"/>
            <a:ext cx="2590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itchFamily="18" charset="0"/>
              </a:rPr>
              <a:t>2,23  : 100 = </a:t>
            </a:r>
          </a:p>
        </p:txBody>
      </p:sp>
      <p:sp>
        <p:nvSpPr>
          <p:cNvPr id="16" name="Text Box 39"/>
          <p:cNvSpPr txBox="1">
            <a:spLocks noChangeArrowheads="1"/>
          </p:cNvSpPr>
          <p:nvPr/>
        </p:nvSpPr>
        <p:spPr bwMode="auto">
          <a:xfrm>
            <a:off x="9021792" y="1783423"/>
            <a:ext cx="1447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itchFamily="18" charset="0"/>
              </a:rPr>
              <a:t>2,37</a:t>
            </a:r>
          </a:p>
        </p:txBody>
      </p:sp>
      <p:sp>
        <p:nvSpPr>
          <p:cNvPr id="17" name="Text Box 41"/>
          <p:cNvSpPr txBox="1">
            <a:spLocks noChangeArrowheads="1"/>
          </p:cNvSpPr>
          <p:nvPr/>
        </p:nvSpPr>
        <p:spPr bwMode="auto">
          <a:xfrm>
            <a:off x="8183592" y="2761552"/>
            <a:ext cx="1981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vi-VN" altLang="en-US" sz="2000" b="1">
              <a:latin typeface="Times New Roman" pitchFamily="18" charset="0"/>
            </a:endParaRPr>
          </a:p>
        </p:txBody>
      </p:sp>
      <p:sp>
        <p:nvSpPr>
          <p:cNvPr id="18" name="Text Box 42"/>
          <p:cNvSpPr txBox="1">
            <a:spLocks noChangeArrowheads="1"/>
          </p:cNvSpPr>
          <p:nvPr/>
        </p:nvSpPr>
        <p:spPr bwMode="auto">
          <a:xfrm>
            <a:off x="8945592" y="2615390"/>
            <a:ext cx="1219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Times New Roman" pitchFamily="18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</a:rPr>
              <a:t>0,207</a:t>
            </a:r>
          </a:p>
        </p:txBody>
      </p:sp>
      <p:sp>
        <p:nvSpPr>
          <p:cNvPr id="19" name="Text Box 46"/>
          <p:cNvSpPr txBox="1">
            <a:spLocks noChangeArrowheads="1"/>
          </p:cNvSpPr>
          <p:nvPr/>
        </p:nvSpPr>
        <p:spPr bwMode="auto">
          <a:xfrm>
            <a:off x="8869392" y="3447358"/>
            <a:ext cx="152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itchFamily="18" charset="0"/>
              </a:rPr>
              <a:t>  0,0223</a:t>
            </a:r>
          </a:p>
        </p:txBody>
      </p:sp>
      <p:sp>
        <p:nvSpPr>
          <p:cNvPr id="20" name="Text Box 22"/>
          <p:cNvSpPr txBox="1">
            <a:spLocks noChangeArrowheads="1"/>
          </p:cNvSpPr>
          <p:nvPr/>
        </p:nvSpPr>
        <p:spPr bwMode="auto">
          <a:xfrm>
            <a:off x="1782793" y="4325062"/>
            <a:ext cx="3276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itchFamily="18" charset="0"/>
              </a:rPr>
              <a:t>13,96 : 1000 = </a:t>
            </a:r>
          </a:p>
        </p:txBody>
      </p:sp>
      <p:sp>
        <p:nvSpPr>
          <p:cNvPr id="21" name="Text Box 29"/>
          <p:cNvSpPr txBox="1">
            <a:spLocks noChangeArrowheads="1"/>
          </p:cNvSpPr>
          <p:nvPr/>
        </p:nvSpPr>
        <p:spPr bwMode="auto">
          <a:xfrm>
            <a:off x="4373593" y="4283807"/>
            <a:ext cx="197221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b="1">
                <a:latin typeface="Times New Roman" pitchFamily="18" charset="0"/>
              </a:rPr>
              <a:t>   </a:t>
            </a:r>
            <a:r>
              <a:rPr lang="en-US" altLang="en-US" b="1">
                <a:solidFill>
                  <a:srgbClr val="FF0000"/>
                </a:solidFill>
                <a:latin typeface="Times New Roman" pitchFamily="18" charset="0"/>
              </a:rPr>
              <a:t>0,01396</a:t>
            </a:r>
          </a:p>
        </p:txBody>
      </p:sp>
      <p:sp>
        <p:nvSpPr>
          <p:cNvPr id="22" name="Text Box 35"/>
          <p:cNvSpPr txBox="1">
            <a:spLocks noChangeArrowheads="1"/>
          </p:cNvSpPr>
          <p:nvPr/>
        </p:nvSpPr>
        <p:spPr bwMode="auto">
          <a:xfrm>
            <a:off x="6586617" y="4279325"/>
            <a:ext cx="3048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Times New Roman" pitchFamily="18" charset="0"/>
              </a:rPr>
              <a:t>999,8 : 1000 = </a:t>
            </a:r>
          </a:p>
        </p:txBody>
      </p:sp>
      <p:sp>
        <p:nvSpPr>
          <p:cNvPr id="23" name="Text Box 46"/>
          <p:cNvSpPr txBox="1">
            <a:spLocks noChangeArrowheads="1"/>
          </p:cNvSpPr>
          <p:nvPr/>
        </p:nvSpPr>
        <p:spPr bwMode="auto">
          <a:xfrm>
            <a:off x="8916875" y="4269892"/>
            <a:ext cx="152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</a:rPr>
              <a:t>  0,9998</a:t>
            </a:r>
          </a:p>
        </p:txBody>
      </p:sp>
    </p:spTree>
    <p:extLst>
      <p:ext uri="{BB962C8B-B14F-4D97-AF65-F5344CB8AC3E}">
        <p14:creationId xmlns:p14="http://schemas.microsoft.com/office/powerpoint/2010/main" val="22139848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2"/>
          <p:cNvSpPr txBox="1">
            <a:spLocks noChangeArrowheads="1"/>
          </p:cNvSpPr>
          <p:nvPr/>
        </p:nvSpPr>
        <p:spPr bwMode="auto">
          <a:xfrm>
            <a:off x="1987408" y="352099"/>
            <a:ext cx="6400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b="1" u="sng" dirty="0" err="1">
                <a:solidFill>
                  <a:prstClr val="black"/>
                </a:solidFill>
                <a:latin typeface="Times New Roman" pitchFamily="18" charset="0"/>
              </a:rPr>
              <a:t>Bài</a:t>
            </a:r>
            <a:r>
              <a:rPr lang="en-US" altLang="en-US" sz="2800" b="1" u="sng" dirty="0">
                <a:solidFill>
                  <a:prstClr val="black"/>
                </a:solidFill>
                <a:latin typeface="Times New Roman" pitchFamily="18" charset="0"/>
              </a:rPr>
              <a:t> 2</a:t>
            </a:r>
            <a:r>
              <a:rPr lang="en-US" altLang="en-US" sz="2800" b="1" dirty="0">
                <a:solidFill>
                  <a:prstClr val="black"/>
                </a:solidFill>
                <a:latin typeface="Times New Roman" pitchFamily="18" charset="0"/>
              </a:rPr>
              <a:t>: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itchFamily="18" charset="0"/>
              </a:rPr>
              <a:t>Tính</a:t>
            </a:r>
            <a:r>
              <a:rPr lang="en-US" altLang="en-US" sz="28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itchFamily="18" charset="0"/>
              </a:rPr>
              <a:t>nhẩm</a:t>
            </a:r>
            <a:r>
              <a:rPr lang="en-US" altLang="en-US" sz="28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itchFamily="18" charset="0"/>
              </a:rPr>
              <a:t>rồi</a:t>
            </a:r>
            <a:r>
              <a:rPr lang="en-US" altLang="en-US" sz="2800" b="1" dirty="0">
                <a:solidFill>
                  <a:prstClr val="black"/>
                </a:solidFill>
                <a:latin typeface="Times New Roman" pitchFamily="18" charset="0"/>
              </a:rPr>
              <a:t> so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itchFamily="18" charset="0"/>
              </a:rPr>
              <a:t>sánh</a:t>
            </a:r>
            <a:r>
              <a:rPr lang="en-US" altLang="en-US" sz="28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itchFamily="18" charset="0"/>
              </a:rPr>
              <a:t>kết</a:t>
            </a:r>
            <a:r>
              <a:rPr lang="en-US" altLang="en-US" sz="28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itchFamily="18" charset="0"/>
              </a:rPr>
              <a:t>quả</a:t>
            </a:r>
            <a:r>
              <a:rPr lang="en-US" altLang="en-US" sz="2800" b="1" dirty="0">
                <a:solidFill>
                  <a:prstClr val="black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600201" y="1115323"/>
            <a:ext cx="190355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a/ 12,9  : 10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2284555" y="1838980"/>
            <a:ext cx="1219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1,29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3733800" y="1115323"/>
            <a:ext cx="1905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12,9  x   0,1</a:t>
            </a: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4191000" y="1838980"/>
            <a:ext cx="1066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1,29</a:t>
            </a: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3384332" y="1852117"/>
            <a:ext cx="762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1600200" y="2509439"/>
            <a:ext cx="2209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b/123,4 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: 100</a:t>
            </a:r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4114800" y="2509439"/>
            <a:ext cx="20955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123,4 x 0,01</a:t>
            </a: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2362200" y="3119349"/>
            <a:ext cx="1600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1,234</a:t>
            </a: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4572000" y="3134380"/>
            <a:ext cx="1371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1,234</a:t>
            </a:r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3657600" y="3067395"/>
            <a:ext cx="457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352801" y="1125503"/>
            <a:ext cx="569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657601" y="2499259"/>
            <a:ext cx="569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 Box 10"/>
          <p:cNvSpPr txBox="1">
            <a:spLocks noChangeArrowheads="1"/>
          </p:cNvSpPr>
          <p:nvPr/>
        </p:nvSpPr>
        <p:spPr bwMode="auto">
          <a:xfrm>
            <a:off x="6453117" y="1115323"/>
            <a:ext cx="190355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5,7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: 10</a:t>
            </a:r>
          </a:p>
        </p:txBody>
      </p:sp>
      <p:sp>
        <p:nvSpPr>
          <p:cNvPr id="40" name="Text Box 11"/>
          <p:cNvSpPr txBox="1">
            <a:spLocks noChangeArrowheads="1"/>
          </p:cNvSpPr>
          <p:nvPr/>
        </p:nvSpPr>
        <p:spPr bwMode="auto">
          <a:xfrm>
            <a:off x="7137471" y="1601425"/>
            <a:ext cx="1219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vi-VN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5,7</a:t>
            </a:r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</p:txBody>
      </p:sp>
      <p:sp>
        <p:nvSpPr>
          <p:cNvPr id="41" name="Text Box 12"/>
          <p:cNvSpPr txBox="1">
            <a:spLocks noChangeArrowheads="1"/>
          </p:cNvSpPr>
          <p:nvPr/>
        </p:nvSpPr>
        <p:spPr bwMode="auto">
          <a:xfrm>
            <a:off x="8586716" y="1115323"/>
            <a:ext cx="1905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5,7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x   0,1</a:t>
            </a:r>
          </a:p>
        </p:txBody>
      </p:sp>
      <p:sp>
        <p:nvSpPr>
          <p:cNvPr id="42" name="Text Box 13"/>
          <p:cNvSpPr txBox="1">
            <a:spLocks noChangeArrowheads="1"/>
          </p:cNvSpPr>
          <p:nvPr/>
        </p:nvSpPr>
        <p:spPr bwMode="auto">
          <a:xfrm>
            <a:off x="9043916" y="1601425"/>
            <a:ext cx="1066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vi-VN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5,7</a:t>
            </a:r>
            <a:endParaRPr 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 Box 14"/>
          <p:cNvSpPr txBox="1">
            <a:spLocks noChangeArrowheads="1"/>
          </p:cNvSpPr>
          <p:nvPr/>
        </p:nvSpPr>
        <p:spPr bwMode="auto">
          <a:xfrm>
            <a:off x="8205716" y="1677626"/>
            <a:ext cx="762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8205717" y="1125503"/>
            <a:ext cx="569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 Box 10"/>
          <p:cNvSpPr txBox="1">
            <a:spLocks noChangeArrowheads="1"/>
          </p:cNvSpPr>
          <p:nvPr/>
        </p:nvSpPr>
        <p:spPr bwMode="auto">
          <a:xfrm>
            <a:off x="6412172" y="2572078"/>
            <a:ext cx="20372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d/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87,6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: 10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 Box 11"/>
          <p:cNvSpPr txBox="1">
            <a:spLocks noChangeArrowheads="1"/>
          </p:cNvSpPr>
          <p:nvPr/>
        </p:nvSpPr>
        <p:spPr bwMode="auto">
          <a:xfrm>
            <a:off x="7137471" y="3089712"/>
            <a:ext cx="1219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vi-VN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0,876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</p:txBody>
      </p:sp>
      <p:sp>
        <p:nvSpPr>
          <p:cNvPr id="47" name="Text Box 12"/>
          <p:cNvSpPr txBox="1">
            <a:spLocks noChangeArrowheads="1"/>
          </p:cNvSpPr>
          <p:nvPr/>
        </p:nvSpPr>
        <p:spPr bwMode="auto">
          <a:xfrm>
            <a:off x="8686800" y="2572078"/>
            <a:ext cx="1905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87,6 x 0,01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48" name="Text Box 13"/>
          <p:cNvSpPr txBox="1">
            <a:spLocks noChangeArrowheads="1"/>
          </p:cNvSpPr>
          <p:nvPr/>
        </p:nvSpPr>
        <p:spPr bwMode="auto">
          <a:xfrm>
            <a:off x="9043916" y="3089712"/>
            <a:ext cx="1066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vi-VN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0,876</a:t>
            </a:r>
            <a:endParaRPr 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 Box 14"/>
          <p:cNvSpPr txBox="1">
            <a:spLocks noChangeArrowheads="1"/>
          </p:cNvSpPr>
          <p:nvPr/>
        </p:nvSpPr>
        <p:spPr bwMode="auto">
          <a:xfrm>
            <a:off x="8331844" y="3087083"/>
            <a:ext cx="762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8273957" y="2582258"/>
            <a:ext cx="569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AutoShape 11"/>
          <p:cNvSpPr>
            <a:spLocks/>
          </p:cNvSpPr>
          <p:nvPr/>
        </p:nvSpPr>
        <p:spPr bwMode="auto">
          <a:xfrm rot="16200000">
            <a:off x="2666830" y="1104900"/>
            <a:ext cx="152400" cy="1143000"/>
          </a:xfrm>
          <a:prstGeom prst="leftBrace">
            <a:avLst>
              <a:gd name="adj1" fmla="val 23299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2" name="AutoShape 11"/>
          <p:cNvSpPr>
            <a:spLocks/>
          </p:cNvSpPr>
          <p:nvPr/>
        </p:nvSpPr>
        <p:spPr bwMode="auto">
          <a:xfrm rot="16200000">
            <a:off x="4642505" y="896795"/>
            <a:ext cx="123463" cy="1564327"/>
          </a:xfrm>
          <a:prstGeom prst="leftBrace">
            <a:avLst>
              <a:gd name="adj1" fmla="val 23299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4" name="AutoShape 11"/>
          <p:cNvSpPr>
            <a:spLocks/>
          </p:cNvSpPr>
          <p:nvPr/>
        </p:nvSpPr>
        <p:spPr bwMode="auto">
          <a:xfrm rot="16200000">
            <a:off x="2788166" y="2264521"/>
            <a:ext cx="180516" cy="1558352"/>
          </a:xfrm>
          <a:prstGeom prst="leftBrace">
            <a:avLst>
              <a:gd name="adj1" fmla="val 23299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5" name="AutoShape 11"/>
          <p:cNvSpPr>
            <a:spLocks/>
          </p:cNvSpPr>
          <p:nvPr/>
        </p:nvSpPr>
        <p:spPr bwMode="auto">
          <a:xfrm rot="16200000">
            <a:off x="4969083" y="2146725"/>
            <a:ext cx="206036" cy="1774532"/>
          </a:xfrm>
          <a:prstGeom prst="leftBrace">
            <a:avLst>
              <a:gd name="adj1" fmla="val 23299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6" name="AutoShape 11"/>
          <p:cNvSpPr>
            <a:spLocks/>
          </p:cNvSpPr>
          <p:nvPr/>
        </p:nvSpPr>
        <p:spPr bwMode="auto">
          <a:xfrm rot="16200000">
            <a:off x="7612487" y="2504857"/>
            <a:ext cx="97636" cy="1118330"/>
          </a:xfrm>
          <a:prstGeom prst="leftBrace">
            <a:avLst>
              <a:gd name="adj1" fmla="val 23299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7" name="AutoShape 11"/>
          <p:cNvSpPr>
            <a:spLocks/>
          </p:cNvSpPr>
          <p:nvPr/>
        </p:nvSpPr>
        <p:spPr bwMode="auto">
          <a:xfrm rot="16200000">
            <a:off x="9799262" y="2414527"/>
            <a:ext cx="111440" cy="1273468"/>
          </a:xfrm>
          <a:prstGeom prst="leftBrace">
            <a:avLst>
              <a:gd name="adj1" fmla="val 23299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8" name="AutoShape 11"/>
          <p:cNvSpPr>
            <a:spLocks/>
          </p:cNvSpPr>
          <p:nvPr/>
        </p:nvSpPr>
        <p:spPr bwMode="auto">
          <a:xfrm rot="16200000">
            <a:off x="7396805" y="1055021"/>
            <a:ext cx="97636" cy="1118330"/>
          </a:xfrm>
          <a:prstGeom prst="leftBrace">
            <a:avLst>
              <a:gd name="adj1" fmla="val 23299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9" name="AutoShape 11"/>
          <p:cNvSpPr>
            <a:spLocks/>
          </p:cNvSpPr>
          <p:nvPr/>
        </p:nvSpPr>
        <p:spPr bwMode="auto">
          <a:xfrm rot="16200000">
            <a:off x="9583580" y="964691"/>
            <a:ext cx="111440" cy="1273468"/>
          </a:xfrm>
          <a:prstGeom prst="leftBrace">
            <a:avLst>
              <a:gd name="adj1" fmla="val 23299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0" name="Text Box 10"/>
          <p:cNvSpPr txBox="1">
            <a:spLocks noChangeArrowheads="1"/>
          </p:cNvSpPr>
          <p:nvPr/>
        </p:nvSpPr>
        <p:spPr bwMode="auto">
          <a:xfrm>
            <a:off x="1863583" y="1103592"/>
            <a:ext cx="16401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12,9  : 10</a:t>
            </a:r>
          </a:p>
        </p:txBody>
      </p:sp>
      <p:sp>
        <p:nvSpPr>
          <p:cNvPr id="61" name="Text Box 12"/>
          <p:cNvSpPr txBox="1">
            <a:spLocks noChangeArrowheads="1"/>
          </p:cNvSpPr>
          <p:nvPr/>
        </p:nvSpPr>
        <p:spPr bwMode="auto">
          <a:xfrm>
            <a:off x="3735969" y="1124205"/>
            <a:ext cx="1905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12,9  x   0,1</a:t>
            </a:r>
          </a:p>
        </p:txBody>
      </p:sp>
      <p:sp>
        <p:nvSpPr>
          <p:cNvPr id="62" name="Text Box 36"/>
          <p:cNvSpPr txBox="1">
            <a:spLocks noChangeArrowheads="1"/>
          </p:cNvSpPr>
          <p:nvPr/>
        </p:nvSpPr>
        <p:spPr bwMode="auto">
          <a:xfrm>
            <a:off x="1905000" y="3962440"/>
            <a:ext cx="82296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>
                <a:latin typeface="Times New Roman" pitchFamily="18" charset="0"/>
              </a:rPr>
              <a:t>      </a:t>
            </a:r>
            <a:r>
              <a:rPr lang="en-US" altLang="en-US" sz="2800" b="1" dirty="0">
                <a:latin typeface="Times New Roman" pitchFamily="18" charset="0"/>
              </a:rPr>
              <a:t>Qua </a:t>
            </a:r>
            <a:r>
              <a:rPr lang="en-US" altLang="en-US" sz="2800" b="1" dirty="0" err="1">
                <a:latin typeface="Times New Roman" pitchFamily="18" charset="0"/>
              </a:rPr>
              <a:t>các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phép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tính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trên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em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có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nhận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xét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gì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khi</a:t>
            </a:r>
            <a:r>
              <a:rPr lang="en-US" altLang="en-US" sz="2800" b="1" dirty="0">
                <a:latin typeface="Times New Roman" pitchFamily="18" charset="0"/>
              </a:rPr>
              <a:t> chia </a:t>
            </a:r>
            <a:r>
              <a:rPr lang="en-US" altLang="en-US" sz="2800" b="1" dirty="0" err="1">
                <a:latin typeface="Times New Roman" pitchFamily="18" charset="0"/>
              </a:rPr>
              <a:t>một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số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thập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phân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cho</a:t>
            </a:r>
            <a:r>
              <a:rPr lang="en-US" altLang="en-US" sz="2800" b="1" dirty="0">
                <a:latin typeface="Times New Roman" pitchFamily="18" charset="0"/>
              </a:rPr>
              <a:t> 10, 100, 1000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hoặc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nhân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số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thập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phân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đó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lần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lượt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với</a:t>
            </a:r>
            <a:r>
              <a:rPr lang="en-US" altLang="en-US" sz="2800" b="1" dirty="0">
                <a:latin typeface="Times New Roman" pitchFamily="18" charset="0"/>
              </a:rPr>
              <a:t> 0,1; 0,01; 0,001, 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altLang="en-US" sz="2800" b="1" dirty="0">
                <a:latin typeface="Times New Roman" pitchFamily="18" charset="0"/>
              </a:rPr>
              <a:t>?</a:t>
            </a:r>
            <a:endParaRPr lang="en-US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 Box 9"/>
          <p:cNvSpPr txBox="1">
            <a:spLocks noChangeArrowheads="1"/>
          </p:cNvSpPr>
          <p:nvPr/>
        </p:nvSpPr>
        <p:spPr bwMode="auto">
          <a:xfrm>
            <a:off x="2046434" y="4516438"/>
            <a:ext cx="82296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itchFamily="18" charset="0"/>
              </a:rPr>
              <a:t>       Khi chia một số thập phân cho 10, 100, 1000</a:t>
            </a:r>
            <a:r>
              <a:rPr lang="en-US" alt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altLang="en-US" sz="2800" b="1">
                <a:solidFill>
                  <a:srgbClr val="0000FF"/>
                </a:solidFill>
                <a:latin typeface="Times New Roman" pitchFamily="18" charset="0"/>
              </a:rPr>
              <a:t> thì kết quả cũng chính bằng nhân số đó với 0,1; 0,01; 0,001</a:t>
            </a:r>
            <a:r>
              <a:rPr lang="en-US" alt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64" name="Text Box 36"/>
          <p:cNvSpPr txBox="1">
            <a:spLocks noChangeArrowheads="1"/>
          </p:cNvSpPr>
          <p:nvPr/>
        </p:nvSpPr>
        <p:spPr bwMode="auto">
          <a:xfrm>
            <a:off x="2019300" y="4670325"/>
            <a:ext cx="8001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</a:rPr>
              <a:t>   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Khi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thì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chuyển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dấu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phẩy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số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thập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phân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sang  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bên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trái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hai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ba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chữ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số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?</a:t>
            </a:r>
            <a:endParaRPr lang="en-US" alt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ext Box 9"/>
          <p:cNvSpPr txBox="1">
            <a:spLocks noChangeArrowheads="1"/>
          </p:cNvSpPr>
          <p:nvPr/>
        </p:nvSpPr>
        <p:spPr bwMode="auto">
          <a:xfrm>
            <a:off x="1924050" y="5055046"/>
            <a:ext cx="82296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      Khi chia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đó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cho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10; 100; 1000; 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hoặc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nhân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đó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với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0,1; 0,01; 0,001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thì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chuyển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dấu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phẩy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thập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phân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sang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bên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trái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một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hai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ba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chữ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số</a:t>
            </a:r>
            <a:endParaRPr lang="en-US" alt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501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8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4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5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5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19" grpId="1"/>
      <p:bldP spid="20" grpId="0"/>
      <p:bldP spid="20" grpId="1"/>
      <p:bldP spid="39" grpId="0"/>
      <p:bldP spid="40" grpId="0"/>
      <p:bldP spid="41" grpId="0"/>
      <p:bldP spid="42" grpId="0"/>
      <p:bldP spid="43" grpId="0"/>
      <p:bldP spid="44" grpId="0"/>
      <p:bldP spid="44" grpId="1"/>
      <p:bldP spid="45" grpId="0"/>
      <p:bldP spid="46" grpId="0"/>
      <p:bldP spid="47" grpId="0"/>
      <p:bldP spid="48" grpId="0"/>
      <p:bldP spid="49" grpId="0"/>
      <p:bldP spid="50" grpId="0"/>
      <p:bldP spid="50" grpId="1"/>
      <p:bldP spid="51" grpId="0" animBg="1"/>
      <p:bldP spid="52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/>
      <p:bldP spid="61" grpId="0"/>
      <p:bldP spid="62" grpId="0"/>
      <p:bldP spid="62" grpId="1"/>
      <p:bldP spid="63" grpId="0"/>
      <p:bldP spid="63" grpId="1"/>
      <p:bldP spid="64" grpId="0"/>
      <p:bldP spid="64" grpId="1"/>
      <p:bldP spid="6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687513" y="381001"/>
            <a:ext cx="899160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en-US" altLang="en-US" sz="2800" b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Bài</a:t>
            </a:r>
            <a:r>
              <a:rPr lang="en-US" altLang="en-US" sz="28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3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: </a:t>
            </a:r>
            <a:r>
              <a:rPr lang="en-US" altLang="en-US" sz="2800" b="1" dirty="0" err="1">
                <a:latin typeface="Times New Roman" pitchFamily="18" charset="0"/>
              </a:rPr>
              <a:t>Một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kho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gạo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có</a:t>
            </a:r>
            <a:r>
              <a:rPr lang="en-US" altLang="en-US" sz="2800" b="1" dirty="0">
                <a:latin typeface="Times New Roman" pitchFamily="18" charset="0"/>
              </a:rPr>
              <a:t> 537,25 </a:t>
            </a:r>
            <a:r>
              <a:rPr lang="en-US" altLang="en-US" sz="2800" b="1" dirty="0" err="1">
                <a:latin typeface="Times New Roman" pitchFamily="18" charset="0"/>
              </a:rPr>
              <a:t>tấn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gạo</a:t>
            </a:r>
            <a:r>
              <a:rPr lang="en-US" altLang="en-US" sz="2800" b="1" dirty="0">
                <a:latin typeface="Times New Roman" pitchFamily="18" charset="0"/>
              </a:rPr>
              <a:t>. </a:t>
            </a:r>
            <a:r>
              <a:rPr lang="en-US" altLang="en-US" sz="2800" b="1" dirty="0" err="1">
                <a:latin typeface="Times New Roman" pitchFamily="18" charset="0"/>
              </a:rPr>
              <a:t>Người</a:t>
            </a:r>
            <a:r>
              <a:rPr lang="en-US" altLang="en-US" sz="2800" b="1" dirty="0">
                <a:latin typeface="Times New Roman" pitchFamily="18" charset="0"/>
              </a:rPr>
              <a:t> ta </a:t>
            </a:r>
            <a:r>
              <a:rPr lang="vi-VN" altLang="en-US" sz="2800" b="1" dirty="0">
                <a:latin typeface="Times New Roman" pitchFamily="18" charset="0"/>
              </a:rPr>
              <a:t>đ</a:t>
            </a:r>
            <a:r>
              <a:rPr lang="en-US" altLang="en-US" sz="2800" b="1" dirty="0">
                <a:latin typeface="Times New Roman" pitchFamily="18" charset="0"/>
              </a:rPr>
              <a:t>ã </a:t>
            </a:r>
            <a:r>
              <a:rPr lang="en-US" altLang="en-US" sz="2800" b="1" dirty="0" err="1">
                <a:latin typeface="Times New Roman" pitchFamily="18" charset="0"/>
              </a:rPr>
              <a:t>lấy</a:t>
            </a:r>
            <a:r>
              <a:rPr lang="en-US" altLang="en-US" sz="2800" b="1" dirty="0">
                <a:latin typeface="Times New Roman" pitchFamily="18" charset="0"/>
              </a:rPr>
              <a:t> ra           </a:t>
            </a:r>
            <a:r>
              <a:rPr lang="en-US" altLang="en-US" sz="2800" b="1" dirty="0" err="1">
                <a:latin typeface="Times New Roman" pitchFamily="18" charset="0"/>
              </a:rPr>
              <a:t>số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gạo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trong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kho</a:t>
            </a:r>
            <a:r>
              <a:rPr lang="en-US" altLang="en-US" sz="2800" b="1" dirty="0">
                <a:latin typeface="Times New Roman" pitchFamily="18" charset="0"/>
              </a:rPr>
              <a:t>. </a:t>
            </a:r>
            <a:r>
              <a:rPr lang="en-US" altLang="en-US" sz="2800" b="1" dirty="0" err="1">
                <a:latin typeface="Times New Roman" pitchFamily="18" charset="0"/>
              </a:rPr>
              <a:t>Hỏi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trong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kho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còn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lại</a:t>
            </a:r>
            <a:r>
              <a:rPr lang="en-US" altLang="en-US" sz="2800" b="1" dirty="0">
                <a:latin typeface="Times New Roman" pitchFamily="18" charset="0"/>
              </a:rPr>
              <a:t> bao </a:t>
            </a:r>
            <a:r>
              <a:rPr lang="en-US" altLang="en-US" sz="2800" b="1" dirty="0" err="1">
                <a:latin typeface="Times New Roman" pitchFamily="18" charset="0"/>
              </a:rPr>
              <a:t>nhiêu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tấn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gạo</a:t>
            </a:r>
            <a:r>
              <a:rPr lang="en-US" altLang="en-US" sz="2800" b="1" dirty="0">
                <a:latin typeface="Times New Roman" pitchFamily="18" charset="0"/>
              </a:rPr>
              <a:t>?</a:t>
            </a:r>
          </a:p>
        </p:txBody>
      </p: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2667001" y="946117"/>
            <a:ext cx="635000" cy="901700"/>
            <a:chOff x="2059320" y="1205448"/>
            <a:chExt cx="726865" cy="657472"/>
          </a:xfrm>
        </p:grpSpPr>
        <p:sp>
          <p:nvSpPr>
            <p:cNvPr id="5" name="Text Box 3"/>
            <p:cNvSpPr txBox="1">
              <a:spLocks noChangeArrowheads="1"/>
            </p:cNvSpPr>
            <p:nvPr/>
          </p:nvSpPr>
          <p:spPr bwMode="auto">
            <a:xfrm>
              <a:off x="2183441" y="1205448"/>
              <a:ext cx="533400" cy="381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2800" b="1">
                  <a:latin typeface="Times New Roman" pitchFamily="18" charset="0"/>
                </a:rPr>
                <a:t> 1</a:t>
              </a:r>
            </a:p>
          </p:txBody>
        </p:sp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2059320" y="1481372"/>
              <a:ext cx="726865" cy="381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2800" b="1">
                  <a:latin typeface="Times New Roman" pitchFamily="18" charset="0"/>
                </a:rPr>
                <a:t> 10</a:t>
              </a:r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auto">
            <a:xfrm>
              <a:off x="2278935" y="1523999"/>
              <a:ext cx="381000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.VnTime" pitchFamily="34" charset="0"/>
              </a:endParaRPr>
            </a:p>
          </p:txBody>
        </p:sp>
      </p:grpSp>
      <p:sp>
        <p:nvSpPr>
          <p:cNvPr id="8" name="Text Box 47"/>
          <p:cNvSpPr txBox="1">
            <a:spLocks noChangeArrowheads="1"/>
          </p:cNvSpPr>
          <p:nvPr/>
        </p:nvSpPr>
        <p:spPr bwMode="auto">
          <a:xfrm>
            <a:off x="3581400" y="4146518"/>
            <a:ext cx="1981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b="1" dirty="0" err="1">
                <a:solidFill>
                  <a:srgbClr val="0000FF"/>
                </a:solidFill>
                <a:latin typeface="Times New Roman" pitchFamily="18" charset="0"/>
              </a:rPr>
              <a:t>Còn</a:t>
            </a:r>
            <a:r>
              <a:rPr lang="en-US" altLang="en-US" sz="2000" b="1" dirty="0">
                <a:solidFill>
                  <a:srgbClr val="0000FF"/>
                </a:solidFill>
                <a:latin typeface="Times New Roman" pitchFamily="18" charset="0"/>
              </a:rPr>
              <a:t>…..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itchFamily="18" charset="0"/>
              </a:rPr>
              <a:t>tấn</a:t>
            </a:r>
            <a:r>
              <a:rPr lang="en-US" altLang="en-US" sz="2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itchFamily="18" charset="0"/>
              </a:rPr>
              <a:t>gạo</a:t>
            </a:r>
            <a:r>
              <a:rPr lang="en-US" altLang="en-US" sz="2000" b="1" dirty="0">
                <a:solidFill>
                  <a:srgbClr val="0000FF"/>
                </a:solidFill>
                <a:latin typeface="Times New Roman" pitchFamily="18" charset="0"/>
              </a:rPr>
              <a:t> ?</a:t>
            </a:r>
          </a:p>
        </p:txBody>
      </p:sp>
      <p:sp>
        <p:nvSpPr>
          <p:cNvPr id="9" name="Text Box 52"/>
          <p:cNvSpPr txBox="1">
            <a:spLocks noChangeArrowheads="1"/>
          </p:cNvSpPr>
          <p:nvPr/>
        </p:nvSpPr>
        <p:spPr bwMode="auto">
          <a:xfrm>
            <a:off x="2819400" y="2535206"/>
            <a:ext cx="1905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 u="sng">
                <a:solidFill>
                  <a:srgbClr val="FF0000"/>
                </a:solidFill>
                <a:latin typeface="Times New Roman" pitchFamily="18" charset="0"/>
              </a:rPr>
              <a:t>Tóm tắt</a:t>
            </a:r>
          </a:p>
        </p:txBody>
      </p:sp>
      <p:sp>
        <p:nvSpPr>
          <p:cNvPr id="10" name="AutoShape 43"/>
          <p:cNvSpPr>
            <a:spLocks/>
          </p:cNvSpPr>
          <p:nvPr/>
        </p:nvSpPr>
        <p:spPr bwMode="auto">
          <a:xfrm rot="5400000">
            <a:off x="4267200" y="2382804"/>
            <a:ext cx="304800" cy="3505200"/>
          </a:xfrm>
          <a:prstGeom prst="rightBrace">
            <a:avLst>
              <a:gd name="adj1" fmla="val 63836"/>
              <a:gd name="adj2" fmla="val 50000"/>
            </a:avLst>
          </a:prstGeom>
          <a:noFill/>
          <a:ln w="9525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vi-VN" altLang="en-US" sz="1800" ker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1" name="AutoShape 44"/>
          <p:cNvSpPr>
            <a:spLocks/>
          </p:cNvSpPr>
          <p:nvPr/>
        </p:nvSpPr>
        <p:spPr bwMode="auto">
          <a:xfrm rot="5400000">
            <a:off x="2414588" y="3868704"/>
            <a:ext cx="152400" cy="381000"/>
          </a:xfrm>
          <a:prstGeom prst="rightBrace">
            <a:avLst>
              <a:gd name="adj1" fmla="val 20822"/>
              <a:gd name="adj2" fmla="val 50000"/>
            </a:avLst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2" name="AutoShape 45"/>
          <p:cNvSpPr>
            <a:spLocks/>
          </p:cNvSpPr>
          <p:nvPr/>
        </p:nvSpPr>
        <p:spPr bwMode="auto">
          <a:xfrm rot="5400000">
            <a:off x="4076700" y="1887504"/>
            <a:ext cx="304800" cy="3886200"/>
          </a:xfrm>
          <a:prstGeom prst="leftBracket">
            <a:avLst>
              <a:gd name="adj" fmla="val 106250"/>
            </a:avLst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3" name="Text Box 48"/>
          <p:cNvSpPr txBox="1">
            <a:spLocks noChangeArrowheads="1"/>
          </p:cNvSpPr>
          <p:nvPr/>
        </p:nvSpPr>
        <p:spPr bwMode="auto">
          <a:xfrm>
            <a:off x="2895600" y="3297204"/>
            <a:ext cx="2362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b="1">
                <a:latin typeface="Times New Roman" pitchFamily="18" charset="0"/>
              </a:rPr>
              <a:t>Có 537,25 tấn gạo</a:t>
            </a:r>
            <a:endParaRPr lang="en-US" altLang="en-US" sz="2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49"/>
          <p:cNvSpPr txBox="1">
            <a:spLocks noChangeArrowheads="1"/>
          </p:cNvSpPr>
          <p:nvPr/>
        </p:nvSpPr>
        <p:spPr bwMode="auto">
          <a:xfrm>
            <a:off x="2438400" y="4059245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prstClr val="black"/>
                </a:solidFill>
                <a:latin typeface="Times New Roman" pitchFamily="18" charset="0"/>
              </a:rPr>
              <a:t>1  </a:t>
            </a:r>
          </a:p>
        </p:txBody>
      </p:sp>
      <p:sp>
        <p:nvSpPr>
          <p:cNvPr id="15" name="Text Box 50"/>
          <p:cNvSpPr txBox="1">
            <a:spLocks noChangeArrowheads="1"/>
          </p:cNvSpPr>
          <p:nvPr/>
        </p:nvSpPr>
        <p:spPr bwMode="auto">
          <a:xfrm>
            <a:off x="2343150" y="4305267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prstClr val="black"/>
                </a:solidFill>
                <a:latin typeface="Times New Roman" pitchFamily="18" charset="0"/>
              </a:rPr>
              <a:t>10</a:t>
            </a:r>
          </a:p>
        </p:txBody>
      </p:sp>
      <p:sp>
        <p:nvSpPr>
          <p:cNvPr id="16" name="Line 51"/>
          <p:cNvSpPr>
            <a:spLocks noChangeShapeType="1"/>
          </p:cNvSpPr>
          <p:nvPr/>
        </p:nvSpPr>
        <p:spPr bwMode="auto">
          <a:xfrm flipV="1">
            <a:off x="2438400" y="4364004"/>
            <a:ext cx="228600" cy="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kern="0">
              <a:solidFill>
                <a:prstClr val="black"/>
              </a:solidFill>
              <a:latin typeface=".VnTime" pitchFamily="34" charset="0"/>
            </a:endParaRPr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7010400" y="2608235"/>
            <a:ext cx="1905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 u="sng">
                <a:solidFill>
                  <a:srgbClr val="FF0000"/>
                </a:solidFill>
                <a:latin typeface="Times New Roman" pitchFamily="18" charset="0"/>
              </a:rPr>
              <a:t>B</a:t>
            </a:r>
            <a:r>
              <a:rPr lang="en-US" altLang="en-US" sz="28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en-US" sz="2800" b="1" u="sng">
                <a:solidFill>
                  <a:srgbClr val="FF0000"/>
                </a:solidFill>
                <a:latin typeface="Times New Roman" pitchFamily="18" charset="0"/>
              </a:rPr>
              <a:t>i giải</a:t>
            </a:r>
            <a:endParaRPr lang="en-US" altLang="en-US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rot="5400000">
            <a:off x="5065713" y="3868725"/>
            <a:ext cx="2668588" cy="1587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4254736"/>
              </p:ext>
            </p:extLst>
          </p:nvPr>
        </p:nvGraphicFramePr>
        <p:xfrm>
          <a:off x="2286000" y="3871879"/>
          <a:ext cx="3886200" cy="263526"/>
        </p:xfrm>
        <a:graphic>
          <a:graphicData uri="http://schemas.openxmlformats.org/drawingml/2006/table">
            <a:tbl>
              <a:tblPr/>
              <a:tblGrid>
                <a:gridCol w="3886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6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86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86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86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86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86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886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886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886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317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 </a:t>
                      </a:r>
                    </a:p>
                  </a:txBody>
                  <a:tcPr marL="9525" marR="9525" marT="95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 </a:t>
                      </a:r>
                    </a:p>
                  </a:txBody>
                  <a:tcPr marL="9525" marR="9525" marT="95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 </a:t>
                      </a:r>
                    </a:p>
                  </a:txBody>
                  <a:tcPr marL="9525" marR="9525" marT="95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 </a:t>
                      </a:r>
                    </a:p>
                  </a:txBody>
                  <a:tcPr marL="9525" marR="9525" marT="95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 </a:t>
                      </a:r>
                    </a:p>
                  </a:txBody>
                  <a:tcPr marL="9525" marR="9525" marT="95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 </a:t>
                      </a:r>
                    </a:p>
                  </a:txBody>
                  <a:tcPr marL="9525" marR="9525" marT="95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 </a:t>
                      </a:r>
                    </a:p>
                  </a:txBody>
                  <a:tcPr marL="9525" marR="9525" marT="95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 </a:t>
                      </a:r>
                    </a:p>
                  </a:txBody>
                  <a:tcPr marL="9525" marR="9525" marT="95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 </a:t>
                      </a:r>
                    </a:p>
                  </a:txBody>
                  <a:tcPr marL="9525" marR="9525" marT="95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 </a:t>
                      </a:r>
                    </a:p>
                  </a:txBody>
                  <a:tcPr marL="9525" marR="9525" marT="95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7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 </a:t>
                      </a:r>
                    </a:p>
                  </a:txBody>
                  <a:tcPr marL="9525" marR="9525" marT="95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 </a:t>
                      </a:r>
                    </a:p>
                  </a:txBody>
                  <a:tcPr marL="9525" marR="9525" marT="95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 </a:t>
                      </a:r>
                    </a:p>
                  </a:txBody>
                  <a:tcPr marL="9525" marR="9525" marT="95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 </a:t>
                      </a:r>
                    </a:p>
                  </a:txBody>
                  <a:tcPr marL="9525" marR="9525" marT="95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 </a:t>
                      </a:r>
                    </a:p>
                  </a:txBody>
                  <a:tcPr marL="9525" marR="9525" marT="95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 </a:t>
                      </a:r>
                    </a:p>
                  </a:txBody>
                  <a:tcPr marL="9525" marR="9525" marT="95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 </a:t>
                      </a:r>
                    </a:p>
                  </a:txBody>
                  <a:tcPr marL="9525" marR="9525" marT="95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 </a:t>
                      </a:r>
                    </a:p>
                  </a:txBody>
                  <a:tcPr marL="9525" marR="9525" marT="95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 </a:t>
                      </a:r>
                    </a:p>
                  </a:txBody>
                  <a:tcPr marL="9525" marR="9525" marT="95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 </a:t>
                      </a:r>
                    </a:p>
                  </a:txBody>
                  <a:tcPr marL="9525" marR="9525" marT="95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20" name="Straight Connector 19"/>
          <p:cNvCxnSpPr/>
          <p:nvPr/>
        </p:nvCxnSpPr>
        <p:spPr>
          <a:xfrm>
            <a:off x="2286000" y="4014754"/>
            <a:ext cx="3886200" cy="1588"/>
          </a:xfrm>
          <a:prstGeom prst="line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</p:cxn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944689" y="4168742"/>
            <a:ext cx="6126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b="1">
                <a:solidFill>
                  <a:srgbClr val="0000FF"/>
                </a:solidFill>
                <a:latin typeface="Times New Roman" pitchFamily="18" charset="0"/>
              </a:rPr>
              <a:t>Lấy</a:t>
            </a:r>
            <a:endParaRPr lang="en-US" altLang="en-US" sz="20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6248400" y="3146433"/>
            <a:ext cx="44196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ts val="1200"/>
              </a:spcBef>
              <a:spcAft>
                <a:spcPct val="0"/>
              </a:spcAft>
              <a:buNone/>
            </a:pPr>
            <a:r>
              <a:rPr lang="en-US" altLang="en-US" sz="2400" b="1" dirty="0" err="1">
                <a:latin typeface="Times New Roman" pitchFamily="18" charset="0"/>
              </a:rPr>
              <a:t>Số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gạo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đã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lấy</a:t>
            </a:r>
            <a:r>
              <a:rPr lang="en-US" altLang="en-US" sz="2400" b="1" dirty="0">
                <a:latin typeface="Times New Roman" pitchFamily="18" charset="0"/>
              </a:rPr>
              <a:t> ra </a:t>
            </a:r>
            <a:r>
              <a:rPr lang="en-US" altLang="en-US" sz="2400" b="1" dirty="0" err="1">
                <a:latin typeface="Times New Roman" pitchFamily="18" charset="0"/>
              </a:rPr>
              <a:t>l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en-US" sz="2400" b="1" dirty="0">
                <a:latin typeface="Times New Roman" pitchFamily="18" charset="0"/>
              </a:rPr>
              <a:t>:</a:t>
            </a:r>
          </a:p>
          <a:p>
            <a:pPr algn="ctr" fontAlgn="base">
              <a:spcBef>
                <a:spcPts val="1200"/>
              </a:spcBef>
              <a:spcAft>
                <a:spcPct val="0"/>
              </a:spcAft>
              <a:buNone/>
            </a:pPr>
            <a:r>
              <a:rPr lang="en-US" altLang="en-US" sz="2400" b="1" dirty="0">
                <a:latin typeface="Times New Roman" pitchFamily="18" charset="0"/>
              </a:rPr>
              <a:t>537,25 : 10 = 53,725 (</a:t>
            </a:r>
            <a:r>
              <a:rPr lang="en-US" altLang="en-US" sz="2400" b="1" dirty="0" err="1">
                <a:latin typeface="Times New Roman" pitchFamily="18" charset="0"/>
              </a:rPr>
              <a:t>tấn</a:t>
            </a:r>
            <a:r>
              <a:rPr lang="en-US" altLang="en-US" sz="2400" b="1" dirty="0">
                <a:latin typeface="Times New Roman" pitchFamily="18" charset="0"/>
              </a:rPr>
              <a:t>)</a:t>
            </a:r>
          </a:p>
          <a:p>
            <a:pPr algn="ctr" fontAlgn="base">
              <a:spcBef>
                <a:spcPts val="1200"/>
              </a:spcBef>
              <a:spcAft>
                <a:spcPct val="0"/>
              </a:spcAft>
              <a:buNone/>
            </a:pPr>
            <a:r>
              <a:rPr lang="en-US" altLang="en-US" sz="2400" b="1" dirty="0" err="1">
                <a:latin typeface="Times New Roman" pitchFamily="18" charset="0"/>
              </a:rPr>
              <a:t>Số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gạo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còn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trong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kho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l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en-US" sz="2400" b="1" dirty="0">
                <a:latin typeface="Times New Roman" pitchFamily="18" charset="0"/>
              </a:rPr>
              <a:t>:</a:t>
            </a:r>
          </a:p>
          <a:p>
            <a:pPr algn="ctr" fontAlgn="base">
              <a:spcBef>
                <a:spcPts val="1200"/>
              </a:spcBef>
              <a:spcAft>
                <a:spcPct val="0"/>
              </a:spcAft>
              <a:buNone/>
            </a:pPr>
            <a:r>
              <a:rPr lang="en-US" altLang="en-US" sz="2400" b="1" dirty="0">
                <a:latin typeface="Times New Roman" pitchFamily="18" charset="0"/>
              </a:rPr>
              <a:t>537,25 - 53,725 = 483,525 (</a:t>
            </a:r>
            <a:r>
              <a:rPr lang="en-US" altLang="en-US" sz="2400" b="1" dirty="0" err="1">
                <a:latin typeface="Times New Roman" pitchFamily="18" charset="0"/>
              </a:rPr>
              <a:t>tấn</a:t>
            </a:r>
            <a:r>
              <a:rPr lang="en-US" altLang="en-US" sz="2400" b="1" dirty="0">
                <a:latin typeface="Times New Roman" pitchFamily="18" charset="0"/>
              </a:rPr>
              <a:t>)</a:t>
            </a:r>
          </a:p>
          <a:p>
            <a:pPr algn="ctr" fontAlgn="base">
              <a:spcBef>
                <a:spcPts val="1200"/>
              </a:spcBef>
              <a:spcAft>
                <a:spcPct val="0"/>
              </a:spcAft>
              <a:buNone/>
            </a:pPr>
            <a:r>
              <a:rPr lang="vi-VN" altLang="en-US" sz="2400" b="1" dirty="0">
                <a:latin typeface="Times New Roman" pitchFamily="18" charset="0"/>
              </a:rPr>
              <a:t>    </a:t>
            </a:r>
            <a:r>
              <a:rPr lang="en-US" altLang="en-US" sz="2400" b="1" dirty="0" err="1">
                <a:latin typeface="Times New Roman" pitchFamily="18" charset="0"/>
              </a:rPr>
              <a:t>Đáp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số</a:t>
            </a:r>
            <a:r>
              <a:rPr lang="en-US" altLang="en-US" sz="2400" b="1" dirty="0">
                <a:latin typeface="Times New Roman" pitchFamily="18" charset="0"/>
              </a:rPr>
              <a:t>: 483,525 </a:t>
            </a:r>
            <a:r>
              <a:rPr lang="en-US" altLang="en-US" sz="2400" b="1" dirty="0" err="1">
                <a:latin typeface="Times New Roman" pitchFamily="18" charset="0"/>
              </a:rPr>
              <a:t>tấn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gạo</a:t>
            </a:r>
            <a:endParaRPr lang="en-US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574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 animBg="1"/>
      <p:bldP spid="17" grpId="0"/>
      <p:bldP spid="21" grpId="0"/>
      <p:bldP spid="2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BDRLC08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609600"/>
            <a:ext cx="6096000" cy="606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15"/>
          <p:cNvSpPr>
            <a:spLocks noChangeArrowheads="1"/>
          </p:cNvSpPr>
          <p:nvPr/>
        </p:nvSpPr>
        <p:spPr bwMode="auto">
          <a:xfrm>
            <a:off x="1524021" y="304907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67200" y="4191000"/>
            <a:ext cx="4343400" cy="1107996"/>
          </a:xfrm>
          <a:prstGeom prst="rect">
            <a:avLst/>
          </a:prstGeom>
          <a:noFill/>
        </p:spPr>
        <p:txBody>
          <a:bodyPr wrap="square" rtlCol="0">
            <a:prstTxWarp prst="textCurveUp">
              <a:avLst/>
            </a:prstTxWarp>
            <a:spAutoFit/>
          </a:bodyPr>
          <a:lstStyle/>
          <a:p>
            <a:r>
              <a:rPr lang="vi-VN" sz="6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66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074433"/>
      </p:ext>
    </p:extLst>
  </p:cSld>
  <p:clrMapOvr>
    <a:masterClrMapping/>
  </p:clrMapOvr>
  <p:transition>
    <p:zo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7400" y="381000"/>
            <a:ext cx="7543800" cy="990600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pPr algn="ctr"/>
            <a:r>
              <a:rPr lang="vi-V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NHANH, AI ĐÚNG?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lowchart: Terminator 7"/>
          <p:cNvSpPr/>
          <p:nvPr/>
        </p:nvSpPr>
        <p:spPr bwMode="auto">
          <a:xfrm>
            <a:off x="1752600" y="1363653"/>
            <a:ext cx="8458200" cy="822305"/>
          </a:xfrm>
          <a:prstGeom prst="flowChartTerminator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1. Phép tính nào sau đây có kết quả đúng?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743200" y="2438402"/>
            <a:ext cx="5562600" cy="1469469"/>
            <a:chOff x="1219200" y="2133601"/>
            <a:chExt cx="5562600" cy="1469469"/>
          </a:xfrm>
        </p:grpSpPr>
        <p:sp>
          <p:nvSpPr>
            <p:cNvPr id="5" name="Flowchart: Terminator 4"/>
            <p:cNvSpPr/>
            <p:nvPr/>
          </p:nvSpPr>
          <p:spPr bwMode="auto">
            <a:xfrm>
              <a:off x="2514600" y="2362200"/>
              <a:ext cx="4267200" cy="822305"/>
            </a:xfrm>
            <a:prstGeom prst="flowChartTerminator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vi-VN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13 : 1000 = 13 000</a:t>
              </a:r>
              <a:endParaRPr lang="en-US" sz="32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Sun 8"/>
            <p:cNvSpPr/>
            <p:nvPr/>
          </p:nvSpPr>
          <p:spPr bwMode="auto">
            <a:xfrm>
              <a:off x="1219200" y="2133601"/>
              <a:ext cx="990600" cy="1469469"/>
            </a:xfrm>
            <a:prstGeom prst="sun">
              <a:avLst/>
            </a:prstGeom>
            <a:solidFill>
              <a:srgbClr val="0000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vi-VN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US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743200" y="3712133"/>
            <a:ext cx="5562600" cy="1469469"/>
            <a:chOff x="1219200" y="3407332"/>
            <a:chExt cx="5562600" cy="1469469"/>
          </a:xfrm>
        </p:grpSpPr>
        <p:sp>
          <p:nvSpPr>
            <p:cNvPr id="6" name="Flowchart: Terminator 5"/>
            <p:cNvSpPr/>
            <p:nvPr/>
          </p:nvSpPr>
          <p:spPr bwMode="auto">
            <a:xfrm>
              <a:off x="2514600" y="3581400"/>
              <a:ext cx="4267200" cy="822305"/>
            </a:xfrm>
            <a:prstGeom prst="flowChartTerminator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vi-VN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13 : 1000 = 0,130</a:t>
              </a:r>
              <a:endParaRPr lang="en-US" sz="32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Sun 9"/>
            <p:cNvSpPr/>
            <p:nvPr/>
          </p:nvSpPr>
          <p:spPr bwMode="auto">
            <a:xfrm>
              <a:off x="1219200" y="3407332"/>
              <a:ext cx="990600" cy="1469469"/>
            </a:xfrm>
            <a:prstGeom prst="sun">
              <a:avLst/>
            </a:prstGeom>
            <a:solidFill>
              <a:srgbClr val="0000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vi-VN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en-US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819400" y="5083732"/>
            <a:ext cx="5486400" cy="1469469"/>
            <a:chOff x="1295400" y="4778931"/>
            <a:chExt cx="5486400" cy="1469469"/>
          </a:xfrm>
        </p:grpSpPr>
        <p:sp>
          <p:nvSpPr>
            <p:cNvPr id="7" name="Flowchart: Terminator 6"/>
            <p:cNvSpPr/>
            <p:nvPr/>
          </p:nvSpPr>
          <p:spPr bwMode="auto">
            <a:xfrm>
              <a:off x="2514600" y="5045095"/>
              <a:ext cx="4267200" cy="822305"/>
            </a:xfrm>
            <a:prstGeom prst="flowChartTerminator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vi-VN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13 : 1000 = 0,013</a:t>
              </a:r>
              <a:endParaRPr lang="en-US" sz="32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Sun 10"/>
            <p:cNvSpPr/>
            <p:nvPr/>
          </p:nvSpPr>
          <p:spPr bwMode="auto">
            <a:xfrm>
              <a:off x="1295400" y="4778931"/>
              <a:ext cx="990600" cy="1469469"/>
            </a:xfrm>
            <a:prstGeom prst="sun">
              <a:avLst/>
            </a:prstGeom>
            <a:solidFill>
              <a:srgbClr val="0000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vi-VN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en-US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Sun 14"/>
          <p:cNvSpPr/>
          <p:nvPr/>
        </p:nvSpPr>
        <p:spPr bwMode="auto">
          <a:xfrm>
            <a:off x="2819400" y="5083731"/>
            <a:ext cx="990600" cy="1469469"/>
          </a:xfrm>
          <a:prstGeom prst="sun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823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1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3"/>
          <p:cNvSpPr/>
          <p:nvPr/>
        </p:nvSpPr>
        <p:spPr bwMode="auto">
          <a:xfrm>
            <a:off x="1524000" y="381000"/>
            <a:ext cx="8991600" cy="908864"/>
          </a:xfrm>
          <a:prstGeom prst="flowChartTerminator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2. Trong các câu sau đây câu nào đúng?</a:t>
            </a:r>
            <a:endParaRPr 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Group 5"/>
          <p:cNvGrpSpPr>
            <a:grpSpLocks/>
          </p:cNvGrpSpPr>
          <p:nvPr/>
        </p:nvGrpSpPr>
        <p:grpSpPr bwMode="auto">
          <a:xfrm>
            <a:off x="3230566" y="1600200"/>
            <a:ext cx="6827841" cy="1371600"/>
            <a:chOff x="1555" y="1920"/>
            <a:chExt cx="4301" cy="713"/>
          </a:xfrm>
        </p:grpSpPr>
        <p:sp>
          <p:nvSpPr>
            <p:cNvPr id="17" name="AutoShape 6"/>
            <p:cNvSpPr>
              <a:spLocks noChangeArrowheads="1"/>
            </p:cNvSpPr>
            <p:nvPr/>
          </p:nvSpPr>
          <p:spPr bwMode="auto">
            <a:xfrm>
              <a:off x="2304" y="1920"/>
              <a:ext cx="3552" cy="713"/>
            </a:xfrm>
            <a:prstGeom prst="roundRect">
              <a:avLst>
                <a:gd name="adj" fmla="val 50000"/>
              </a:avLst>
            </a:prstGeom>
            <a:solidFill>
              <a:srgbClr val="0000FF"/>
            </a:solidFill>
            <a:ln w="5715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2000" b="1">
                  <a:solidFill>
                    <a:prstClr val="white"/>
                  </a:solidFill>
                  <a:latin typeface="Times New Roman" pitchFamily="18" charset="0"/>
                </a:rPr>
                <a:t>Muốn chia một số thập phân cho 10, 100, 1000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2000" b="1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…</a:t>
              </a:r>
              <a:r>
                <a:rPr lang="en-US" altLang="en-US" sz="2000" b="1">
                  <a:solidFill>
                    <a:prstClr val="white"/>
                  </a:solidFill>
                  <a:latin typeface="Times New Roman" pitchFamily="18" charset="0"/>
                </a:rPr>
                <a:t>.ta chỉ việc chuyển dấu phẩy của số đó lần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2000" b="1">
                  <a:solidFill>
                    <a:prstClr val="white"/>
                  </a:solidFill>
                  <a:latin typeface="Times New Roman" pitchFamily="18" charset="0"/>
                </a:rPr>
                <a:t>lượt sang bên phải một , hai , ba </a:t>
              </a:r>
              <a:r>
                <a:rPr lang="en-US" altLang="en-US" sz="2000" b="1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……</a:t>
              </a:r>
              <a:r>
                <a:rPr lang="en-US" altLang="en-US" sz="2000" b="1">
                  <a:solidFill>
                    <a:prstClr val="white"/>
                  </a:solidFill>
                  <a:latin typeface="Times New Roman" pitchFamily="18" charset="0"/>
                </a:rPr>
                <a:t>.chữ số </a:t>
              </a:r>
              <a:r>
                <a:rPr lang="en-US" altLang="en-US" sz="1600" b="1">
                  <a:solidFill>
                    <a:prstClr val="white"/>
                  </a:solidFill>
                  <a:latin typeface="Times New Roman" pitchFamily="18" charset="0"/>
                </a:rPr>
                <a:t>.</a:t>
              </a:r>
              <a:endParaRPr lang="en-US" altLang="en-US" sz="1600">
                <a:solidFill>
                  <a:prstClr val="white"/>
                </a:solidFill>
                <a:latin typeface="Times New Roman" pitchFamily="18" charset="0"/>
              </a:endParaRPr>
            </a:p>
          </p:txBody>
        </p:sp>
        <p:grpSp>
          <p:nvGrpSpPr>
            <p:cNvPr id="18" name="Group 7"/>
            <p:cNvGrpSpPr>
              <a:grpSpLocks/>
            </p:cNvGrpSpPr>
            <p:nvPr/>
          </p:nvGrpSpPr>
          <p:grpSpPr bwMode="auto">
            <a:xfrm>
              <a:off x="1555" y="1920"/>
              <a:ext cx="685" cy="634"/>
              <a:chOff x="3889" y="1968"/>
              <a:chExt cx="430" cy="437"/>
            </a:xfrm>
          </p:grpSpPr>
          <p:grpSp>
            <p:nvGrpSpPr>
              <p:cNvPr id="19" name="Group 8"/>
              <p:cNvGrpSpPr>
                <a:grpSpLocks/>
              </p:cNvGrpSpPr>
              <p:nvPr/>
            </p:nvGrpSpPr>
            <p:grpSpPr bwMode="auto">
              <a:xfrm>
                <a:off x="3889" y="1968"/>
                <a:ext cx="430" cy="437"/>
                <a:chOff x="1813" y="1920"/>
                <a:chExt cx="1680" cy="1680"/>
              </a:xfrm>
            </p:grpSpPr>
            <p:sp>
              <p:nvSpPr>
                <p:cNvPr id="21" name="Oval 9"/>
                <p:cNvSpPr>
                  <a:spLocks noChangeArrowheads="1"/>
                </p:cNvSpPr>
                <p:nvPr/>
              </p:nvSpPr>
              <p:spPr bwMode="auto">
                <a:xfrm>
                  <a:off x="1813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4996E3"/>
                    </a:gs>
                    <a:gs pos="100000">
                      <a:srgbClr val="162D4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vi-VN" altLang="en-US" sz="1800">
                    <a:solidFill>
                      <a:prstClr val="black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2" name="Freeform 10"/>
                <p:cNvSpPr>
                  <a:spLocks noChangeArrowheads="1"/>
                </p:cNvSpPr>
                <p:nvPr/>
              </p:nvSpPr>
              <p:spPr bwMode="auto">
                <a:xfrm>
                  <a:off x="2005" y="2126"/>
                  <a:ext cx="1296" cy="634"/>
                </a:xfrm>
                <a:custGeom>
                  <a:avLst/>
                  <a:gdLst>
                    <a:gd name="T0" fmla="*/ 1276 w 1321"/>
                    <a:gd name="T1" fmla="*/ 357 h 712"/>
                    <a:gd name="T2" fmla="*/ 1292 w 1321"/>
                    <a:gd name="T3" fmla="*/ 394 h 712"/>
                    <a:gd name="T4" fmla="*/ 1296 w 1321"/>
                    <a:gd name="T5" fmla="*/ 428 h 712"/>
                    <a:gd name="T6" fmla="*/ 1290 w 1321"/>
                    <a:gd name="T7" fmla="*/ 459 h 712"/>
                    <a:gd name="T8" fmla="*/ 1273 w 1321"/>
                    <a:gd name="T9" fmla="*/ 490 h 712"/>
                    <a:gd name="T10" fmla="*/ 1248 w 1321"/>
                    <a:gd name="T11" fmla="*/ 516 h 712"/>
                    <a:gd name="T12" fmla="*/ 1216 w 1321"/>
                    <a:gd name="T13" fmla="*/ 538 h 712"/>
                    <a:gd name="T14" fmla="*/ 1173 w 1321"/>
                    <a:gd name="T15" fmla="*/ 559 h 712"/>
                    <a:gd name="T16" fmla="*/ 1125 w 1321"/>
                    <a:gd name="T17" fmla="*/ 578 h 712"/>
                    <a:gd name="T18" fmla="*/ 1071 w 1321"/>
                    <a:gd name="T19" fmla="*/ 594 h 712"/>
                    <a:gd name="T20" fmla="*/ 1011 w 1321"/>
                    <a:gd name="T21" fmla="*/ 608 h 712"/>
                    <a:gd name="T22" fmla="*/ 949 w 1321"/>
                    <a:gd name="T23" fmla="*/ 618 h 712"/>
                    <a:gd name="T24" fmla="*/ 879 w 1321"/>
                    <a:gd name="T25" fmla="*/ 627 h 712"/>
                    <a:gd name="T26" fmla="*/ 808 w 1321"/>
                    <a:gd name="T27" fmla="*/ 632 h 712"/>
                    <a:gd name="T28" fmla="*/ 780 w 1321"/>
                    <a:gd name="T29" fmla="*/ 634 h 712"/>
                    <a:gd name="T30" fmla="*/ 467 w 1321"/>
                    <a:gd name="T31" fmla="*/ 634 h 712"/>
                    <a:gd name="T32" fmla="*/ 463 w 1321"/>
                    <a:gd name="T33" fmla="*/ 634 h 712"/>
                    <a:gd name="T34" fmla="*/ 401 w 1321"/>
                    <a:gd name="T35" fmla="*/ 630 h 712"/>
                    <a:gd name="T36" fmla="*/ 341 w 1321"/>
                    <a:gd name="T37" fmla="*/ 627 h 712"/>
                    <a:gd name="T38" fmla="*/ 285 w 1321"/>
                    <a:gd name="T39" fmla="*/ 620 h 712"/>
                    <a:gd name="T40" fmla="*/ 231 w 1321"/>
                    <a:gd name="T41" fmla="*/ 614 h 712"/>
                    <a:gd name="T42" fmla="*/ 182 w 1321"/>
                    <a:gd name="T43" fmla="*/ 603 h 712"/>
                    <a:gd name="T44" fmla="*/ 138 w 1321"/>
                    <a:gd name="T45" fmla="*/ 590 h 712"/>
                    <a:gd name="T46" fmla="*/ 100 w 1321"/>
                    <a:gd name="T47" fmla="*/ 577 h 712"/>
                    <a:gd name="T48" fmla="*/ 66 w 1321"/>
                    <a:gd name="T49" fmla="*/ 561 h 712"/>
                    <a:gd name="T50" fmla="*/ 38 w 1321"/>
                    <a:gd name="T51" fmla="*/ 541 h 712"/>
                    <a:gd name="T52" fmla="*/ 18 w 1321"/>
                    <a:gd name="T53" fmla="*/ 519 h 712"/>
                    <a:gd name="T54" fmla="*/ 6 w 1321"/>
                    <a:gd name="T55" fmla="*/ 493 h 712"/>
                    <a:gd name="T56" fmla="*/ 0 w 1321"/>
                    <a:gd name="T57" fmla="*/ 467 h 712"/>
                    <a:gd name="T58" fmla="*/ 0 w 1321"/>
                    <a:gd name="T59" fmla="*/ 463 h 712"/>
                    <a:gd name="T60" fmla="*/ 4 w 1321"/>
                    <a:gd name="T61" fmla="*/ 434 h 712"/>
                    <a:gd name="T62" fmla="*/ 16 w 1321"/>
                    <a:gd name="T63" fmla="*/ 397 h 712"/>
                    <a:gd name="T64" fmla="*/ 50 w 1321"/>
                    <a:gd name="T65" fmla="*/ 329 h 712"/>
                    <a:gd name="T66" fmla="*/ 92 w 1321"/>
                    <a:gd name="T67" fmla="*/ 266 h 712"/>
                    <a:gd name="T68" fmla="*/ 144 w 1321"/>
                    <a:gd name="T69" fmla="*/ 209 h 712"/>
                    <a:gd name="T70" fmla="*/ 200 w 1321"/>
                    <a:gd name="T71" fmla="*/ 157 h 712"/>
                    <a:gd name="T72" fmla="*/ 265 w 1321"/>
                    <a:gd name="T73" fmla="*/ 111 h 712"/>
                    <a:gd name="T74" fmla="*/ 335 w 1321"/>
                    <a:gd name="T75" fmla="*/ 73 h 712"/>
                    <a:gd name="T76" fmla="*/ 407 w 1321"/>
                    <a:gd name="T77" fmla="*/ 42 h 712"/>
                    <a:gd name="T78" fmla="*/ 488 w 1321"/>
                    <a:gd name="T79" fmla="*/ 19 h 712"/>
                    <a:gd name="T80" fmla="*/ 570 w 1321"/>
                    <a:gd name="T81" fmla="*/ 5 h 712"/>
                    <a:gd name="T82" fmla="*/ 654 w 1321"/>
                    <a:gd name="T83" fmla="*/ 0 h 712"/>
                    <a:gd name="T84" fmla="*/ 745 w 1321"/>
                    <a:gd name="T85" fmla="*/ 5 h 712"/>
                    <a:gd name="T86" fmla="*/ 831 w 1321"/>
                    <a:gd name="T87" fmla="*/ 20 h 712"/>
                    <a:gd name="T88" fmla="*/ 914 w 1321"/>
                    <a:gd name="T89" fmla="*/ 47 h 712"/>
                    <a:gd name="T90" fmla="*/ 991 w 1321"/>
                    <a:gd name="T91" fmla="*/ 80 h 712"/>
                    <a:gd name="T92" fmla="*/ 1062 w 1321"/>
                    <a:gd name="T93" fmla="*/ 122 h 712"/>
                    <a:gd name="T94" fmla="*/ 1127 w 1321"/>
                    <a:gd name="T95" fmla="*/ 173 h 712"/>
                    <a:gd name="T96" fmla="*/ 1185 w 1321"/>
                    <a:gd name="T97" fmla="*/ 228 h 712"/>
                    <a:gd name="T98" fmla="*/ 1234 w 1321"/>
                    <a:gd name="T99" fmla="*/ 289 h 712"/>
                    <a:gd name="T100" fmla="*/ 1276 w 1321"/>
                    <a:gd name="T101" fmla="*/ 357 h 712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1321"/>
                    <a:gd name="T154" fmla="*/ 0 h 712"/>
                    <a:gd name="T155" fmla="*/ 1321 w 1321"/>
                    <a:gd name="T156" fmla="*/ 712 h 712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66A7E8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.VnTime" pitchFamily="34" charset="0"/>
                  </a:endParaRPr>
                </a:p>
              </p:txBody>
            </p:sp>
          </p:grpSp>
          <p:sp>
            <p:nvSpPr>
              <p:cNvPr id="20" name="Text Box 11"/>
              <p:cNvSpPr txBox="1">
                <a:spLocks noChangeArrowheads="1"/>
              </p:cNvSpPr>
              <p:nvPr/>
            </p:nvSpPr>
            <p:spPr bwMode="gray">
              <a:xfrm>
                <a:off x="3996" y="1992"/>
                <a:ext cx="190" cy="210"/>
              </a:xfrm>
              <a:prstGeom prst="rect">
                <a:avLst/>
              </a:prstGeom>
              <a:noFill/>
              <a:ln w="9525" algn="ctr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32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anose="02020603050405020304"/>
                    <a:cs typeface="Arial" panose="020B0604020202020204" pitchFamily="34" charset="0"/>
                  </a:rPr>
                  <a:t>A</a:t>
                </a:r>
              </a:p>
            </p:txBody>
          </p:sp>
        </p:grpSp>
      </p:grpSp>
      <p:grpSp>
        <p:nvGrpSpPr>
          <p:cNvPr id="23" name="Group 12"/>
          <p:cNvGrpSpPr>
            <a:grpSpLocks/>
          </p:cNvGrpSpPr>
          <p:nvPr/>
        </p:nvGrpSpPr>
        <p:grpSpPr bwMode="auto">
          <a:xfrm>
            <a:off x="3257549" y="4667250"/>
            <a:ext cx="6667500" cy="1219200"/>
            <a:chOff x="1512" y="2640"/>
            <a:chExt cx="4200" cy="638"/>
          </a:xfrm>
        </p:grpSpPr>
        <p:sp>
          <p:nvSpPr>
            <p:cNvPr id="24" name="AutoShape 13"/>
            <p:cNvSpPr>
              <a:spLocks noChangeArrowheads="1"/>
            </p:cNvSpPr>
            <p:nvPr/>
          </p:nvSpPr>
          <p:spPr bwMode="auto">
            <a:xfrm>
              <a:off x="2256" y="2680"/>
              <a:ext cx="3456" cy="598"/>
            </a:xfrm>
            <a:prstGeom prst="roundRect">
              <a:avLst>
                <a:gd name="adj" fmla="val 50000"/>
              </a:avLst>
            </a:prstGeom>
            <a:solidFill>
              <a:srgbClr val="0000FF"/>
            </a:solidFill>
            <a:ln w="5715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2000" b="1">
                  <a:solidFill>
                    <a:prstClr val="white"/>
                  </a:solidFill>
                  <a:latin typeface="Times New Roman" pitchFamily="18" charset="0"/>
                </a:rPr>
                <a:t>Muốn chia một số thập phân cho 10, 100, 1000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2000" b="1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…</a:t>
              </a:r>
              <a:r>
                <a:rPr lang="en-US" altLang="en-US" sz="2000" b="1">
                  <a:solidFill>
                    <a:prstClr val="white"/>
                  </a:solidFill>
                  <a:latin typeface="Times New Roman" pitchFamily="18" charset="0"/>
                </a:rPr>
                <a:t>.ta chỉ việc bỏ dấu phẩy của số bị chia v</a:t>
              </a:r>
              <a:r>
                <a:rPr lang="en-US" altLang="en-US" sz="2000" b="1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à</a:t>
              </a:r>
              <a:r>
                <a:rPr lang="en-US" altLang="en-US" sz="2000" b="1">
                  <a:solidFill>
                    <a:prstClr val="white"/>
                  </a:solidFill>
                  <a:latin typeface="Times New Roman" pitchFamily="18" charset="0"/>
                </a:rPr>
                <a:t>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2000" b="1">
                  <a:solidFill>
                    <a:prstClr val="white"/>
                  </a:solidFill>
                  <a:latin typeface="Times New Roman" pitchFamily="18" charset="0"/>
                </a:rPr>
                <a:t>chia 1 số tự nhiên đó cho 10, 100, 1000, ..</a:t>
              </a:r>
              <a:r>
                <a:rPr lang="en-US" altLang="en-US" sz="1600" b="1">
                  <a:solidFill>
                    <a:prstClr val="white"/>
                  </a:solidFill>
                  <a:latin typeface="Times New Roman" pitchFamily="18" charset="0"/>
                </a:rPr>
                <a:t>.</a:t>
              </a:r>
              <a:endParaRPr lang="en-US" altLang="en-US" sz="1600">
                <a:solidFill>
                  <a:prstClr val="white"/>
                </a:solidFill>
                <a:latin typeface="Times New Roman" pitchFamily="18" charset="0"/>
              </a:endParaRPr>
            </a:p>
          </p:txBody>
        </p:sp>
        <p:grpSp>
          <p:nvGrpSpPr>
            <p:cNvPr id="25" name="Group 14"/>
            <p:cNvGrpSpPr>
              <a:grpSpLocks/>
            </p:cNvGrpSpPr>
            <p:nvPr/>
          </p:nvGrpSpPr>
          <p:grpSpPr bwMode="auto">
            <a:xfrm>
              <a:off x="1512" y="2640"/>
              <a:ext cx="692" cy="638"/>
              <a:chOff x="1704" y="2530"/>
              <a:chExt cx="692" cy="638"/>
            </a:xfrm>
          </p:grpSpPr>
          <p:grpSp>
            <p:nvGrpSpPr>
              <p:cNvPr id="26" name="Group 15"/>
              <p:cNvGrpSpPr>
                <a:grpSpLocks/>
              </p:cNvGrpSpPr>
              <p:nvPr/>
            </p:nvGrpSpPr>
            <p:grpSpPr bwMode="auto">
              <a:xfrm>
                <a:off x="1704" y="2530"/>
                <a:ext cx="692" cy="638"/>
                <a:chOff x="1842" y="1920"/>
                <a:chExt cx="1680" cy="1680"/>
              </a:xfrm>
            </p:grpSpPr>
            <p:sp>
              <p:nvSpPr>
                <p:cNvPr id="28" name="Oval 16"/>
                <p:cNvSpPr>
                  <a:spLocks noChangeArrowheads="1"/>
                </p:cNvSpPr>
                <p:nvPr/>
              </p:nvSpPr>
              <p:spPr bwMode="auto">
                <a:xfrm>
                  <a:off x="1842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66FF"/>
                    </a:gs>
                    <a:gs pos="100000">
                      <a:srgbClr val="25193E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5715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vi-VN" altLang="en-US" sz="1800">
                    <a:solidFill>
                      <a:prstClr val="black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9" name="Freeform 17"/>
                <p:cNvSpPr>
                  <a:spLocks noChangeArrowheads="1"/>
                </p:cNvSpPr>
                <p:nvPr/>
              </p:nvSpPr>
              <p:spPr bwMode="auto">
                <a:xfrm>
                  <a:off x="2208" y="2336"/>
                  <a:ext cx="1296" cy="634"/>
                </a:xfrm>
                <a:custGeom>
                  <a:avLst/>
                  <a:gdLst>
                    <a:gd name="T0" fmla="*/ 1276 w 1321"/>
                    <a:gd name="T1" fmla="*/ 357 h 712"/>
                    <a:gd name="T2" fmla="*/ 1292 w 1321"/>
                    <a:gd name="T3" fmla="*/ 394 h 712"/>
                    <a:gd name="T4" fmla="*/ 1296 w 1321"/>
                    <a:gd name="T5" fmla="*/ 428 h 712"/>
                    <a:gd name="T6" fmla="*/ 1290 w 1321"/>
                    <a:gd name="T7" fmla="*/ 459 h 712"/>
                    <a:gd name="T8" fmla="*/ 1273 w 1321"/>
                    <a:gd name="T9" fmla="*/ 490 h 712"/>
                    <a:gd name="T10" fmla="*/ 1248 w 1321"/>
                    <a:gd name="T11" fmla="*/ 516 h 712"/>
                    <a:gd name="T12" fmla="*/ 1216 w 1321"/>
                    <a:gd name="T13" fmla="*/ 538 h 712"/>
                    <a:gd name="T14" fmla="*/ 1173 w 1321"/>
                    <a:gd name="T15" fmla="*/ 559 h 712"/>
                    <a:gd name="T16" fmla="*/ 1125 w 1321"/>
                    <a:gd name="T17" fmla="*/ 578 h 712"/>
                    <a:gd name="T18" fmla="*/ 1071 w 1321"/>
                    <a:gd name="T19" fmla="*/ 594 h 712"/>
                    <a:gd name="T20" fmla="*/ 1011 w 1321"/>
                    <a:gd name="T21" fmla="*/ 608 h 712"/>
                    <a:gd name="T22" fmla="*/ 949 w 1321"/>
                    <a:gd name="T23" fmla="*/ 618 h 712"/>
                    <a:gd name="T24" fmla="*/ 879 w 1321"/>
                    <a:gd name="T25" fmla="*/ 627 h 712"/>
                    <a:gd name="T26" fmla="*/ 808 w 1321"/>
                    <a:gd name="T27" fmla="*/ 632 h 712"/>
                    <a:gd name="T28" fmla="*/ 780 w 1321"/>
                    <a:gd name="T29" fmla="*/ 634 h 712"/>
                    <a:gd name="T30" fmla="*/ 467 w 1321"/>
                    <a:gd name="T31" fmla="*/ 634 h 712"/>
                    <a:gd name="T32" fmla="*/ 463 w 1321"/>
                    <a:gd name="T33" fmla="*/ 634 h 712"/>
                    <a:gd name="T34" fmla="*/ 401 w 1321"/>
                    <a:gd name="T35" fmla="*/ 630 h 712"/>
                    <a:gd name="T36" fmla="*/ 341 w 1321"/>
                    <a:gd name="T37" fmla="*/ 627 h 712"/>
                    <a:gd name="T38" fmla="*/ 285 w 1321"/>
                    <a:gd name="T39" fmla="*/ 620 h 712"/>
                    <a:gd name="T40" fmla="*/ 231 w 1321"/>
                    <a:gd name="T41" fmla="*/ 614 h 712"/>
                    <a:gd name="T42" fmla="*/ 182 w 1321"/>
                    <a:gd name="T43" fmla="*/ 603 h 712"/>
                    <a:gd name="T44" fmla="*/ 138 w 1321"/>
                    <a:gd name="T45" fmla="*/ 590 h 712"/>
                    <a:gd name="T46" fmla="*/ 100 w 1321"/>
                    <a:gd name="T47" fmla="*/ 577 h 712"/>
                    <a:gd name="T48" fmla="*/ 66 w 1321"/>
                    <a:gd name="T49" fmla="*/ 561 h 712"/>
                    <a:gd name="T50" fmla="*/ 38 w 1321"/>
                    <a:gd name="T51" fmla="*/ 541 h 712"/>
                    <a:gd name="T52" fmla="*/ 18 w 1321"/>
                    <a:gd name="T53" fmla="*/ 519 h 712"/>
                    <a:gd name="T54" fmla="*/ 6 w 1321"/>
                    <a:gd name="T55" fmla="*/ 493 h 712"/>
                    <a:gd name="T56" fmla="*/ 0 w 1321"/>
                    <a:gd name="T57" fmla="*/ 467 h 712"/>
                    <a:gd name="T58" fmla="*/ 0 w 1321"/>
                    <a:gd name="T59" fmla="*/ 463 h 712"/>
                    <a:gd name="T60" fmla="*/ 4 w 1321"/>
                    <a:gd name="T61" fmla="*/ 434 h 712"/>
                    <a:gd name="T62" fmla="*/ 16 w 1321"/>
                    <a:gd name="T63" fmla="*/ 397 h 712"/>
                    <a:gd name="T64" fmla="*/ 50 w 1321"/>
                    <a:gd name="T65" fmla="*/ 329 h 712"/>
                    <a:gd name="T66" fmla="*/ 92 w 1321"/>
                    <a:gd name="T67" fmla="*/ 266 h 712"/>
                    <a:gd name="T68" fmla="*/ 144 w 1321"/>
                    <a:gd name="T69" fmla="*/ 209 h 712"/>
                    <a:gd name="T70" fmla="*/ 200 w 1321"/>
                    <a:gd name="T71" fmla="*/ 157 h 712"/>
                    <a:gd name="T72" fmla="*/ 265 w 1321"/>
                    <a:gd name="T73" fmla="*/ 111 h 712"/>
                    <a:gd name="T74" fmla="*/ 335 w 1321"/>
                    <a:gd name="T75" fmla="*/ 73 h 712"/>
                    <a:gd name="T76" fmla="*/ 407 w 1321"/>
                    <a:gd name="T77" fmla="*/ 42 h 712"/>
                    <a:gd name="T78" fmla="*/ 488 w 1321"/>
                    <a:gd name="T79" fmla="*/ 19 h 712"/>
                    <a:gd name="T80" fmla="*/ 570 w 1321"/>
                    <a:gd name="T81" fmla="*/ 5 h 712"/>
                    <a:gd name="T82" fmla="*/ 654 w 1321"/>
                    <a:gd name="T83" fmla="*/ 0 h 712"/>
                    <a:gd name="T84" fmla="*/ 745 w 1321"/>
                    <a:gd name="T85" fmla="*/ 5 h 712"/>
                    <a:gd name="T86" fmla="*/ 831 w 1321"/>
                    <a:gd name="T87" fmla="*/ 20 h 712"/>
                    <a:gd name="T88" fmla="*/ 914 w 1321"/>
                    <a:gd name="T89" fmla="*/ 47 h 712"/>
                    <a:gd name="T90" fmla="*/ 991 w 1321"/>
                    <a:gd name="T91" fmla="*/ 80 h 712"/>
                    <a:gd name="T92" fmla="*/ 1062 w 1321"/>
                    <a:gd name="T93" fmla="*/ 122 h 712"/>
                    <a:gd name="T94" fmla="*/ 1127 w 1321"/>
                    <a:gd name="T95" fmla="*/ 173 h 712"/>
                    <a:gd name="T96" fmla="*/ 1185 w 1321"/>
                    <a:gd name="T97" fmla="*/ 228 h 712"/>
                    <a:gd name="T98" fmla="*/ 1234 w 1321"/>
                    <a:gd name="T99" fmla="*/ 289 h 712"/>
                    <a:gd name="T100" fmla="*/ 1276 w 1321"/>
                    <a:gd name="T101" fmla="*/ 357 h 712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1321"/>
                    <a:gd name="T154" fmla="*/ 0 h 712"/>
                    <a:gd name="T155" fmla="*/ 1321 w 1321"/>
                    <a:gd name="T156" fmla="*/ 712 h 712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9966FF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5715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.VnTime" pitchFamily="34" charset="0"/>
                  </a:endParaRPr>
                </a:p>
              </p:txBody>
            </p:sp>
          </p:grpSp>
          <p:sp>
            <p:nvSpPr>
              <p:cNvPr id="27" name="Text Box 18"/>
              <p:cNvSpPr txBox="1">
                <a:spLocks noChangeArrowheads="1"/>
              </p:cNvSpPr>
              <p:nvPr/>
            </p:nvSpPr>
            <p:spPr bwMode="gray">
              <a:xfrm>
                <a:off x="1917" y="2663"/>
                <a:ext cx="289" cy="306"/>
              </a:xfrm>
              <a:prstGeom prst="rect">
                <a:avLst/>
              </a:prstGeom>
              <a:noFill/>
              <a:ln w="57150" algn="ctr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3200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anose="02020603050405020304"/>
                    <a:cs typeface="Arial" panose="020B0604020202020204" pitchFamily="34" charset="0"/>
                  </a:rPr>
                  <a:t>C</a:t>
                </a:r>
              </a:p>
            </p:txBody>
          </p:sp>
        </p:grpSp>
      </p:grpSp>
      <p:grpSp>
        <p:nvGrpSpPr>
          <p:cNvPr id="30" name="Group 19"/>
          <p:cNvGrpSpPr>
            <a:grpSpLocks/>
          </p:cNvGrpSpPr>
          <p:nvPr/>
        </p:nvGrpSpPr>
        <p:grpSpPr bwMode="auto">
          <a:xfrm>
            <a:off x="3200400" y="3048000"/>
            <a:ext cx="6902450" cy="1524000"/>
            <a:chOff x="1513" y="3234"/>
            <a:chExt cx="4348" cy="784"/>
          </a:xfrm>
        </p:grpSpPr>
        <p:sp>
          <p:nvSpPr>
            <p:cNvPr id="31" name="AutoShape 20"/>
            <p:cNvSpPr>
              <a:spLocks noChangeArrowheads="1"/>
            </p:cNvSpPr>
            <p:nvPr/>
          </p:nvSpPr>
          <p:spPr bwMode="auto">
            <a:xfrm>
              <a:off x="2281" y="3234"/>
              <a:ext cx="3580" cy="784"/>
            </a:xfrm>
            <a:prstGeom prst="roundRect">
              <a:avLst>
                <a:gd name="adj" fmla="val 50000"/>
              </a:avLst>
            </a:prstGeom>
            <a:solidFill>
              <a:srgbClr val="0000FF"/>
            </a:solidFill>
            <a:ln w="5715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2000" b="1">
                  <a:solidFill>
                    <a:prstClr val="white"/>
                  </a:solidFill>
                  <a:latin typeface="Times New Roman" pitchFamily="18" charset="0"/>
                </a:rPr>
                <a:t>Muốn chia một số thập phân cho 10, 100, 1000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2000" b="1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…</a:t>
              </a:r>
              <a:r>
                <a:rPr lang="en-US" altLang="en-US" sz="2000" b="1">
                  <a:solidFill>
                    <a:prstClr val="white"/>
                  </a:solidFill>
                  <a:latin typeface="Times New Roman" pitchFamily="18" charset="0"/>
                </a:rPr>
                <a:t>.ta chỉ việc chuyển dấu phẩy của số đó lần lượt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2000" b="1">
                  <a:solidFill>
                    <a:prstClr val="white"/>
                  </a:solidFill>
                  <a:latin typeface="Times New Roman" pitchFamily="18" charset="0"/>
                </a:rPr>
                <a:t>sang bên trái một , hai , ba </a:t>
              </a:r>
              <a:r>
                <a:rPr lang="en-US" altLang="en-US" sz="2000" b="1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……</a:t>
              </a:r>
              <a:r>
                <a:rPr lang="en-US" altLang="en-US" sz="2000" b="1">
                  <a:solidFill>
                    <a:prstClr val="white"/>
                  </a:solidFill>
                  <a:latin typeface="Times New Roman" pitchFamily="18" charset="0"/>
                </a:rPr>
                <a:t>.chữ số </a:t>
              </a:r>
              <a:r>
                <a:rPr lang="en-US" altLang="en-US" sz="1600" b="1">
                  <a:solidFill>
                    <a:srgbClr val="FFFF00"/>
                  </a:solidFill>
                  <a:latin typeface="Times New Roman" pitchFamily="18" charset="0"/>
                </a:rPr>
                <a:t>.</a:t>
              </a:r>
              <a:endParaRPr lang="en-US" altLang="en-US" sz="1600">
                <a:solidFill>
                  <a:srgbClr val="FFFF00"/>
                </a:solidFill>
                <a:latin typeface="Times New Roman" pitchFamily="18" charset="0"/>
              </a:endParaRPr>
            </a:p>
          </p:txBody>
        </p:sp>
        <p:grpSp>
          <p:nvGrpSpPr>
            <p:cNvPr id="32" name="Group 21"/>
            <p:cNvGrpSpPr>
              <a:grpSpLocks/>
            </p:cNvGrpSpPr>
            <p:nvPr/>
          </p:nvGrpSpPr>
          <p:grpSpPr bwMode="auto">
            <a:xfrm>
              <a:off x="1513" y="3273"/>
              <a:ext cx="695" cy="642"/>
              <a:chOff x="2377" y="3177"/>
              <a:chExt cx="695" cy="642"/>
            </a:xfrm>
          </p:grpSpPr>
          <p:grpSp>
            <p:nvGrpSpPr>
              <p:cNvPr id="33" name="Group 22"/>
              <p:cNvGrpSpPr>
                <a:grpSpLocks/>
              </p:cNvGrpSpPr>
              <p:nvPr/>
            </p:nvGrpSpPr>
            <p:grpSpPr bwMode="auto">
              <a:xfrm>
                <a:off x="2377" y="3177"/>
                <a:ext cx="695" cy="642"/>
                <a:chOff x="2426" y="1818"/>
                <a:chExt cx="1681" cy="1680"/>
              </a:xfrm>
            </p:grpSpPr>
            <p:sp>
              <p:nvSpPr>
                <p:cNvPr id="35" name="Oval 23"/>
                <p:cNvSpPr>
                  <a:spLocks noChangeArrowheads="1"/>
                </p:cNvSpPr>
                <p:nvPr/>
              </p:nvSpPr>
              <p:spPr bwMode="auto">
                <a:xfrm>
                  <a:off x="2426" y="1818"/>
                  <a:ext cx="1681" cy="1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CCCC"/>
                    </a:gs>
                    <a:gs pos="100000">
                      <a:srgbClr val="0C323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vi-VN" altLang="en-US" sz="1800">
                    <a:solidFill>
                      <a:prstClr val="black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6" name="Freeform 24"/>
                <p:cNvSpPr>
                  <a:spLocks noChangeArrowheads="1"/>
                </p:cNvSpPr>
                <p:nvPr/>
              </p:nvSpPr>
              <p:spPr bwMode="auto">
                <a:xfrm>
                  <a:off x="2598" y="2229"/>
                  <a:ext cx="1297" cy="634"/>
                </a:xfrm>
                <a:custGeom>
                  <a:avLst/>
                  <a:gdLst>
                    <a:gd name="T0" fmla="*/ 1277 w 1321"/>
                    <a:gd name="T1" fmla="*/ 357 h 712"/>
                    <a:gd name="T2" fmla="*/ 1293 w 1321"/>
                    <a:gd name="T3" fmla="*/ 394 h 712"/>
                    <a:gd name="T4" fmla="*/ 1297 w 1321"/>
                    <a:gd name="T5" fmla="*/ 428 h 712"/>
                    <a:gd name="T6" fmla="*/ 1291 w 1321"/>
                    <a:gd name="T7" fmla="*/ 459 h 712"/>
                    <a:gd name="T8" fmla="*/ 1274 w 1321"/>
                    <a:gd name="T9" fmla="*/ 490 h 712"/>
                    <a:gd name="T10" fmla="*/ 1249 w 1321"/>
                    <a:gd name="T11" fmla="*/ 516 h 712"/>
                    <a:gd name="T12" fmla="*/ 1216 w 1321"/>
                    <a:gd name="T13" fmla="*/ 538 h 712"/>
                    <a:gd name="T14" fmla="*/ 1174 w 1321"/>
                    <a:gd name="T15" fmla="*/ 559 h 712"/>
                    <a:gd name="T16" fmla="*/ 1126 w 1321"/>
                    <a:gd name="T17" fmla="*/ 578 h 712"/>
                    <a:gd name="T18" fmla="*/ 1072 w 1321"/>
                    <a:gd name="T19" fmla="*/ 594 h 712"/>
                    <a:gd name="T20" fmla="*/ 1012 w 1321"/>
                    <a:gd name="T21" fmla="*/ 608 h 712"/>
                    <a:gd name="T22" fmla="*/ 949 w 1321"/>
                    <a:gd name="T23" fmla="*/ 618 h 712"/>
                    <a:gd name="T24" fmla="*/ 880 w 1321"/>
                    <a:gd name="T25" fmla="*/ 627 h 712"/>
                    <a:gd name="T26" fmla="*/ 809 w 1321"/>
                    <a:gd name="T27" fmla="*/ 632 h 712"/>
                    <a:gd name="T28" fmla="*/ 781 w 1321"/>
                    <a:gd name="T29" fmla="*/ 634 h 712"/>
                    <a:gd name="T30" fmla="*/ 467 w 1321"/>
                    <a:gd name="T31" fmla="*/ 634 h 712"/>
                    <a:gd name="T32" fmla="*/ 463 w 1321"/>
                    <a:gd name="T33" fmla="*/ 634 h 712"/>
                    <a:gd name="T34" fmla="*/ 402 w 1321"/>
                    <a:gd name="T35" fmla="*/ 630 h 712"/>
                    <a:gd name="T36" fmla="*/ 342 w 1321"/>
                    <a:gd name="T37" fmla="*/ 627 h 712"/>
                    <a:gd name="T38" fmla="*/ 285 w 1321"/>
                    <a:gd name="T39" fmla="*/ 620 h 712"/>
                    <a:gd name="T40" fmla="*/ 231 w 1321"/>
                    <a:gd name="T41" fmla="*/ 614 h 712"/>
                    <a:gd name="T42" fmla="*/ 183 w 1321"/>
                    <a:gd name="T43" fmla="*/ 603 h 712"/>
                    <a:gd name="T44" fmla="*/ 138 w 1321"/>
                    <a:gd name="T45" fmla="*/ 590 h 712"/>
                    <a:gd name="T46" fmla="*/ 100 w 1321"/>
                    <a:gd name="T47" fmla="*/ 577 h 712"/>
                    <a:gd name="T48" fmla="*/ 66 w 1321"/>
                    <a:gd name="T49" fmla="*/ 561 h 712"/>
                    <a:gd name="T50" fmla="*/ 38 w 1321"/>
                    <a:gd name="T51" fmla="*/ 541 h 712"/>
                    <a:gd name="T52" fmla="*/ 18 w 1321"/>
                    <a:gd name="T53" fmla="*/ 519 h 712"/>
                    <a:gd name="T54" fmla="*/ 6 w 1321"/>
                    <a:gd name="T55" fmla="*/ 493 h 712"/>
                    <a:gd name="T56" fmla="*/ 0 w 1321"/>
                    <a:gd name="T57" fmla="*/ 467 h 712"/>
                    <a:gd name="T58" fmla="*/ 0 w 1321"/>
                    <a:gd name="T59" fmla="*/ 463 h 712"/>
                    <a:gd name="T60" fmla="*/ 4 w 1321"/>
                    <a:gd name="T61" fmla="*/ 434 h 712"/>
                    <a:gd name="T62" fmla="*/ 16 w 1321"/>
                    <a:gd name="T63" fmla="*/ 397 h 712"/>
                    <a:gd name="T64" fmla="*/ 50 w 1321"/>
                    <a:gd name="T65" fmla="*/ 329 h 712"/>
                    <a:gd name="T66" fmla="*/ 92 w 1321"/>
                    <a:gd name="T67" fmla="*/ 266 h 712"/>
                    <a:gd name="T68" fmla="*/ 144 w 1321"/>
                    <a:gd name="T69" fmla="*/ 209 h 712"/>
                    <a:gd name="T70" fmla="*/ 200 w 1321"/>
                    <a:gd name="T71" fmla="*/ 157 h 712"/>
                    <a:gd name="T72" fmla="*/ 265 w 1321"/>
                    <a:gd name="T73" fmla="*/ 111 h 712"/>
                    <a:gd name="T74" fmla="*/ 335 w 1321"/>
                    <a:gd name="T75" fmla="*/ 73 h 712"/>
                    <a:gd name="T76" fmla="*/ 407 w 1321"/>
                    <a:gd name="T77" fmla="*/ 42 h 712"/>
                    <a:gd name="T78" fmla="*/ 488 w 1321"/>
                    <a:gd name="T79" fmla="*/ 19 h 712"/>
                    <a:gd name="T80" fmla="*/ 570 w 1321"/>
                    <a:gd name="T81" fmla="*/ 5 h 712"/>
                    <a:gd name="T82" fmla="*/ 655 w 1321"/>
                    <a:gd name="T83" fmla="*/ 0 h 712"/>
                    <a:gd name="T84" fmla="*/ 745 w 1321"/>
                    <a:gd name="T85" fmla="*/ 5 h 712"/>
                    <a:gd name="T86" fmla="*/ 832 w 1321"/>
                    <a:gd name="T87" fmla="*/ 20 h 712"/>
                    <a:gd name="T88" fmla="*/ 915 w 1321"/>
                    <a:gd name="T89" fmla="*/ 47 h 712"/>
                    <a:gd name="T90" fmla="*/ 992 w 1321"/>
                    <a:gd name="T91" fmla="*/ 80 h 712"/>
                    <a:gd name="T92" fmla="*/ 1062 w 1321"/>
                    <a:gd name="T93" fmla="*/ 122 h 712"/>
                    <a:gd name="T94" fmla="*/ 1128 w 1321"/>
                    <a:gd name="T95" fmla="*/ 173 h 712"/>
                    <a:gd name="T96" fmla="*/ 1186 w 1321"/>
                    <a:gd name="T97" fmla="*/ 228 h 712"/>
                    <a:gd name="T98" fmla="*/ 1235 w 1321"/>
                    <a:gd name="T99" fmla="*/ 289 h 712"/>
                    <a:gd name="T100" fmla="*/ 1277 w 1321"/>
                    <a:gd name="T101" fmla="*/ 357 h 712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1321"/>
                    <a:gd name="T154" fmla="*/ 0 h 712"/>
                    <a:gd name="T155" fmla="*/ 1321 w 1321"/>
                    <a:gd name="T156" fmla="*/ 712 h 712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33CCCC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.VnTime" pitchFamily="34" charset="0"/>
                  </a:endParaRPr>
                </a:p>
              </p:txBody>
            </p:sp>
          </p:grpSp>
          <p:sp>
            <p:nvSpPr>
              <p:cNvPr id="34" name="Text Box 25"/>
              <p:cNvSpPr txBox="1">
                <a:spLocks noChangeArrowheads="1"/>
              </p:cNvSpPr>
              <p:nvPr/>
            </p:nvSpPr>
            <p:spPr bwMode="gray">
              <a:xfrm>
                <a:off x="2569" y="3334"/>
                <a:ext cx="289" cy="301"/>
              </a:xfrm>
              <a:prstGeom prst="rect">
                <a:avLst/>
              </a:prstGeom>
              <a:noFill/>
              <a:ln w="9525" algn="ctr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3200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anose="02020603050405020304"/>
                    <a:cs typeface="Arial" panose="020B0604020202020204" pitchFamily="34" charset="0"/>
                  </a:rPr>
                  <a:t>B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09266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35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3"/>
          <p:cNvSpPr/>
          <p:nvPr/>
        </p:nvSpPr>
        <p:spPr bwMode="auto">
          <a:xfrm>
            <a:off x="1752600" y="385166"/>
            <a:ext cx="8458200" cy="1514773"/>
          </a:xfrm>
          <a:prstGeom prst="flowChartTerminator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3. Điền số thích hợp vào chỗ chấm: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2,35 : 1000 = 2,35 x.............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743200" y="2057401"/>
            <a:ext cx="5562600" cy="1469469"/>
            <a:chOff x="1219200" y="2133601"/>
            <a:chExt cx="5562600" cy="1469469"/>
          </a:xfrm>
        </p:grpSpPr>
        <p:sp>
          <p:nvSpPr>
            <p:cNvPr id="6" name="Flowchart: Terminator 5"/>
            <p:cNvSpPr/>
            <p:nvPr/>
          </p:nvSpPr>
          <p:spPr bwMode="auto">
            <a:xfrm>
              <a:off x="2514600" y="2362200"/>
              <a:ext cx="4267200" cy="822305"/>
            </a:xfrm>
            <a:prstGeom prst="flowChartTerminator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vi-VN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0,1</a:t>
              </a:r>
              <a:endParaRPr lang="en-US" sz="32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Sun 6"/>
            <p:cNvSpPr/>
            <p:nvPr/>
          </p:nvSpPr>
          <p:spPr bwMode="auto">
            <a:xfrm>
              <a:off x="1219200" y="2133601"/>
              <a:ext cx="990600" cy="1469469"/>
            </a:xfrm>
            <a:prstGeom prst="sun">
              <a:avLst/>
            </a:prstGeom>
            <a:solidFill>
              <a:srgbClr val="0000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vi-VN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US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743200" y="3581401"/>
            <a:ext cx="5581650" cy="1469469"/>
            <a:chOff x="1219200" y="3407332"/>
            <a:chExt cx="5581650" cy="1469469"/>
          </a:xfrm>
        </p:grpSpPr>
        <p:sp>
          <p:nvSpPr>
            <p:cNvPr id="9" name="Flowchart: Terminator 8"/>
            <p:cNvSpPr/>
            <p:nvPr/>
          </p:nvSpPr>
          <p:spPr bwMode="auto">
            <a:xfrm>
              <a:off x="2533650" y="3581400"/>
              <a:ext cx="4267200" cy="822305"/>
            </a:xfrm>
            <a:prstGeom prst="flowChartTerminator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vi-VN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0,01</a:t>
              </a:r>
              <a:endParaRPr lang="en-US" sz="32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Sun 9"/>
            <p:cNvSpPr/>
            <p:nvPr/>
          </p:nvSpPr>
          <p:spPr bwMode="auto">
            <a:xfrm>
              <a:off x="1219200" y="3407332"/>
              <a:ext cx="990600" cy="1469469"/>
            </a:xfrm>
            <a:prstGeom prst="sun">
              <a:avLst/>
            </a:prstGeom>
            <a:solidFill>
              <a:srgbClr val="0000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vi-VN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en-US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819400" y="5083732"/>
            <a:ext cx="5486400" cy="1469469"/>
            <a:chOff x="1295400" y="4778931"/>
            <a:chExt cx="5486400" cy="1469469"/>
          </a:xfrm>
        </p:grpSpPr>
        <p:sp>
          <p:nvSpPr>
            <p:cNvPr id="12" name="Flowchart: Terminator 11"/>
            <p:cNvSpPr/>
            <p:nvPr/>
          </p:nvSpPr>
          <p:spPr bwMode="auto">
            <a:xfrm>
              <a:off x="2514600" y="5045095"/>
              <a:ext cx="4267200" cy="822305"/>
            </a:xfrm>
            <a:prstGeom prst="flowChartTerminator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vi-VN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0,001</a:t>
              </a:r>
              <a:endParaRPr lang="en-US" sz="32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Sun 12"/>
            <p:cNvSpPr/>
            <p:nvPr/>
          </p:nvSpPr>
          <p:spPr bwMode="auto">
            <a:xfrm>
              <a:off x="1295400" y="4778931"/>
              <a:ext cx="990600" cy="1469469"/>
            </a:xfrm>
            <a:prstGeom prst="sun">
              <a:avLst/>
            </a:prstGeom>
            <a:solidFill>
              <a:srgbClr val="0000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vi-VN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en-US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Sun 13"/>
          <p:cNvSpPr/>
          <p:nvPr/>
        </p:nvSpPr>
        <p:spPr bwMode="auto">
          <a:xfrm>
            <a:off x="2819400" y="5083731"/>
            <a:ext cx="990600" cy="1469469"/>
          </a:xfrm>
          <a:prstGeom prst="sun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667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81200" y="1189551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nào đúng? Câu nào sai?</a:t>
            </a:r>
            <a:endParaRPr lang="en-US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2529444" y="1557265"/>
            <a:ext cx="5943600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vi-VN" altLang="en-US" sz="2800" b="1" dirty="0">
              <a:solidFill>
                <a:prstClr val="black"/>
              </a:solidFill>
              <a:latin typeface="Times New Roman" pitchFamily="18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>
                <a:solidFill>
                  <a:prstClr val="black"/>
                </a:solidFill>
                <a:latin typeface="Times New Roman" pitchFamily="18" charset="0"/>
              </a:rPr>
              <a:t>a)  4,82  x   0,1     =  </a:t>
            </a: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</a:rPr>
              <a:t>0,482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>
                <a:solidFill>
                  <a:prstClr val="black"/>
                </a:solidFill>
                <a:latin typeface="Times New Roman" pitchFamily="18" charset="0"/>
              </a:rPr>
              <a:t>b) 685,3  x  0,01   =  </a:t>
            </a: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</a:rPr>
              <a:t>68,53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>
                <a:solidFill>
                  <a:prstClr val="black"/>
                </a:solidFill>
                <a:latin typeface="Times New Roman" pitchFamily="18" charset="0"/>
              </a:rPr>
              <a:t>c)   234,9 x 0,001 =  </a:t>
            </a: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</a:rPr>
              <a:t>0,2349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>
                <a:solidFill>
                  <a:prstClr val="black"/>
                </a:solidFill>
                <a:latin typeface="Times New Roman" pitchFamily="18" charset="0"/>
              </a:rPr>
              <a:t>d)  75,2  x 10        =  </a:t>
            </a: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</a:rPr>
              <a:t>7,52</a:t>
            </a:r>
            <a:endParaRPr lang="en-US" altLang="en-US" sz="28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7086600" y="2286000"/>
            <a:ext cx="533400" cy="33528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7074725" y="2959135"/>
            <a:ext cx="533400" cy="304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7058396" y="3594066"/>
            <a:ext cx="533400" cy="33528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7058396" y="4245826"/>
            <a:ext cx="533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623BC8-7EA1-4D9F-8E03-AADEBEAA3B7E}"/>
              </a:ext>
            </a:extLst>
          </p:cNvPr>
          <p:cNvSpPr txBox="1"/>
          <p:nvPr/>
        </p:nvSpPr>
        <p:spPr>
          <a:xfrm>
            <a:off x="7129698" y="2194468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F8176E-5913-45CA-9262-56FBF196E468}"/>
              </a:ext>
            </a:extLst>
          </p:cNvPr>
          <p:cNvSpPr txBox="1"/>
          <p:nvPr/>
        </p:nvSpPr>
        <p:spPr>
          <a:xfrm>
            <a:off x="7148904" y="284464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4378B33-E3BA-465D-AC76-FE1EA8924CEE}"/>
              </a:ext>
            </a:extLst>
          </p:cNvPr>
          <p:cNvSpPr txBox="1"/>
          <p:nvPr/>
        </p:nvSpPr>
        <p:spPr>
          <a:xfrm>
            <a:off x="7147444" y="3490139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F77DEB4-C28E-4E7B-BA00-42076E4779D4}"/>
              </a:ext>
            </a:extLst>
          </p:cNvPr>
          <p:cNvSpPr txBox="1"/>
          <p:nvPr/>
        </p:nvSpPr>
        <p:spPr>
          <a:xfrm>
            <a:off x="7159353" y="413661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966901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1937767" y="1295400"/>
            <a:ext cx="7642746" cy="22860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chemeClr val="tx1"/>
                </a:solidFill>
                <a:latin typeface="+mj-lt"/>
              </a:rPr>
              <a:t>Muốn chia một số thập phân cho 10; 100; 1000;..... ta làm thế nào?</a:t>
            </a:r>
            <a:endParaRPr lang="en-US" sz="3200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14600" y="4038601"/>
            <a:ext cx="64890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CBBS : Luyện tập chung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410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49854" y="685800"/>
            <a:ext cx="36923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MỤC TIÊU</a:t>
            </a:r>
            <a:endParaRPr lang="en-US" sz="54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09800" y="2438421"/>
            <a:ext cx="800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Clr>
                <a:srgbClr val="FF0000"/>
              </a:buClr>
            </a:pP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iết chia một số thập phân cho 10; 100; 1000;....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reeform 11">
            <a:extLst>
              <a:ext uri="{FF2B5EF4-FFF2-40B4-BE49-F238E27FC236}">
                <a16:creationId xmlns:a16="http://schemas.microsoft.com/office/drawing/2014/main" id="{7F6FD97C-26EF-4D4A-88B9-AC2C0FE8A389}"/>
              </a:ext>
            </a:extLst>
          </p:cNvPr>
          <p:cNvSpPr/>
          <p:nvPr/>
        </p:nvSpPr>
        <p:spPr bwMode="auto">
          <a:xfrm>
            <a:off x="1828801" y="2824030"/>
            <a:ext cx="468807" cy="354978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92D05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074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BDRLC08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609600"/>
            <a:ext cx="6096000" cy="606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15"/>
          <p:cNvSpPr>
            <a:spLocks noChangeArrowheads="1"/>
          </p:cNvSpPr>
          <p:nvPr/>
        </p:nvSpPr>
        <p:spPr bwMode="auto">
          <a:xfrm>
            <a:off x="1524021" y="304907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95800" y="3810000"/>
            <a:ext cx="4114800" cy="1752600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r>
              <a:rPr lang="vi-VN" sz="6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endParaRPr lang="en-US" sz="66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575787"/>
      </p:ext>
    </p:extLst>
  </p:cSld>
  <p:clrMapOvr>
    <a:masterClrMapping/>
  </p:clrMapOvr>
  <p:transition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1627188" y="304800"/>
            <a:ext cx="50784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0000CC"/>
                </a:solidFill>
                <a:latin typeface="Times New Roman" pitchFamily="18" charset="0"/>
              </a:rPr>
              <a:t>a) </a:t>
            </a:r>
            <a:r>
              <a:rPr lang="en-US" altLang="en-US" b="1" dirty="0" err="1">
                <a:solidFill>
                  <a:srgbClr val="0000CC"/>
                </a:solidFill>
                <a:latin typeface="Times New Roman" pitchFamily="18" charset="0"/>
              </a:rPr>
              <a:t>Ví</a:t>
            </a:r>
            <a:r>
              <a:rPr lang="en-US" altLang="en-US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itchFamily="18" charset="0"/>
              </a:rPr>
              <a:t>dụ</a:t>
            </a:r>
            <a:r>
              <a:rPr lang="en-US" altLang="en-US" b="1" dirty="0">
                <a:solidFill>
                  <a:srgbClr val="0000CC"/>
                </a:solidFill>
                <a:latin typeface="Times New Roman" pitchFamily="18" charset="0"/>
              </a:rPr>
              <a:t> 1:  213,8 : 10 </a:t>
            </a:r>
            <a:r>
              <a:rPr lang="en-US" altLang="en-US" dirty="0">
                <a:solidFill>
                  <a:srgbClr val="0000CC"/>
                </a:solidFill>
                <a:latin typeface="Times New Roman" pitchFamily="18" charset="0"/>
              </a:rPr>
              <a:t>=</a:t>
            </a:r>
            <a:r>
              <a:rPr lang="en-US" altLang="en-US" b="1" dirty="0">
                <a:solidFill>
                  <a:srgbClr val="0000CC"/>
                </a:solidFill>
                <a:latin typeface="Times New Roman" pitchFamily="18" charset="0"/>
              </a:rPr>
              <a:t> ?</a:t>
            </a:r>
            <a:endParaRPr lang="en-US" altLang="en-US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18"/>
          <p:cNvSpPr txBox="1">
            <a:spLocks noChangeArrowheads="1"/>
          </p:cNvSpPr>
          <p:nvPr/>
        </p:nvSpPr>
        <p:spPr bwMode="auto">
          <a:xfrm>
            <a:off x="3448050" y="1745675"/>
            <a:ext cx="53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Times New Roman" pitchFamily="18" charset="0"/>
              </a:rPr>
              <a:t>2</a:t>
            </a:r>
          </a:p>
        </p:txBody>
      </p:sp>
      <p:sp>
        <p:nvSpPr>
          <p:cNvPr id="6" name="Text Box 24"/>
          <p:cNvSpPr txBox="1">
            <a:spLocks noChangeArrowheads="1"/>
          </p:cNvSpPr>
          <p:nvPr/>
        </p:nvSpPr>
        <p:spPr bwMode="auto">
          <a:xfrm>
            <a:off x="5962417" y="1419449"/>
            <a:ext cx="3679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itchFamily="18" charset="0"/>
              </a:rPr>
              <a:t>213,8 : 10 </a:t>
            </a:r>
            <a:r>
              <a:rPr lang="en-US" altLang="en-US">
                <a:latin typeface="Times New Roman" pitchFamily="18" charset="0"/>
              </a:rPr>
              <a:t>=</a:t>
            </a:r>
            <a:r>
              <a:rPr lang="en-US" altLang="en-US" b="1">
                <a:latin typeface="Times New Roman" pitchFamily="18" charset="0"/>
              </a:rPr>
              <a:t> 21,38</a:t>
            </a:r>
          </a:p>
        </p:txBody>
      </p:sp>
      <p:sp>
        <p:nvSpPr>
          <p:cNvPr id="7" name="Text Box 18"/>
          <p:cNvSpPr txBox="1">
            <a:spLocks noChangeArrowheads="1"/>
          </p:cNvSpPr>
          <p:nvPr/>
        </p:nvSpPr>
        <p:spPr bwMode="auto">
          <a:xfrm>
            <a:off x="3073400" y="3106738"/>
            <a:ext cx="53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itchFamily="18" charset="0"/>
              </a:rPr>
              <a:t>0</a:t>
            </a:r>
          </a:p>
        </p:txBody>
      </p:sp>
      <p:sp>
        <p:nvSpPr>
          <p:cNvPr id="8" name="Text Box 18"/>
          <p:cNvSpPr txBox="1">
            <a:spLocks noChangeArrowheads="1"/>
          </p:cNvSpPr>
          <p:nvPr/>
        </p:nvSpPr>
        <p:spPr bwMode="auto">
          <a:xfrm>
            <a:off x="3892742" y="1721925"/>
            <a:ext cx="266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Times New Roman" pitchFamily="18" charset="0"/>
              </a:rPr>
              <a:t>,</a:t>
            </a:r>
          </a:p>
        </p:txBody>
      </p:sp>
      <p:sp>
        <p:nvSpPr>
          <p:cNvPr id="9" name="Text Box 18"/>
          <p:cNvSpPr txBox="1">
            <a:spLocks noChangeArrowheads="1"/>
          </p:cNvSpPr>
          <p:nvPr/>
        </p:nvSpPr>
        <p:spPr bwMode="auto">
          <a:xfrm>
            <a:off x="4267200" y="1742375"/>
            <a:ext cx="53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itchFamily="18" charset="0"/>
              </a:rPr>
              <a:t>8</a:t>
            </a:r>
          </a:p>
        </p:txBody>
      </p:sp>
      <p:grpSp>
        <p:nvGrpSpPr>
          <p:cNvPr id="10" name="Group 3"/>
          <p:cNvGrpSpPr>
            <a:grpSpLocks/>
          </p:cNvGrpSpPr>
          <p:nvPr/>
        </p:nvGrpSpPr>
        <p:grpSpPr bwMode="auto">
          <a:xfrm>
            <a:off x="3390900" y="1066800"/>
            <a:ext cx="1231900" cy="1905000"/>
            <a:chOff x="2187575" y="2624138"/>
            <a:chExt cx="1232008" cy="1905000"/>
          </a:xfrm>
        </p:grpSpPr>
        <p:sp>
          <p:nvSpPr>
            <p:cNvPr id="11" name="Line 42"/>
            <p:cNvSpPr>
              <a:spLocks noChangeShapeType="1"/>
            </p:cNvSpPr>
            <p:nvPr/>
          </p:nvSpPr>
          <p:spPr bwMode="auto">
            <a:xfrm flipH="1">
              <a:off x="2187575" y="3233738"/>
              <a:ext cx="123200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43"/>
            <p:cNvSpPr>
              <a:spLocks noChangeShapeType="1"/>
            </p:cNvSpPr>
            <p:nvPr/>
          </p:nvSpPr>
          <p:spPr bwMode="auto">
            <a:xfrm>
              <a:off x="2187575" y="2624138"/>
              <a:ext cx="0" cy="190500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Rectangle 46"/>
          <p:cNvSpPr>
            <a:spLocks noChangeArrowheads="1"/>
          </p:cNvSpPr>
          <p:nvPr/>
        </p:nvSpPr>
        <p:spPr bwMode="auto">
          <a:xfrm>
            <a:off x="2057420" y="1125578"/>
            <a:ext cx="20313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itchFamily="18" charset="0"/>
              </a:rPr>
              <a:t>213,8     10</a:t>
            </a:r>
          </a:p>
        </p:txBody>
      </p:sp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2217992" y="1735138"/>
            <a:ext cx="53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itchFamily="18" charset="0"/>
              </a:rPr>
              <a:t>1</a:t>
            </a:r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2449513" y="1735138"/>
            <a:ext cx="53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itchFamily="18" charset="0"/>
              </a:rPr>
              <a:t>3</a:t>
            </a:r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3658424" y="1735138"/>
            <a:ext cx="34842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Times New Roman" pitchFamily="18" charset="0"/>
              </a:rPr>
              <a:t>1</a:t>
            </a: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2484438" y="2211388"/>
            <a:ext cx="53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itchFamily="18" charset="0"/>
              </a:rPr>
              <a:t>3</a:t>
            </a:r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2794000" y="2206625"/>
            <a:ext cx="53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itchFamily="18" charset="0"/>
              </a:rPr>
              <a:t>8</a:t>
            </a:r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4038600" y="1752795"/>
            <a:ext cx="53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Times New Roman" pitchFamily="18" charset="0"/>
              </a:rPr>
              <a:t>3</a:t>
            </a:r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2784475" y="2649538"/>
            <a:ext cx="53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itchFamily="18" charset="0"/>
              </a:rPr>
              <a:t>8</a:t>
            </a: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3060700" y="2649538"/>
            <a:ext cx="53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itchFamily="18" charset="0"/>
              </a:rPr>
              <a:t>0</a:t>
            </a:r>
          </a:p>
        </p:txBody>
      </p:sp>
      <p:sp>
        <p:nvSpPr>
          <p:cNvPr id="25" name="Text Box 23"/>
          <p:cNvSpPr txBox="1">
            <a:spLocks noChangeArrowheads="1"/>
          </p:cNvSpPr>
          <p:nvPr/>
        </p:nvSpPr>
        <p:spPr bwMode="auto">
          <a:xfrm>
            <a:off x="1656608" y="5500689"/>
            <a:ext cx="8991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i="1" u="sng" dirty="0" err="1">
                <a:latin typeface="Times New Roman" pitchFamily="18" charset="0"/>
              </a:rPr>
              <a:t>Nhận</a:t>
            </a:r>
            <a:r>
              <a:rPr lang="en-US" altLang="en-US" sz="2800" b="1" i="1" u="sng" dirty="0">
                <a:latin typeface="Times New Roman" pitchFamily="18" charset="0"/>
              </a:rPr>
              <a:t> </a:t>
            </a:r>
            <a:r>
              <a:rPr lang="en-US" altLang="en-US" sz="2800" b="1" i="1" u="sng" dirty="0" err="1">
                <a:latin typeface="Times New Roman" pitchFamily="18" charset="0"/>
              </a:rPr>
              <a:t>xét</a:t>
            </a:r>
            <a:r>
              <a:rPr lang="en-US" altLang="en-US" sz="2800" b="1" i="1" dirty="0">
                <a:latin typeface="Times New Roman" pitchFamily="18" charset="0"/>
              </a:rPr>
              <a:t>: </a:t>
            </a:r>
            <a:r>
              <a:rPr lang="en-US" altLang="en-US" sz="2800" b="1" dirty="0" err="1">
                <a:latin typeface="Times New Roman" pitchFamily="18" charset="0"/>
              </a:rPr>
              <a:t>Nếu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chuyển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dấu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phẩy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của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số</a:t>
            </a:r>
            <a:r>
              <a:rPr lang="en-US" altLang="en-US" sz="2800" b="1" dirty="0">
                <a:latin typeface="Times New Roman" pitchFamily="18" charset="0"/>
              </a:rPr>
              <a:t> 213,8 sang </a:t>
            </a:r>
            <a:r>
              <a:rPr lang="en-US" altLang="en-US" sz="2800" b="1" dirty="0" err="1">
                <a:latin typeface="Times New Roman" pitchFamily="18" charset="0"/>
              </a:rPr>
              <a:t>bên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trái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một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chữ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số</a:t>
            </a:r>
            <a:r>
              <a:rPr lang="en-US" altLang="en-US" sz="2800" b="1" dirty="0">
                <a:latin typeface="Times New Roman" pitchFamily="18" charset="0"/>
              </a:rPr>
              <a:t> ta </a:t>
            </a:r>
            <a:r>
              <a:rPr lang="en-US" altLang="en-US" sz="2800" b="1" dirty="0" err="1">
                <a:latin typeface="Times New Roman" pitchFamily="18" charset="0"/>
              </a:rPr>
              <a:t>cũng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được</a:t>
            </a:r>
            <a:r>
              <a:rPr lang="en-US" altLang="en-US" sz="2800" b="1" dirty="0">
                <a:latin typeface="Times New Roman" pitchFamily="18" charset="0"/>
              </a:rPr>
              <a:t> 21,38.</a:t>
            </a:r>
            <a:endParaRPr lang="en-US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30"/>
          <p:cNvSpPr>
            <a:spLocks noChangeArrowheads="1"/>
          </p:cNvSpPr>
          <p:nvPr/>
        </p:nvSpPr>
        <p:spPr bwMode="auto">
          <a:xfrm>
            <a:off x="1777579" y="4148139"/>
            <a:ext cx="8361362" cy="954107"/>
          </a:xfrm>
          <a:prstGeom prst="rect">
            <a:avLst/>
          </a:prstGeom>
          <a:solidFill>
            <a:schemeClr val="bg1"/>
          </a:soli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Khi chia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</a:rPr>
              <a:t>một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</a:rPr>
              <a:t>số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</a:rPr>
              <a:t>thập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</a:rPr>
              <a:t>phân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</a:rPr>
              <a:t>cho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 10 ta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</a:rPr>
              <a:t>chỉ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</a:rPr>
              <a:t>việc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u="sng" dirty="0" err="1">
                <a:solidFill>
                  <a:srgbClr val="0000CC"/>
                </a:solidFill>
                <a:latin typeface="Times New Roman" pitchFamily="18" charset="0"/>
              </a:rPr>
              <a:t>chuyển</a:t>
            </a:r>
            <a:r>
              <a:rPr lang="en-US" altLang="en-US" sz="2800" b="1" u="sng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u="sng" dirty="0" err="1">
                <a:solidFill>
                  <a:srgbClr val="0000CC"/>
                </a:solidFill>
                <a:latin typeface="Times New Roman" pitchFamily="18" charset="0"/>
              </a:rPr>
              <a:t>dấu</a:t>
            </a:r>
            <a:r>
              <a:rPr lang="en-US" altLang="en-US" sz="2800" b="1" u="sng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u="sng" dirty="0" err="1">
                <a:solidFill>
                  <a:srgbClr val="0000CC"/>
                </a:solidFill>
                <a:latin typeface="Times New Roman" pitchFamily="18" charset="0"/>
              </a:rPr>
              <a:t>phẩy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</a:rPr>
              <a:t>của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</a:rPr>
              <a:t>số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</a:rPr>
              <a:t>đó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 sang </a:t>
            </a:r>
            <a:r>
              <a:rPr lang="en-US" altLang="en-US" sz="2800" b="1" u="sng" dirty="0" err="1">
                <a:solidFill>
                  <a:srgbClr val="0000CC"/>
                </a:solidFill>
                <a:latin typeface="Times New Roman" pitchFamily="18" charset="0"/>
              </a:rPr>
              <a:t>bên</a:t>
            </a:r>
            <a:r>
              <a:rPr lang="en-US" altLang="en-US" sz="2800" b="1" u="sng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u="sng" dirty="0" err="1">
                <a:solidFill>
                  <a:srgbClr val="0000CC"/>
                </a:solidFill>
                <a:latin typeface="Times New Roman" pitchFamily="18" charset="0"/>
              </a:rPr>
              <a:t>trái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 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</a:rPr>
              <a:t>một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</a:rPr>
              <a:t>chữ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</a:rPr>
              <a:t>số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.</a:t>
            </a:r>
            <a:endParaRPr lang="en-US" alt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 Box 23"/>
          <p:cNvSpPr txBox="1">
            <a:spLocks noChangeArrowheads="1"/>
          </p:cNvSpPr>
          <p:nvPr/>
        </p:nvSpPr>
        <p:spPr bwMode="auto">
          <a:xfrm>
            <a:off x="1777579" y="4358015"/>
            <a:ext cx="8839200" cy="52322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Khi chia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một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số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thập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phân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cho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10 ta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l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m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như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thế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n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o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?</a:t>
            </a:r>
            <a:endParaRPr lang="en-US" alt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958261" y="1435540"/>
            <a:ext cx="13019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</a:rPr>
              <a:t>213,8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042021" y="1419450"/>
            <a:ext cx="11079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</a:rPr>
              <a:t>21,38</a:t>
            </a:r>
          </a:p>
        </p:txBody>
      </p:sp>
    </p:spTree>
    <p:extLst>
      <p:ext uri="{BB962C8B-B14F-4D97-AF65-F5344CB8AC3E}">
        <p14:creationId xmlns:p14="http://schemas.microsoft.com/office/powerpoint/2010/main" val="333066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5" grpId="0"/>
      <p:bldP spid="26" grpId="0" animBg="1"/>
      <p:bldP spid="27" grpId="0" animBg="1"/>
      <p:bldP spid="27" grpId="1" animBg="1"/>
      <p:bldP spid="28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n 1"/>
          <p:cNvSpPr/>
          <p:nvPr/>
        </p:nvSpPr>
        <p:spPr bwMode="auto">
          <a:xfrm>
            <a:off x="1676400" y="152400"/>
            <a:ext cx="3657600" cy="1642348"/>
          </a:xfrm>
          <a:prstGeom prst="sun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3352800" y="2558011"/>
            <a:ext cx="2743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24,56  :  10  =</a:t>
            </a: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3352800" y="3611309"/>
            <a:ext cx="322103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tx2"/>
              </a:buClr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48,5    :   10  = </a:t>
            </a: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6772296" y="3122654"/>
            <a:ext cx="18473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5757135" y="2514601"/>
            <a:ext cx="1905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2,456</a:t>
            </a:r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5853427" y="3585677"/>
            <a:ext cx="1219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4,85</a:t>
            </a: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5819787" y="2555660"/>
            <a:ext cx="6016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vi-V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5889652" y="3605809"/>
            <a:ext cx="6016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7" descr="Entertainment-02-jun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97763" y="3226378"/>
            <a:ext cx="100012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97527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7" grpId="0"/>
      <p:bldP spid="8" grpId="0"/>
      <p:bldP spid="9" grpId="0"/>
      <p:bldP spid="9" grpId="1"/>
      <p:bldP spid="10" grpId="0"/>
      <p:bldP spid="1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3364014" y="1673994"/>
            <a:ext cx="533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itchFamily="18" charset="0"/>
              </a:rPr>
              <a:t>0</a:t>
            </a:r>
          </a:p>
        </p:txBody>
      </p:sp>
      <p:sp>
        <p:nvSpPr>
          <p:cNvPr id="5" name="Text Box 18"/>
          <p:cNvSpPr txBox="1">
            <a:spLocks noChangeArrowheads="1"/>
          </p:cNvSpPr>
          <p:nvPr/>
        </p:nvSpPr>
        <p:spPr bwMode="auto">
          <a:xfrm>
            <a:off x="2971800" y="3055720"/>
            <a:ext cx="533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itchFamily="18" charset="0"/>
              </a:rPr>
              <a:t>0</a:t>
            </a:r>
          </a:p>
        </p:txBody>
      </p:sp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3549444" y="1600204"/>
            <a:ext cx="533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itchFamily="18" charset="0"/>
              </a:rPr>
              <a:t>,</a:t>
            </a:r>
          </a:p>
        </p:txBody>
      </p:sp>
      <p:sp>
        <p:nvSpPr>
          <p:cNvPr id="7" name="Text Box 18"/>
          <p:cNvSpPr txBox="1">
            <a:spLocks noChangeArrowheads="1"/>
          </p:cNvSpPr>
          <p:nvPr/>
        </p:nvSpPr>
        <p:spPr bwMode="auto">
          <a:xfrm>
            <a:off x="3733800" y="1665871"/>
            <a:ext cx="533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itchFamily="18" charset="0"/>
              </a:rPr>
              <a:t>8</a:t>
            </a:r>
          </a:p>
        </p:txBody>
      </p:sp>
      <p:grpSp>
        <p:nvGrpSpPr>
          <p:cNvPr id="8" name="Group 1"/>
          <p:cNvGrpSpPr>
            <a:grpSpLocks/>
          </p:cNvGrpSpPr>
          <p:nvPr/>
        </p:nvGrpSpPr>
        <p:grpSpPr bwMode="auto">
          <a:xfrm>
            <a:off x="3276600" y="1089794"/>
            <a:ext cx="1262062" cy="1905000"/>
            <a:chOff x="2514600" y="2779713"/>
            <a:chExt cx="1261944" cy="1905000"/>
          </a:xfrm>
        </p:grpSpPr>
        <p:sp>
          <p:nvSpPr>
            <p:cNvPr id="9" name="Line 14"/>
            <p:cNvSpPr>
              <a:spLocks noChangeShapeType="1"/>
            </p:cNvSpPr>
            <p:nvPr/>
          </p:nvSpPr>
          <p:spPr bwMode="auto">
            <a:xfrm>
              <a:off x="2514600" y="2779713"/>
              <a:ext cx="0" cy="190500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0" name="Line 15"/>
            <p:cNvSpPr>
              <a:spLocks noChangeShapeType="1"/>
            </p:cNvSpPr>
            <p:nvPr/>
          </p:nvSpPr>
          <p:spPr bwMode="auto">
            <a:xfrm flipH="1">
              <a:off x="2521524" y="3352800"/>
              <a:ext cx="1255020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</p:grpSp>
      <p:sp>
        <p:nvSpPr>
          <p:cNvPr id="11" name="Rectangle 22"/>
          <p:cNvSpPr>
            <a:spLocks noChangeArrowheads="1"/>
          </p:cNvSpPr>
          <p:nvPr/>
        </p:nvSpPr>
        <p:spPr bwMode="auto">
          <a:xfrm>
            <a:off x="1900360" y="1081857"/>
            <a:ext cx="206979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itchFamily="18" charset="0"/>
              </a:rPr>
              <a:t>89,13      100</a:t>
            </a:r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4238712" y="1682496"/>
            <a:ext cx="533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itchFamily="18" charset="0"/>
              </a:rPr>
              <a:t>1</a:t>
            </a:r>
          </a:p>
        </p:txBody>
      </p:sp>
      <p:sp>
        <p:nvSpPr>
          <p:cNvPr id="13" name="Text Box 18"/>
          <p:cNvSpPr txBox="1">
            <a:spLocks noChangeArrowheads="1"/>
          </p:cNvSpPr>
          <p:nvPr/>
        </p:nvSpPr>
        <p:spPr bwMode="auto">
          <a:xfrm>
            <a:off x="2543022" y="1645419"/>
            <a:ext cx="533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itchFamily="18" charset="0"/>
              </a:rPr>
              <a:t>3</a:t>
            </a:r>
          </a:p>
        </p:txBody>
      </p:sp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4450796" y="1686580"/>
            <a:ext cx="4333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itchFamily="18" charset="0"/>
              </a:rPr>
              <a:t>3</a:t>
            </a:r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2522385" y="2549882"/>
            <a:ext cx="762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itchFamily="18" charset="0"/>
              </a:rPr>
              <a:t>3</a:t>
            </a:r>
            <a:r>
              <a:rPr lang="vi-VN" altLang="en-US" sz="2800" b="1">
                <a:latin typeface="Times New Roman" pitchFamily="18" charset="0"/>
              </a:rPr>
              <a:t> </a:t>
            </a:r>
            <a:r>
              <a:rPr lang="en-US" altLang="en-US" sz="2800" b="1">
                <a:latin typeface="Times New Roman" pitchFamily="18" charset="0"/>
              </a:rPr>
              <a:t>0</a:t>
            </a:r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4005262" y="1682496"/>
            <a:ext cx="533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itchFamily="18" charset="0"/>
              </a:rPr>
              <a:t>9</a:t>
            </a: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2270198" y="2097651"/>
            <a:ext cx="7563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itchFamily="18" charset="0"/>
              </a:rPr>
              <a:t>1</a:t>
            </a:r>
            <a:r>
              <a:rPr lang="vi-VN" altLang="en-US" sz="2800" b="1">
                <a:latin typeface="Times New Roman" pitchFamily="18" charset="0"/>
              </a:rPr>
              <a:t> </a:t>
            </a:r>
            <a:r>
              <a:rPr lang="en-US" altLang="en-US" sz="2800" b="1">
                <a:latin typeface="Times New Roman" pitchFamily="18" charset="0"/>
              </a:rPr>
              <a:t>3</a:t>
            </a:r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2025447" y="1648594"/>
            <a:ext cx="8081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itchFamily="18" charset="0"/>
              </a:rPr>
              <a:t>9 1</a:t>
            </a:r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2789339" y="2103334"/>
            <a:ext cx="533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itchFamily="18" charset="0"/>
              </a:rPr>
              <a:t>0</a:t>
            </a:r>
          </a:p>
        </p:txBody>
      </p:sp>
      <p:sp>
        <p:nvSpPr>
          <p:cNvPr id="20" name="Rectangle 26"/>
          <p:cNvSpPr>
            <a:spLocks noChangeArrowheads="1"/>
          </p:cNvSpPr>
          <p:nvPr/>
        </p:nvSpPr>
        <p:spPr bwMode="auto">
          <a:xfrm>
            <a:off x="1752871" y="5299090"/>
            <a:ext cx="8801100" cy="95410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ts val="1200"/>
              </a:spcBef>
              <a:buNone/>
            </a:pPr>
            <a:r>
              <a:rPr lang="en-US" altLang="en-US" sz="2800" b="1" i="1" u="sng" dirty="0" err="1">
                <a:latin typeface="Times New Roman" pitchFamily="18" charset="0"/>
              </a:rPr>
              <a:t>Nhận</a:t>
            </a:r>
            <a:r>
              <a:rPr lang="en-US" altLang="en-US" sz="2800" b="1" i="1" u="sng" dirty="0">
                <a:latin typeface="Times New Roman" pitchFamily="18" charset="0"/>
              </a:rPr>
              <a:t> </a:t>
            </a:r>
            <a:r>
              <a:rPr lang="en-US" altLang="en-US" sz="2800" b="1" i="1" u="sng" dirty="0" err="1">
                <a:latin typeface="Times New Roman" pitchFamily="18" charset="0"/>
              </a:rPr>
              <a:t>xét</a:t>
            </a:r>
            <a:r>
              <a:rPr lang="en-US" altLang="en-US" sz="2800" b="1" i="1" dirty="0">
                <a:latin typeface="Times New Roman" pitchFamily="18" charset="0"/>
              </a:rPr>
              <a:t>: </a:t>
            </a:r>
            <a:r>
              <a:rPr lang="en-US" altLang="en-US" sz="2800" b="1" dirty="0" err="1">
                <a:latin typeface="Times New Roman" pitchFamily="18" charset="0"/>
              </a:rPr>
              <a:t>Nếu</a:t>
            </a:r>
            <a:r>
              <a:rPr lang="en-US" altLang="en-US" sz="2800" b="1" dirty="0">
                <a:latin typeface="Times New Roman" pitchFamily="18" charset="0"/>
              </a:rPr>
              <a:t> ta </a:t>
            </a:r>
            <a:r>
              <a:rPr lang="en-US" altLang="en-US" sz="2800" b="1" dirty="0" err="1">
                <a:latin typeface="Times New Roman" pitchFamily="18" charset="0"/>
              </a:rPr>
              <a:t>chuyển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dấu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phẩy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của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số</a:t>
            </a:r>
            <a:r>
              <a:rPr lang="en-US" altLang="en-US" sz="2800" b="1" dirty="0">
                <a:latin typeface="Times New Roman" pitchFamily="18" charset="0"/>
              </a:rPr>
              <a:t> 89,13 sang </a:t>
            </a:r>
            <a:r>
              <a:rPr lang="en-US" altLang="en-US" sz="2800" b="1" u="sng" dirty="0" err="1">
                <a:latin typeface="Times New Roman" pitchFamily="18" charset="0"/>
              </a:rPr>
              <a:t>bên</a:t>
            </a:r>
            <a:r>
              <a:rPr lang="en-US" altLang="en-US" sz="2800" b="1" u="sng" dirty="0">
                <a:latin typeface="Times New Roman" pitchFamily="18" charset="0"/>
              </a:rPr>
              <a:t> </a:t>
            </a:r>
            <a:r>
              <a:rPr lang="en-US" altLang="en-US" sz="2800" b="1" u="sng" dirty="0" err="1">
                <a:latin typeface="Times New Roman" pitchFamily="18" charset="0"/>
              </a:rPr>
              <a:t>trái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hai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chữ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số</a:t>
            </a:r>
            <a:r>
              <a:rPr lang="en-US" altLang="en-US" sz="2800" b="1" dirty="0">
                <a:latin typeface="Times New Roman" pitchFamily="18" charset="0"/>
              </a:rPr>
              <a:t> ta </a:t>
            </a:r>
            <a:r>
              <a:rPr lang="en-US" altLang="en-US" sz="2800" b="1" dirty="0" err="1">
                <a:latin typeface="Times New Roman" pitchFamily="18" charset="0"/>
              </a:rPr>
              <a:t>cũng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được</a:t>
            </a:r>
            <a:r>
              <a:rPr lang="en-US" altLang="en-US" sz="2800" b="1" dirty="0">
                <a:latin typeface="Times New Roman" pitchFamily="18" charset="0"/>
              </a:rPr>
              <a:t>  0,8913.</a:t>
            </a:r>
          </a:p>
        </p:txBody>
      </p:sp>
      <p:sp>
        <p:nvSpPr>
          <p:cNvPr id="22" name="Text Box 18"/>
          <p:cNvSpPr txBox="1">
            <a:spLocks noChangeArrowheads="1"/>
          </p:cNvSpPr>
          <p:nvPr/>
        </p:nvSpPr>
        <p:spPr bwMode="auto">
          <a:xfrm>
            <a:off x="3001296" y="2549882"/>
            <a:ext cx="533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itchFamily="18" charset="0"/>
              </a:rPr>
              <a:t>0</a:t>
            </a:r>
          </a:p>
        </p:txBody>
      </p:sp>
      <p:sp>
        <p:nvSpPr>
          <p:cNvPr id="26" name="Text Box 8"/>
          <p:cNvSpPr txBox="1">
            <a:spLocks noChangeArrowheads="1"/>
          </p:cNvSpPr>
          <p:nvPr/>
        </p:nvSpPr>
        <p:spPr bwMode="auto">
          <a:xfrm>
            <a:off x="1714500" y="209522"/>
            <a:ext cx="5105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00CC"/>
                </a:solidFill>
                <a:latin typeface="Times New Roman" pitchFamily="18" charset="0"/>
              </a:rPr>
              <a:t>b) Ví dụ 2:  89,13 : 100 </a:t>
            </a:r>
            <a:r>
              <a:rPr lang="en-US" altLang="en-US">
                <a:solidFill>
                  <a:srgbClr val="0000CC"/>
                </a:solidFill>
                <a:latin typeface="Times New Roman" pitchFamily="18" charset="0"/>
              </a:rPr>
              <a:t>=</a:t>
            </a:r>
            <a:r>
              <a:rPr lang="en-US" altLang="en-US" b="1">
                <a:solidFill>
                  <a:srgbClr val="0000CC"/>
                </a:solidFill>
                <a:latin typeface="Times New Roman" pitchFamily="18" charset="0"/>
              </a:rPr>
              <a:t> ?</a:t>
            </a:r>
          </a:p>
        </p:txBody>
      </p:sp>
      <p:sp>
        <p:nvSpPr>
          <p:cNvPr id="27" name="Text Box 24"/>
          <p:cNvSpPr txBox="1">
            <a:spLocks noChangeArrowheads="1"/>
          </p:cNvSpPr>
          <p:nvPr/>
        </p:nvSpPr>
        <p:spPr bwMode="auto">
          <a:xfrm>
            <a:off x="5748856" y="1574431"/>
            <a:ext cx="4648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latin typeface="Times New Roman" pitchFamily="18" charset="0"/>
              </a:rPr>
              <a:t>Vậy</a:t>
            </a:r>
            <a:r>
              <a:rPr lang="en-US" altLang="en-US" sz="2800" b="1" dirty="0">
                <a:latin typeface="Times New Roman" pitchFamily="18" charset="0"/>
              </a:rPr>
              <a:t>: 89,13 : 100 </a:t>
            </a:r>
            <a:r>
              <a:rPr lang="en-US" altLang="en-US" sz="2800" dirty="0">
                <a:latin typeface="Times New Roman" pitchFamily="18" charset="0"/>
              </a:rPr>
              <a:t>=</a:t>
            </a:r>
            <a:r>
              <a:rPr lang="en-US" altLang="en-US" sz="2800" b="1" dirty="0">
                <a:latin typeface="Times New Roman" pitchFamily="18" charset="0"/>
              </a:rPr>
              <a:t> 0,8913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2725400" y="3476138"/>
            <a:ext cx="4266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559344" y="1572546"/>
            <a:ext cx="9925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</a:rPr>
              <a:t>89,13</a:t>
            </a:r>
            <a:endParaRPr lang="en-US" sz="2800">
              <a:solidFill>
                <a:srgbClr val="FF000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8571592" y="1572546"/>
            <a:ext cx="11721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</a:rPr>
              <a:t>0,8913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5FF462B-88BE-43CE-AD22-057F85369BED}"/>
              </a:ext>
            </a:extLst>
          </p:cNvPr>
          <p:cNvSpPr txBox="1"/>
          <p:nvPr/>
        </p:nvSpPr>
        <p:spPr>
          <a:xfrm>
            <a:off x="1615006" y="3810745"/>
            <a:ext cx="90768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chia một số thập phân cho 100 ta làm như thế nào?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ABA2DE9-1316-4B87-895D-D93032A6E132}"/>
              </a:ext>
            </a:extLst>
          </p:cNvPr>
          <p:cNvSpPr txBox="1"/>
          <p:nvPr/>
        </p:nvSpPr>
        <p:spPr>
          <a:xfrm>
            <a:off x="1775894" y="3920138"/>
            <a:ext cx="8801100" cy="954107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chia một số thập phân cho 100 chỉ việc </a:t>
            </a:r>
            <a:r>
              <a:rPr lang="en-US" altLang="en-US" sz="2800" b="1" u="sng" dirty="0" err="1">
                <a:solidFill>
                  <a:srgbClr val="0000CC"/>
                </a:solidFill>
                <a:latin typeface="Times New Roman" pitchFamily="18" charset="0"/>
              </a:rPr>
              <a:t>chuyển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  </a:t>
            </a:r>
            <a:r>
              <a:rPr lang="en-US" altLang="en-US" sz="2800" b="1" u="sng" dirty="0" err="1">
                <a:solidFill>
                  <a:srgbClr val="0000CC"/>
                </a:solidFill>
                <a:latin typeface="Times New Roman" pitchFamily="18" charset="0"/>
              </a:rPr>
              <a:t>dấu</a:t>
            </a:r>
            <a:r>
              <a:rPr lang="en-US" altLang="en-US" sz="2800" b="1" u="sng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u="sng" dirty="0" err="1">
                <a:solidFill>
                  <a:srgbClr val="0000CC"/>
                </a:solidFill>
                <a:latin typeface="Times New Roman" pitchFamily="18" charset="0"/>
              </a:rPr>
              <a:t>phẩy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</a:rPr>
              <a:t>của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</a:rPr>
              <a:t>số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</a:rPr>
              <a:t>đó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 sang </a:t>
            </a:r>
            <a:r>
              <a:rPr lang="en-US" altLang="en-US" sz="2800" b="1" u="sng" dirty="0" err="1">
                <a:solidFill>
                  <a:srgbClr val="0000CC"/>
                </a:solidFill>
                <a:latin typeface="Times New Roman" pitchFamily="18" charset="0"/>
              </a:rPr>
              <a:t>bên</a:t>
            </a:r>
            <a:r>
              <a:rPr lang="en-US" altLang="en-US" sz="2800" b="1" u="sng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u="sng" dirty="0" err="1">
                <a:solidFill>
                  <a:srgbClr val="0000CC"/>
                </a:solidFill>
                <a:latin typeface="Times New Roman" pitchFamily="18" charset="0"/>
              </a:rPr>
              <a:t>trái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 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</a:rPr>
              <a:t>hai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</a:rPr>
              <a:t>chữ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</a:rPr>
              <a:t>số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95607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 animBg="1"/>
      <p:bldP spid="22" grpId="0"/>
      <p:bldP spid="26" grpId="0"/>
      <p:bldP spid="27" grpId="0"/>
      <p:bldP spid="36" grpId="0"/>
      <p:bldP spid="37" grpId="0"/>
      <p:bldP spid="32" grpId="0"/>
      <p:bldP spid="32" grpId="1"/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/>
          <p:cNvSpPr/>
          <p:nvPr/>
        </p:nvSpPr>
        <p:spPr bwMode="auto">
          <a:xfrm>
            <a:off x="1676400" y="152400"/>
            <a:ext cx="3657600" cy="1642348"/>
          </a:xfrm>
          <a:prstGeom prst="sun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6096000" y="2844226"/>
            <a:ext cx="1371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3,5678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7010400" y="3530026"/>
            <a:ext cx="990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en-US" sz="2400">
              <a:latin typeface="Arial" charset="0"/>
            </a:endParaRP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6096000" y="3606226"/>
            <a:ext cx="152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57,4834</a:t>
            </a:r>
          </a:p>
        </p:txBody>
      </p:sp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2895600" y="2844226"/>
            <a:ext cx="3124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356,78  :   100 =</a:t>
            </a:r>
          </a:p>
        </p:txBody>
      </p:sp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2895600" y="3606226"/>
            <a:ext cx="3124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5748,34 : 100  =</a:t>
            </a:r>
          </a:p>
        </p:txBody>
      </p:sp>
      <p:pic>
        <p:nvPicPr>
          <p:cNvPr id="12" name="Picture 7" descr="Entertainment-02-jun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1" y="3049013"/>
            <a:ext cx="100012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49959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8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555</TotalTime>
  <Words>1217</Words>
  <Application>Microsoft Office PowerPoint</Application>
  <PresentationFormat>Widescreen</PresentationFormat>
  <Paragraphs>235</Paragraphs>
  <Slides>30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.VnTime</vt:lpstr>
      <vt:lpstr>Arial</vt:lpstr>
      <vt:lpstr>Calibri</vt:lpstr>
      <vt:lpstr>Open Sans Extrabold</vt:lpstr>
      <vt:lpstr>Rockwell Extra Bold</vt:lpstr>
      <vt:lpstr>Times New Roman</vt:lpstr>
      <vt:lpstr>Wingdings</vt:lpstr>
      <vt:lpstr>Office Theme</vt:lpstr>
      <vt:lpstr>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55</cp:revision>
  <dcterms:created xsi:type="dcterms:W3CDTF">2021-08-24T07:59:10Z</dcterms:created>
  <dcterms:modified xsi:type="dcterms:W3CDTF">2021-09-15T16:25:08Z</dcterms:modified>
</cp:coreProperties>
</file>