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0"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4ED91-2D3F-4B4C-AA12-BEE73702763F}" type="datetimeFigureOut">
              <a:rPr lang="en-US" smtClean="0"/>
              <a:t>11/26/2023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FF10A-4F33-4E60-A059-69F32E79F609}" type="slidenum">
              <a:rPr lang="en-US" smtClean="0"/>
              <a:t>‹#›</a:t>
            </a:fld>
            <a:endParaRPr lang="en-US"/>
          </a:p>
        </p:txBody>
      </p:sp>
    </p:spTree>
    <p:extLst>
      <p:ext uri="{BB962C8B-B14F-4D97-AF65-F5344CB8AC3E}">
        <p14:creationId xmlns:p14="http://schemas.microsoft.com/office/powerpoint/2010/main" val="246408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A38487-C24C-4966-9DA1-EB22F36449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BEE36-A393-4121-8A43-4C560D474401}"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208064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BEE36-A393-4121-8A43-4C560D474401}"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346080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BEE36-A393-4121-8A43-4C560D474401}"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356914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0D28F20-4900-0903-11A9-70353157D071}"/>
              </a:ext>
            </a:extLst>
          </p:cNvPr>
          <p:cNvGrpSpPr/>
          <p:nvPr userDrawn="1"/>
        </p:nvGrpSpPr>
        <p:grpSpPr>
          <a:xfrm>
            <a:off x="0" y="5949574"/>
            <a:ext cx="9144000" cy="908426"/>
            <a:chOff x="-251460" y="5305036"/>
            <a:chExt cx="12694920" cy="4572004"/>
          </a:xfrm>
        </p:grpSpPr>
        <p:sp>
          <p:nvSpPr>
            <p:cNvPr id="13" name="Rectangle 12">
              <a:extLst>
                <a:ext uri="{FF2B5EF4-FFF2-40B4-BE49-F238E27FC236}">
                  <a16:creationId xmlns:a16="http://schemas.microsoft.com/office/drawing/2014/main" xmlns=""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a16="http://schemas.microsoft.com/office/drawing/2014/main" xmlns=""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a16="http://schemas.microsoft.com/office/drawing/2014/main" xmlns=""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a16="http://schemas.microsoft.com/office/drawing/2014/main" xmlns="" id="{6142903B-1DFB-3542-4486-AACBE7936041}"/>
              </a:ext>
            </a:extLst>
          </p:cNvPr>
          <p:cNvPicPr>
            <a:picLocks noChangeAspect="1"/>
          </p:cNvPicPr>
          <p:nvPr userDrawn="1"/>
        </p:nvPicPr>
        <p:blipFill rotWithShape="1">
          <a:blip r:embed="rId2"/>
          <a:srcRect t="64690" r="65687"/>
          <a:stretch/>
        </p:blipFill>
        <p:spPr>
          <a:xfrm>
            <a:off x="6652260" y="1"/>
            <a:ext cx="2491740" cy="872732"/>
          </a:xfrm>
          <a:prstGeom prst="rect">
            <a:avLst/>
          </a:prstGeom>
        </p:spPr>
      </p:pic>
    </p:spTree>
    <p:extLst>
      <p:ext uri="{BB962C8B-B14F-4D97-AF65-F5344CB8AC3E}">
        <p14:creationId xmlns:p14="http://schemas.microsoft.com/office/powerpoint/2010/main" val="426614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82031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BEE36-A393-4121-8A43-4C560D474401}"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385137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BEE36-A393-4121-8A43-4C560D474401}"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4010260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BEE36-A393-4121-8A43-4C560D474401}"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217060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8BEE36-A393-4121-8A43-4C560D474401}"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207265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8BEE36-A393-4121-8A43-4C560D474401}"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122116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BEE36-A393-4121-8A43-4C560D474401}"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178616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BEE36-A393-4121-8A43-4C560D474401}"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207005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BEE36-A393-4121-8A43-4C560D474401}"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9C14C-CD12-4ADC-8A04-113B99C03F07}" type="slidenum">
              <a:rPr lang="en-US" smtClean="0"/>
              <a:t>‹#›</a:t>
            </a:fld>
            <a:endParaRPr lang="en-US"/>
          </a:p>
        </p:txBody>
      </p:sp>
    </p:spTree>
    <p:extLst>
      <p:ext uri="{BB962C8B-B14F-4D97-AF65-F5344CB8AC3E}">
        <p14:creationId xmlns:p14="http://schemas.microsoft.com/office/powerpoint/2010/main" val="16794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BEE36-A393-4121-8A43-4C560D474401}" type="datetimeFigureOut">
              <a:rPr lang="en-US" smtClean="0"/>
              <a:t>11/26/2023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9C14C-CD12-4ADC-8A04-113B99C03F07}" type="slidenum">
              <a:rPr lang="en-US" smtClean="0"/>
              <a:t>‹#›</a:t>
            </a:fld>
            <a:endParaRPr lang="en-US"/>
          </a:p>
        </p:txBody>
      </p:sp>
    </p:spTree>
    <p:extLst>
      <p:ext uri="{BB962C8B-B14F-4D97-AF65-F5344CB8AC3E}">
        <p14:creationId xmlns:p14="http://schemas.microsoft.com/office/powerpoint/2010/main" val="230604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2514600" y="2448218"/>
            <a:ext cx="4800600"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5" y="4953008"/>
            <a:ext cx="7079809"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023" y="4165378"/>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2590402" y="2744708"/>
            <a:ext cx="5043448" cy="663876"/>
          </a:xfrm>
          <a:prstGeom prst="rect">
            <a:avLst/>
          </a:prstGeom>
          <a:noFill/>
        </p:spPr>
        <p:txBody>
          <a:bodyPr wrap="square" lIns="108816" tIns="54408" rIns="108816" bIns="54408" rtlCol="0">
            <a:spAutoFit/>
          </a:bodyPr>
          <a:lstStyle/>
          <a:p>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Đọc</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Rồng</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rắn</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lên</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mây</a:t>
            </a:r>
            <a:endParaRPr lang="en-US" sz="36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19952" y="-18954"/>
            <a:ext cx="9024048"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a:t>
            </a:r>
            <a:r>
              <a:rPr lang="en-US" altLang="en-US" sz="4500" b="1" i="1" dirty="0" smtClean="0">
                <a:solidFill>
                  <a:srgbClr val="002060"/>
                </a:solidFill>
                <a:latin typeface="Times New Roman" pitchFamily="18" charset="0"/>
                <a:cs typeface="Times New Roman" pitchFamily="18" charset="0"/>
              </a:rPr>
              <a:t>2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66168175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6">
            <a:extLst>
              <a:ext uri="{FF2B5EF4-FFF2-40B4-BE49-F238E27FC236}">
                <a16:creationId xmlns="" xmlns:a16="http://schemas.microsoft.com/office/drawing/2014/main" id="{40492B02-98B6-4E81-9A77-773825039D2E}"/>
              </a:ext>
            </a:extLst>
          </p:cNvPr>
          <p:cNvSpPr txBox="1"/>
          <p:nvPr/>
        </p:nvSpPr>
        <p:spPr>
          <a:xfrm>
            <a:off x="193960" y="5811283"/>
            <a:ext cx="926795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28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zh-CN" sz="2800" b="1" i="0" u="none" strike="noStrike" kern="1200" cap="none" spc="0" normalizeH="0" baseline="0" noProof="0" dirty="0" err="1">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nác</a:t>
            </a:r>
            <a:r>
              <a:rPr kumimoji="0" lang="en-US" altLang="zh-CN" sz="28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Là</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một</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loại</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cây</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dùng</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để</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làm</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thuốc</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chữa</a:t>
            </a:r>
            <a:r>
              <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 </a:t>
            </a:r>
            <a:r>
              <a:rPr kumimoji="0" lang="en-US" altLang="vi-VN" sz="2800" b="0" i="0" u="none" strike="noStrike" kern="1200" cap="none" spc="0" normalizeH="0" baseline="0" noProof="0" dirty="0" err="1">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rPr>
              <a:t>bệnh</a:t>
            </a:r>
            <a:endParaRPr kumimoji="0" lang="en-US" altLang="vi-VN" sz="2800" b="0" i="0" u="none" strike="noStrike" kern="1200" cap="none" spc="0" normalizeH="0" baseline="0" noProof="0" dirty="0">
              <a:ln>
                <a:noFill/>
              </a:ln>
              <a:solidFill>
                <a:srgbClr val="231F2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2" name="Rounded Rectangle 11"/>
          <p:cNvSpPr/>
          <p:nvPr/>
        </p:nvSpPr>
        <p:spPr>
          <a:xfrm>
            <a:off x="3057938" y="264298"/>
            <a:ext cx="3048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Giải</a:t>
            </a:r>
            <a:r>
              <a:rPr kumimoji="0" lang="en-US" sz="33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3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nghĩa</a:t>
            </a:r>
            <a:r>
              <a:rPr kumimoji="0" lang="en-US" sz="33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3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từ</a:t>
            </a:r>
            <a:endParaRPr kumimoji="0" lang="en-US" sz="33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27197"/>
            <a:ext cx="8001000" cy="458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2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D134864F-A318-4DF7-9A28-4E5AC700099C}"/>
              </a:ext>
            </a:extLst>
          </p:cNvPr>
          <p:cNvPicPr>
            <a:picLocks noChangeAspect="1"/>
          </p:cNvPicPr>
          <p:nvPr/>
        </p:nvPicPr>
        <p:blipFill rotWithShape="1">
          <a:blip r:embed="rId2"/>
          <a:srcRect l="43026" b="49181"/>
          <a:stretch/>
        </p:blipFill>
        <p:spPr>
          <a:xfrm>
            <a:off x="5383269" y="1905720"/>
            <a:ext cx="3760732" cy="1887795"/>
          </a:xfrm>
          <a:prstGeom prst="rect">
            <a:avLst/>
          </a:prstGeom>
        </p:spPr>
      </p:pic>
      <p:sp>
        <p:nvSpPr>
          <p:cNvPr id="16" name="TextBox 15"/>
          <p:cNvSpPr txBox="1"/>
          <p:nvPr/>
        </p:nvSpPr>
        <p:spPr>
          <a:xfrm>
            <a:off x="291172" y="371056"/>
            <a:ext cx="8553353" cy="7263462"/>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6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(Theo </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101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trò</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dân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gian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218234" y="1155"/>
            <a:ext cx="8849382"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	RỒNG RẮN LÊN MÂY</a:t>
            </a:r>
          </a:p>
        </p:txBody>
      </p:sp>
      <p:sp>
        <p:nvSpPr>
          <p:cNvPr id="9" name="Oval 8">
            <a:extLst>
              <a:ext uri="{FF2B5EF4-FFF2-40B4-BE49-F238E27FC236}">
                <a16:creationId xmlns="" xmlns:a16="http://schemas.microsoft.com/office/drawing/2014/main" id="{E7C3A45F-1446-47DD-B88E-FF8EE2331628}"/>
              </a:ext>
            </a:extLst>
          </p:cNvPr>
          <p:cNvSpPr/>
          <p:nvPr/>
        </p:nvSpPr>
        <p:spPr>
          <a:xfrm>
            <a:off x="500382" y="551209"/>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10" name="Oval 9">
            <a:extLst>
              <a:ext uri="{FF2B5EF4-FFF2-40B4-BE49-F238E27FC236}">
                <a16:creationId xmlns="" xmlns:a16="http://schemas.microsoft.com/office/drawing/2014/main" id="{4AA70929-1E8E-48FA-AF80-7C309B2819FF}"/>
              </a:ext>
            </a:extLst>
          </p:cNvPr>
          <p:cNvSpPr/>
          <p:nvPr/>
        </p:nvSpPr>
        <p:spPr>
          <a:xfrm>
            <a:off x="545522" y="1724634"/>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11" name="Oval 10">
            <a:extLst>
              <a:ext uri="{FF2B5EF4-FFF2-40B4-BE49-F238E27FC236}">
                <a16:creationId xmlns="" xmlns:a16="http://schemas.microsoft.com/office/drawing/2014/main" id="{B2BF5190-038E-423C-92DD-747BBBA0DB59}"/>
              </a:ext>
            </a:extLst>
          </p:cNvPr>
          <p:cNvSpPr/>
          <p:nvPr/>
        </p:nvSpPr>
        <p:spPr>
          <a:xfrm>
            <a:off x="545522" y="4830289"/>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3645416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 doll, toy&#10;&#10;Description automatically generated">
            <a:extLst>
              <a:ext uri="{FF2B5EF4-FFF2-40B4-BE49-F238E27FC236}">
                <a16:creationId xmlns="" xmlns:a16="http://schemas.microsoft.com/office/drawing/2014/main" id="{C597E369-9056-4DD6-BAF8-98EEE1873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633" y="113219"/>
            <a:ext cx="6795116" cy="6744781"/>
          </a:xfrm>
          <a:prstGeom prst="rect">
            <a:avLst/>
          </a:prstGeom>
        </p:spPr>
      </p:pic>
      <p:sp>
        <p:nvSpPr>
          <p:cNvPr id="4" name="TextBox 3">
            <a:extLst>
              <a:ext uri="{FF2B5EF4-FFF2-40B4-BE49-F238E27FC236}">
                <a16:creationId xmlns="" xmlns:a16="http://schemas.microsoft.com/office/drawing/2014/main" id="{9C2B9C8E-9998-4E1B-96A0-34E3E0FBA272}"/>
              </a:ext>
            </a:extLst>
          </p:cNvPr>
          <p:cNvSpPr txBox="1"/>
          <p:nvPr/>
        </p:nvSpPr>
        <p:spPr>
          <a:xfrm>
            <a:off x="3054936" y="4246206"/>
            <a:ext cx="396586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TIẾT </a:t>
            </a:r>
            <a:r>
              <a:rPr lang="en-US" sz="8800" b="1" dirty="0">
                <a:solidFill>
                  <a:srgbClr val="C00000"/>
                </a:solidFill>
                <a:latin typeface="Arial" panose="020B0604020202020204" pitchFamily="34" charset="0"/>
                <a:ea typeface="Arial-Rounded" panose="020B0500000000000000" pitchFamily="34" charset="0"/>
                <a:cs typeface="Arial" panose="020B0604020202020204" pitchFamily="34" charset="0"/>
              </a:rPr>
              <a:t>1</a:t>
            </a:r>
            <a:endParaRPr kumimoji="0" lang="en-US" sz="8800" b="1"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9093689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1560" y="298449"/>
            <a:ext cx="2804080" cy="940768"/>
            <a:chOff x="9131570" y="964372"/>
            <a:chExt cx="5768496" cy="646524"/>
          </a:xfrm>
        </p:grpSpPr>
        <p:sp>
          <p:nvSpPr>
            <p:cNvPr id="17"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Rectangle 10"/>
            <p:cNvSpPr/>
            <p:nvPr/>
          </p:nvSpPr>
          <p:spPr>
            <a:xfrm>
              <a:off x="9131570" y="996695"/>
              <a:ext cx="5559359"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KHỞI</a:t>
              </a:r>
              <a:r>
                <a:rPr kumimoji="0" lang="en-US" sz="3200" b="0" i="0" u="none" strike="noStrike" kern="1200" cap="none" spc="0" normalizeH="0" noProof="0" dirty="0" smtClean="0">
                  <a:ln>
                    <a:noFill/>
                  </a:ln>
                  <a:solidFill>
                    <a:srgbClr val="0070C0"/>
                  </a:solidFill>
                  <a:effectLst/>
                  <a:uLnTx/>
                  <a:uFillTx/>
                  <a:latin typeface="Arial" panose="020B0604020202020204" pitchFamily="34" charset="0"/>
                  <a:cs typeface="Arial" panose="020B0604020202020204" pitchFamily="34" charset="0"/>
                </a:rPr>
                <a:t> ĐỘNG</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20" name="TextBox 19"/>
          <p:cNvSpPr txBox="1"/>
          <p:nvPr/>
        </p:nvSpPr>
        <p:spPr>
          <a:xfrm>
            <a:off x="2762520" y="283017"/>
            <a:ext cx="6027313" cy="104637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Mời</a:t>
            </a:r>
            <a:r>
              <a:rPr kumimoji="0" lang="en-US" sz="300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300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300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cùng</a:t>
            </a:r>
            <a:r>
              <a:rPr kumimoji="0" lang="en-US" sz="300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tham</a:t>
            </a:r>
            <a:r>
              <a:rPr kumimoji="0" lang="en-US" sz="300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gia</a:t>
            </a:r>
            <a:r>
              <a:rPr kumimoji="0" lang="en-US" sz="300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300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300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627389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9431" y="560567"/>
            <a:ext cx="7474569" cy="584711"/>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Em</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biết</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gì</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về</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chơi</a:t>
            </a:r>
            <a:r>
              <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3000" i="1"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i="1"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300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300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6" name="Group 5"/>
          <p:cNvGrpSpPr/>
          <p:nvPr/>
        </p:nvGrpSpPr>
        <p:grpSpPr>
          <a:xfrm>
            <a:off x="309286" y="475652"/>
            <a:ext cx="1286078"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470059" y="1274934"/>
            <a:ext cx="1043609" cy="894521"/>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l="29620" t="43290" r="29892" b="15425"/>
          <a:stretch/>
        </p:blipFill>
        <p:spPr>
          <a:xfrm>
            <a:off x="1877601" y="1880324"/>
            <a:ext cx="5885754" cy="4501371"/>
          </a:xfrm>
          <a:prstGeom prst="rect">
            <a:avLst/>
          </a:prstGeom>
        </p:spPr>
      </p:pic>
    </p:spTree>
    <p:extLst>
      <p:ext uri="{BB962C8B-B14F-4D97-AF65-F5344CB8AC3E}">
        <p14:creationId xmlns:p14="http://schemas.microsoft.com/office/powerpoint/2010/main" val="106406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D134864F-A318-4DF7-9A28-4E5AC700099C}"/>
              </a:ext>
            </a:extLst>
          </p:cNvPr>
          <p:cNvPicPr>
            <a:picLocks noChangeAspect="1"/>
          </p:cNvPicPr>
          <p:nvPr/>
        </p:nvPicPr>
        <p:blipFill rotWithShape="1">
          <a:blip r:embed="rId2"/>
          <a:srcRect l="43026" b="49181"/>
          <a:stretch/>
        </p:blipFill>
        <p:spPr>
          <a:xfrm>
            <a:off x="5383269" y="1905720"/>
            <a:ext cx="3760732" cy="1887795"/>
          </a:xfrm>
          <a:prstGeom prst="rect">
            <a:avLst/>
          </a:prstGeom>
        </p:spPr>
      </p:pic>
      <p:sp>
        <p:nvSpPr>
          <p:cNvPr id="16" name="TextBox 15"/>
          <p:cNvSpPr txBox="1"/>
          <p:nvPr/>
        </p:nvSpPr>
        <p:spPr>
          <a:xfrm>
            <a:off x="152401" y="344911"/>
            <a:ext cx="8731352" cy="7263462"/>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6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(Theo </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101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trò</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dân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gian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124178" y="26426"/>
            <a:ext cx="8849382"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RỒNG RẮN LÊN MÂY</a:t>
            </a:r>
          </a:p>
        </p:txBody>
      </p:sp>
    </p:spTree>
    <p:extLst>
      <p:ext uri="{BB962C8B-B14F-4D97-AF65-F5344CB8AC3E}">
        <p14:creationId xmlns:p14="http://schemas.microsoft.com/office/powerpoint/2010/main" val="265301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1623" y="1883067"/>
            <a:ext cx="4466423" cy="1231042"/>
          </a:xfrm>
          <a:prstGeom prst="rect">
            <a:avLst/>
          </a:prstGeom>
          <a:noFill/>
        </p:spPr>
        <p:txBody>
          <a:bodyPr wrap="square" lIns="121855" tIns="60928" rIns="121855" bIns="60928" numCol="1" rtlCol="0">
            <a:spAutoFit/>
          </a:bodyPr>
          <a:lstStyle/>
          <a:p>
            <a:pPr marL="0" marR="0" lvl="0" indent="46355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ồng</a:t>
            </a:r>
            <a:r>
              <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r</a:t>
            </a:r>
            <a:r>
              <a:rPr kumimoji="0" lang="en-US" sz="4800" b="1"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ắn</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Rounded Rectangle 7"/>
          <p:cNvSpPr/>
          <p:nvPr/>
        </p:nvSpPr>
        <p:spPr>
          <a:xfrm>
            <a:off x="1905000" y="823758"/>
            <a:ext cx="4191000" cy="630014"/>
          </a:xfrm>
          <a:prstGeom prst="round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5000" b="1" i="0" u="none" strike="noStrike" kern="1200" cap="none" spc="0" normalizeH="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5000" b="1" i="0" u="none" strike="noStrike" kern="1200" cap="none" spc="0" normalizeH="0" noProof="0" dirty="0" err="1">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ĐỌC</a:t>
            </a:r>
            <a:endParaRPr kumimoji="0" lang="en-US" sz="5000" b="1"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DE3620F1-F83C-493C-B816-0758766D6881}"/>
              </a:ext>
            </a:extLst>
          </p:cNvPr>
          <p:cNvSpPr txBox="1"/>
          <p:nvPr/>
        </p:nvSpPr>
        <p:spPr>
          <a:xfrm>
            <a:off x="2961622" y="3116827"/>
            <a:ext cx="4466423" cy="1231042"/>
          </a:xfrm>
          <a:prstGeom prst="rect">
            <a:avLst/>
          </a:prstGeom>
          <a:noFill/>
        </p:spPr>
        <p:txBody>
          <a:bodyPr wrap="square" lIns="121855" tIns="60928" rIns="121855" bIns="60928" numCol="1" rtlCol="0">
            <a:spAutoFit/>
          </a:bodyPr>
          <a:lstStyle/>
          <a:p>
            <a:pPr marL="0" marR="0" lvl="0" indent="46355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t>
            </a: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òng</a:t>
            </a:r>
            <a:r>
              <a:rPr kumimoji="0" lang="en-US" sz="4800" b="1"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èo</a:t>
            </a:r>
            <a:endParaRPr kumimoji="0" lang="en-US" sz="4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4378EFD1-FD74-4B47-9468-0E8CAAA00B14}"/>
              </a:ext>
            </a:extLst>
          </p:cNvPr>
          <p:cNvSpPr txBox="1"/>
          <p:nvPr/>
        </p:nvSpPr>
        <p:spPr>
          <a:xfrm>
            <a:off x="2961621" y="4114800"/>
            <a:ext cx="4466423" cy="1231042"/>
          </a:xfrm>
          <a:prstGeom prst="rect">
            <a:avLst/>
          </a:prstGeom>
          <a:noFill/>
        </p:spPr>
        <p:txBody>
          <a:bodyPr wrap="square" lIns="121855" tIns="60928" rIns="121855" bIns="60928" numCol="1" rtlCol="0">
            <a:spAutoFit/>
          </a:bodyPr>
          <a:lstStyle/>
          <a:p>
            <a:pPr marL="0" marR="0" lvl="0" indent="46355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a:t>
            </a:r>
            <a:r>
              <a:rPr kumimoji="0" lang="en-US" sz="4800" b="1"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úc</a:t>
            </a:r>
            <a:r>
              <a:rPr kumimoji="0" lang="en-US" sz="4800" b="1"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4800" b="1" i="0" u="none" strike="noStrike" kern="1200" cap="none" spc="0" normalizeH="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a:t>
            </a:r>
            <a:r>
              <a:rPr kumimoji="0" lang="en-US" sz="4800" b="1"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ác</a:t>
            </a:r>
            <a:endParaRPr kumimoji="0" lang="en-US" sz="4800" b="1"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2" name="Picture 11">
            <a:extLst>
              <a:ext uri="{FF2B5EF4-FFF2-40B4-BE49-F238E27FC236}">
                <a16:creationId xmlns="" xmlns:a16="http://schemas.microsoft.com/office/drawing/2014/main" id="{6AA7C7BE-8A3F-4116-BE5C-CA4A568B88C5}"/>
              </a:ext>
            </a:extLst>
          </p:cNvPr>
          <p:cNvPicPr>
            <a:picLocks noChangeAspect="1"/>
          </p:cNvPicPr>
          <p:nvPr/>
        </p:nvPicPr>
        <p:blipFill rotWithShape="1">
          <a:blip r:embed="rId2"/>
          <a:srcRect l="43026" b="49181"/>
          <a:stretch/>
        </p:blipFill>
        <p:spPr>
          <a:xfrm>
            <a:off x="4419600" y="5105400"/>
            <a:ext cx="4724401" cy="1752601"/>
          </a:xfrm>
          <a:prstGeom prst="rect">
            <a:avLst/>
          </a:prstGeom>
        </p:spPr>
      </p:pic>
    </p:spTree>
    <p:extLst>
      <p:ext uri="{BB962C8B-B14F-4D97-AF65-F5344CB8AC3E}">
        <p14:creationId xmlns:p14="http://schemas.microsoft.com/office/powerpoint/2010/main" val="203262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D134864F-A318-4DF7-9A28-4E5AC700099C}"/>
              </a:ext>
            </a:extLst>
          </p:cNvPr>
          <p:cNvPicPr>
            <a:picLocks noChangeAspect="1"/>
          </p:cNvPicPr>
          <p:nvPr/>
        </p:nvPicPr>
        <p:blipFill rotWithShape="1">
          <a:blip r:embed="rId2"/>
          <a:srcRect l="43026" b="49181"/>
          <a:stretch/>
        </p:blipFill>
        <p:spPr>
          <a:xfrm>
            <a:off x="5383269" y="1905720"/>
            <a:ext cx="3760732" cy="1887795"/>
          </a:xfrm>
          <a:prstGeom prst="rect">
            <a:avLst/>
          </a:prstGeom>
        </p:spPr>
      </p:pic>
      <p:sp>
        <p:nvSpPr>
          <p:cNvPr id="16" name="TextBox 15"/>
          <p:cNvSpPr txBox="1"/>
          <p:nvPr/>
        </p:nvSpPr>
        <p:spPr>
          <a:xfrm>
            <a:off x="186300" y="381000"/>
            <a:ext cx="8881500" cy="7263462"/>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baseline="0" noProof="0" dirty="0" smtClean="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600" dirty="0" smtClean="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(Theo </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101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trò</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chơi</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dân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gian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162814" y="0"/>
            <a:ext cx="8849382"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	RỒNG RẮN LÊN MÂY</a:t>
            </a:r>
          </a:p>
        </p:txBody>
      </p:sp>
      <p:sp>
        <p:nvSpPr>
          <p:cNvPr id="9" name="Oval 8">
            <a:extLst>
              <a:ext uri="{FF2B5EF4-FFF2-40B4-BE49-F238E27FC236}">
                <a16:creationId xmlns="" xmlns:a16="http://schemas.microsoft.com/office/drawing/2014/main" id="{E7C3A45F-1446-47DD-B88E-FF8EE2331628}"/>
              </a:ext>
            </a:extLst>
          </p:cNvPr>
          <p:cNvSpPr/>
          <p:nvPr/>
        </p:nvSpPr>
        <p:spPr>
          <a:xfrm>
            <a:off x="457432" y="553949"/>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10" name="Oval 9">
            <a:extLst>
              <a:ext uri="{FF2B5EF4-FFF2-40B4-BE49-F238E27FC236}">
                <a16:creationId xmlns="" xmlns:a16="http://schemas.microsoft.com/office/drawing/2014/main" id="{4AA70929-1E8E-48FA-AF80-7C309B2819FF}"/>
              </a:ext>
            </a:extLst>
          </p:cNvPr>
          <p:cNvSpPr/>
          <p:nvPr/>
        </p:nvSpPr>
        <p:spPr>
          <a:xfrm>
            <a:off x="439880" y="1550769"/>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11" name="Oval 10">
            <a:extLst>
              <a:ext uri="{FF2B5EF4-FFF2-40B4-BE49-F238E27FC236}">
                <a16:creationId xmlns="" xmlns:a16="http://schemas.microsoft.com/office/drawing/2014/main" id="{B2BF5190-038E-423C-92DD-747BBBA0DB59}"/>
              </a:ext>
            </a:extLst>
          </p:cNvPr>
          <p:cNvSpPr/>
          <p:nvPr/>
        </p:nvSpPr>
        <p:spPr>
          <a:xfrm>
            <a:off x="464133" y="4763977"/>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sp>
        <p:nvSpPr>
          <p:cNvPr id="12" name="TextBox 11">
            <a:extLst>
              <a:ext uri="{FF2B5EF4-FFF2-40B4-BE49-F238E27FC236}">
                <a16:creationId xmlns="" xmlns:a16="http://schemas.microsoft.com/office/drawing/2014/main" id="{533C43E1-55FA-42F1-9610-2CF4CAC5DBD2}"/>
              </a:ext>
            </a:extLst>
          </p:cNvPr>
          <p:cNvSpPr txBox="1"/>
          <p:nvPr/>
        </p:nvSpPr>
        <p:spPr>
          <a:xfrm>
            <a:off x="2754485" y="6334780"/>
            <a:ext cx="5257568" cy="523220"/>
          </a:xfrm>
          <a:prstGeom prst="rect">
            <a:avLst/>
          </a:prstGeom>
          <a:noFill/>
        </p:spPr>
        <p:txBody>
          <a:bodyPr wrap="square" rtlCol="0">
            <a:spAutoFit/>
          </a:bodyPr>
          <a:lstStyle/>
          <a:p>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chia </a:t>
            </a:r>
            <a:r>
              <a:rPr lang="en-US" sz="2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thành</a:t>
            </a:r>
            <a:r>
              <a:rPr lang="en-US" sz="28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mấy</a:t>
            </a:r>
            <a:r>
              <a:rPr lang="en-US" sz="28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đoạn</a:t>
            </a:r>
            <a:r>
              <a:rPr lang="en-US" sz="28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07745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3" presetClass="emph" presetSubtype="2" fill="hold" nodeType="withEffect">
                                  <p:stCondLst>
                                    <p:cond delay="0"/>
                                  </p:stCondLst>
                                  <p:childTnLst>
                                    <p:animClr clrSpc="rgb" dir="cw">
                                      <p:cBhvr override="childStyle">
                                        <p:cTn id="14" dur="2000" fill="hold"/>
                                        <p:tgtEl>
                                          <p:spTgt spid="16">
                                            <p:txEl>
                                              <p:pRg st="0" end="0"/>
                                            </p:txEl>
                                          </p:spTgt>
                                        </p:tgtEl>
                                        <p:attrNameLst>
                                          <p:attrName>style.color</p:attrName>
                                        </p:attrNameLst>
                                      </p:cBhvr>
                                      <p:to>
                                        <a:srgbClr val="002060"/>
                                      </p:to>
                                    </p:animClr>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3" presetClass="emph" presetSubtype="2" fill="hold" nodeType="withEffect">
                                  <p:stCondLst>
                                    <p:cond delay="0"/>
                                  </p:stCondLst>
                                  <p:childTnLst>
                                    <p:animClr clrSpc="rgb" dir="cw">
                                      <p:cBhvr override="childStyle">
                                        <p:cTn id="21" dur="2000" fill="hold"/>
                                        <p:tgtEl>
                                          <p:spTgt spid="16">
                                            <p:txEl>
                                              <p:pRg st="1" end="1"/>
                                            </p:txEl>
                                          </p:spTgt>
                                        </p:tgtEl>
                                        <p:attrNameLst>
                                          <p:attrName>style.color</p:attrName>
                                        </p:attrNameLst>
                                      </p:cBhvr>
                                      <p:to>
                                        <a:srgbClr val="00B050"/>
                                      </p:to>
                                    </p:animClr>
                                  </p:childTnLst>
                                </p:cTn>
                              </p:par>
                              <p:par>
                                <p:cTn id="22" presetID="3" presetClass="emph" presetSubtype="2" fill="hold" nodeType="withEffect">
                                  <p:stCondLst>
                                    <p:cond delay="0"/>
                                  </p:stCondLst>
                                  <p:childTnLst>
                                    <p:animClr clrSpc="rgb" dir="cw">
                                      <p:cBhvr override="childStyle">
                                        <p:cTn id="23" dur="2000" fill="hold"/>
                                        <p:tgtEl>
                                          <p:spTgt spid="16">
                                            <p:txEl>
                                              <p:pRg st="2" end="2"/>
                                            </p:txEl>
                                          </p:spTgt>
                                        </p:tgtEl>
                                        <p:attrNameLst>
                                          <p:attrName>style.color</p:attrName>
                                        </p:attrNameLst>
                                      </p:cBhvr>
                                      <p:to>
                                        <a:srgbClr val="00B050"/>
                                      </p:to>
                                    </p:animClr>
                                  </p:childTnLst>
                                </p:cTn>
                              </p:par>
                              <p:par>
                                <p:cTn id="24" presetID="3" presetClass="emph" presetSubtype="2" fill="hold" nodeType="withEffect">
                                  <p:stCondLst>
                                    <p:cond delay="0"/>
                                  </p:stCondLst>
                                  <p:childTnLst>
                                    <p:animClr clrSpc="rgb" dir="cw">
                                      <p:cBhvr override="childStyle">
                                        <p:cTn id="25" dur="2000" fill="hold"/>
                                        <p:tgtEl>
                                          <p:spTgt spid="16">
                                            <p:txEl>
                                              <p:pRg st="3" end="3"/>
                                            </p:txEl>
                                          </p:spTgt>
                                        </p:tgtEl>
                                        <p:attrNameLst>
                                          <p:attrName>style.color</p:attrName>
                                        </p:attrNameLst>
                                      </p:cBhvr>
                                      <p:to>
                                        <a:srgbClr val="00B050"/>
                                      </p:to>
                                    </p:animClr>
                                  </p:childTnLst>
                                </p:cTn>
                              </p:par>
                              <p:par>
                                <p:cTn id="26" presetID="3" presetClass="emph" presetSubtype="2" fill="hold" nodeType="withEffect">
                                  <p:stCondLst>
                                    <p:cond delay="0"/>
                                  </p:stCondLst>
                                  <p:childTnLst>
                                    <p:animClr clrSpc="rgb" dir="cw">
                                      <p:cBhvr override="childStyle">
                                        <p:cTn id="27" dur="2000" fill="hold"/>
                                        <p:tgtEl>
                                          <p:spTgt spid="16">
                                            <p:txEl>
                                              <p:pRg st="4" end="4"/>
                                            </p:txEl>
                                          </p:spTgt>
                                        </p:tgtEl>
                                        <p:attrNameLst>
                                          <p:attrName>style.color</p:attrName>
                                        </p:attrNameLst>
                                      </p:cBhvr>
                                      <p:to>
                                        <a:srgbClr val="00B050"/>
                                      </p:to>
                                    </p:animClr>
                                  </p:childTnLst>
                                </p:cTn>
                              </p:par>
                              <p:par>
                                <p:cTn id="28" presetID="3" presetClass="emph" presetSubtype="2" fill="hold" nodeType="withEffect">
                                  <p:stCondLst>
                                    <p:cond delay="0"/>
                                  </p:stCondLst>
                                  <p:childTnLst>
                                    <p:animClr clrSpc="rgb" dir="cw">
                                      <p:cBhvr override="childStyle">
                                        <p:cTn id="29" dur="2000" fill="hold"/>
                                        <p:tgtEl>
                                          <p:spTgt spid="16">
                                            <p:txEl>
                                              <p:pRg st="5" end="5"/>
                                            </p:txEl>
                                          </p:spTgt>
                                        </p:tgtEl>
                                        <p:attrNameLst>
                                          <p:attrName>style.color</p:attrName>
                                        </p:attrNameLst>
                                      </p:cBhvr>
                                      <p:to>
                                        <a:srgbClr val="00B050"/>
                                      </p:to>
                                    </p:animClr>
                                  </p:childTnLst>
                                </p:cTn>
                              </p:par>
                              <p:par>
                                <p:cTn id="30" presetID="3" presetClass="emph" presetSubtype="2" fill="hold" nodeType="withEffect">
                                  <p:stCondLst>
                                    <p:cond delay="0"/>
                                  </p:stCondLst>
                                  <p:childTnLst>
                                    <p:animClr clrSpc="rgb" dir="cw">
                                      <p:cBhvr override="childStyle">
                                        <p:cTn id="31" dur="2000" fill="hold"/>
                                        <p:tgtEl>
                                          <p:spTgt spid="16">
                                            <p:txEl>
                                              <p:pRg st="6" end="6"/>
                                            </p:txEl>
                                          </p:spTgt>
                                        </p:tgtEl>
                                        <p:attrNameLst>
                                          <p:attrName>style.color</p:attrName>
                                        </p:attrNameLst>
                                      </p:cBhvr>
                                      <p:to>
                                        <a:srgbClr val="00B050"/>
                                      </p:to>
                                    </p:animClr>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par>
                                <p:cTn id="37" presetID="3" presetClass="emph" presetSubtype="2" fill="hold" nodeType="withEffect">
                                  <p:stCondLst>
                                    <p:cond delay="0"/>
                                  </p:stCondLst>
                                  <p:childTnLst>
                                    <p:animClr clrSpc="rgb" dir="cw">
                                      <p:cBhvr override="childStyle">
                                        <p:cTn id="38" dur="2000" fill="hold"/>
                                        <p:tgtEl>
                                          <p:spTgt spid="16">
                                            <p:txEl>
                                              <p:pRg st="7" end="7"/>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57A2A9FD-65C5-4679-8204-E5DAA58662A4}"/>
              </a:ext>
            </a:extLst>
          </p:cNvPr>
          <p:cNvSpPr/>
          <p:nvPr/>
        </p:nvSpPr>
        <p:spPr>
          <a:xfrm>
            <a:off x="237846" y="1469381"/>
            <a:ext cx="8364910" cy="161207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2362200" y="277957"/>
            <a:ext cx="4114799"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Luyện</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đọc</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dài</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cxnSp>
        <p:nvCxnSpPr>
          <p:cNvPr id="10" name="Straight Connector 9"/>
          <p:cNvCxnSpPr/>
          <p:nvPr/>
        </p:nvCxnSpPr>
        <p:spPr>
          <a:xfrm flipH="1">
            <a:off x="7810616" y="1614773"/>
            <a:ext cx="158272"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312143" y="1630093"/>
            <a:ext cx="158272"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 xmlns:a16="http://schemas.microsoft.com/office/drawing/2014/main" id="{2646CD07-C212-4023-A0B7-3C3687855A8E}"/>
              </a:ext>
            </a:extLst>
          </p:cNvPr>
          <p:cNvCxnSpPr/>
          <p:nvPr/>
        </p:nvCxnSpPr>
        <p:spPr>
          <a:xfrm flipH="1">
            <a:off x="1371600" y="3021685"/>
            <a:ext cx="158272"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 xmlns:a16="http://schemas.microsoft.com/office/drawing/2014/main" id="{95E8FCFF-B4B1-4FAB-BAB3-FDE3AD98755D}"/>
              </a:ext>
            </a:extLst>
          </p:cNvPr>
          <p:cNvCxnSpPr/>
          <p:nvPr/>
        </p:nvCxnSpPr>
        <p:spPr>
          <a:xfrm flipH="1">
            <a:off x="1533705" y="3021684"/>
            <a:ext cx="158272"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 xmlns:a16="http://schemas.microsoft.com/office/drawing/2014/main" id="{501CB904-7D8B-4CA8-B5A8-1E088F12E6DB}"/>
              </a:ext>
            </a:extLst>
          </p:cNvPr>
          <p:cNvSpPr/>
          <p:nvPr/>
        </p:nvSpPr>
        <p:spPr>
          <a:xfrm>
            <a:off x="426988" y="1378525"/>
            <a:ext cx="8097466"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 xmlns:a16="http://schemas.microsoft.com/office/drawing/2014/main" id="{E685AA00-7C70-4ADB-8B17-6304E1E85477}"/>
              </a:ext>
            </a:extLst>
          </p:cNvPr>
          <p:cNvCxnSpPr/>
          <p:nvPr/>
        </p:nvCxnSpPr>
        <p:spPr>
          <a:xfrm flipH="1">
            <a:off x="2971800" y="2342022"/>
            <a:ext cx="158272"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20" name="Picture 19">
            <a:extLst>
              <a:ext uri="{FF2B5EF4-FFF2-40B4-BE49-F238E27FC236}">
                <a16:creationId xmlns="" xmlns:a16="http://schemas.microsoft.com/office/drawing/2014/main" id="{D611E7AF-B079-4207-931C-26A8BAB2FBD4}"/>
              </a:ext>
            </a:extLst>
          </p:cNvPr>
          <p:cNvPicPr>
            <a:picLocks noChangeAspect="1"/>
          </p:cNvPicPr>
          <p:nvPr/>
        </p:nvPicPr>
        <p:blipFill rotWithShape="1">
          <a:blip r:embed="rId2"/>
          <a:srcRect l="43026" b="49181"/>
          <a:stretch/>
        </p:blipFill>
        <p:spPr>
          <a:xfrm>
            <a:off x="5383269" y="4970206"/>
            <a:ext cx="3611541" cy="1887795"/>
          </a:xfrm>
          <a:prstGeom prst="rect">
            <a:avLst/>
          </a:prstGeom>
        </p:spPr>
      </p:pic>
    </p:spTree>
    <p:extLst>
      <p:ext uri="{BB962C8B-B14F-4D97-AF65-F5344CB8AC3E}">
        <p14:creationId xmlns:p14="http://schemas.microsoft.com/office/powerpoint/2010/main" val="24711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D134864F-A318-4DF7-9A28-4E5AC700099C}"/>
              </a:ext>
            </a:extLst>
          </p:cNvPr>
          <p:cNvPicPr>
            <a:picLocks noChangeAspect="1"/>
          </p:cNvPicPr>
          <p:nvPr/>
        </p:nvPicPr>
        <p:blipFill rotWithShape="1">
          <a:blip r:embed="rId2"/>
          <a:srcRect l="43026" b="49181"/>
          <a:stretch/>
        </p:blipFill>
        <p:spPr>
          <a:xfrm>
            <a:off x="5383269" y="1905720"/>
            <a:ext cx="3760732" cy="1887795"/>
          </a:xfrm>
          <a:prstGeom prst="rect">
            <a:avLst/>
          </a:prstGeom>
        </p:spPr>
      </p:pic>
      <p:sp>
        <p:nvSpPr>
          <p:cNvPr id="16" name="TextBox 15"/>
          <p:cNvSpPr txBox="1"/>
          <p:nvPr/>
        </p:nvSpPr>
        <p:spPr>
          <a:xfrm>
            <a:off x="152400" y="457200"/>
            <a:ext cx="8839200" cy="7263462"/>
          </a:xfrm>
          <a:prstGeom prst="rect">
            <a:avLst/>
          </a:prstGeom>
          <a:noFill/>
        </p:spPr>
        <p:txBody>
          <a:bodyPr wrap="square" lIns="121855" tIns="60928" rIns="121855" bIns="60928" rtlCol="0">
            <a:spAutoFit/>
          </a:bodyPr>
          <a:lstStyle/>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mây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vui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nhộn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N</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sáu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túm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áo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nhau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Một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đứng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đối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diện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với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vòng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vèo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vừa</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lên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mây</a:t>
            </a:r>
            <a:endParaRPr lang="en-US" sz="2600" dirty="0">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Thấy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cây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nác</a:t>
            </a:r>
            <a:endParaRPr lang="en-US" sz="2600" dirty="0">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m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endParaRPr lang="en-US" sz="2600" dirty="0">
              <a:latin typeface="Arial" panose="020B0604020202020204" pitchFamily="34" charset="0"/>
              <a:ea typeface="Arial-Rounded" panose="020B0500000000000000" pitchFamily="34" charset="0"/>
              <a:cs typeface="Arial" panose="020B0604020202020204" pitchFamily="34" charset="0"/>
            </a:endParaRP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nhà</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hay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không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có</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rắn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xin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con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đồng</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ý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đầu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dang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tay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cản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đuôi</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tìm</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cách</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tránh</a:t>
            </a:r>
            <a:r>
              <a:rPr kumimoji="0" lang="en-US" sz="2600" b="0" i="0" u="none" strike="noStrike" kern="1200" cap="none" spc="0" normalizeH="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bắt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được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thầy</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thuốc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Nếu</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khúc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giữa</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để</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đứt</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thì</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đổi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vai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làm</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đ</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uôi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Trò</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ch</a:t>
            </a:r>
            <a:r>
              <a:rPr kumimoji="0" lang="vi-VN"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ơ</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i</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cứ</a:t>
            </a:r>
            <a:r>
              <a:rPr kumimoji="0" lang="en-US" sz="2600" b="0"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smtClean="0">
                <a:ln>
                  <a:noFill/>
                </a:ln>
                <a:effectLst/>
                <a:uLnTx/>
                <a:uFillTx/>
                <a:latin typeface="Arial" panose="020B0604020202020204" pitchFamily="34" charset="0"/>
                <a:ea typeface="Arial-Rounded" panose="020B0500000000000000" pitchFamily="34" charset="0"/>
                <a:cs typeface="Arial" panose="020B0604020202020204" pitchFamily="34" charset="0"/>
              </a:rPr>
              <a:t>thế</a:t>
            </a:r>
            <a:r>
              <a:rPr kumimoji="0" lang="en-US" sz="2600" b="0" i="0" u="none" strike="noStrike" kern="1200" cap="none" spc="0" normalizeH="0" baseline="0" noProof="0" dirty="0" smtClean="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tiếp</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600" b="0" i="0" u="none" strike="noStrike" kern="1200" cap="none" spc="0" normalizeH="0" baseline="0" noProof="0" dirty="0" err="1">
                <a:ln>
                  <a:noFill/>
                </a:ln>
                <a:effectLst/>
                <a:uLnTx/>
                <a:uFillTx/>
                <a:latin typeface="Arial" panose="020B0604020202020204" pitchFamily="34" charset="0"/>
                <a:ea typeface="Arial-Rounded" panose="020B0500000000000000" pitchFamily="34" charset="0"/>
                <a:cs typeface="Arial" panose="020B0604020202020204" pitchFamily="34" charset="0"/>
              </a:rPr>
              <a:t>tục</a:t>
            </a:r>
            <a:r>
              <a:rPr kumimoji="0" lang="en-US" sz="2600" b="0" i="0" u="none" strike="noStrike" kern="1200" cap="none" spc="0" normalizeH="0" baseline="0" noProof="0" dirty="0">
                <a:ln>
                  <a:noFill/>
                </a:ln>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463550" algn="just" defTabSz="914400" rtl="0" eaLnBrk="1" fontAlgn="auto" latinLnBrk="0" hangingPunct="1">
              <a:lnSpc>
                <a:spcPct val="100000"/>
              </a:lnSpc>
              <a:spcBef>
                <a:spcPts val="0"/>
              </a:spcBef>
              <a:spcAft>
                <a:spcPts val="0"/>
              </a:spcAft>
              <a:buClrTx/>
              <a:buSzTx/>
              <a:buFontTx/>
              <a:buNone/>
              <a:tabLst/>
              <a:defRPr/>
            </a:pPr>
            <a:r>
              <a:rPr lang="en-US" sz="2600" dirty="0">
                <a:latin typeface="Arial" panose="020B0604020202020204" pitchFamily="34" charset="0"/>
                <a:ea typeface="Arial-Rounded" panose="020B0500000000000000" pitchFamily="34" charset="0"/>
                <a:cs typeface="Arial" panose="020B0604020202020204" pitchFamily="34" charset="0"/>
              </a:rPr>
              <a:t>                                       </a:t>
            </a:r>
            <a:r>
              <a:rPr lang="en-US" sz="2600" dirty="0" smtClean="0">
                <a:latin typeface="Arial" panose="020B0604020202020204" pitchFamily="34" charset="0"/>
                <a:ea typeface="Arial-Rounded" panose="020B0500000000000000" pitchFamily="34" charset="0"/>
                <a:cs typeface="Arial" panose="020B0604020202020204" pitchFamily="34" charset="0"/>
              </a:rPr>
              <a:t>    </a:t>
            </a:r>
            <a:r>
              <a:rPr lang="en-US" sz="2200" dirty="0">
                <a:latin typeface="Arial" panose="020B0604020202020204" pitchFamily="34" charset="0"/>
                <a:ea typeface="Arial-Rounded" panose="020B0500000000000000" pitchFamily="34" charset="0"/>
                <a:cs typeface="Arial" panose="020B0604020202020204" pitchFamily="34" charset="0"/>
              </a:rPr>
              <a:t>(Theo </a:t>
            </a:r>
            <a:r>
              <a:rPr lang="en-US" sz="2200" i="1" dirty="0">
                <a:latin typeface="Arial" panose="020B0604020202020204" pitchFamily="34" charset="0"/>
                <a:ea typeface="Arial-Rounded" panose="020B0500000000000000" pitchFamily="34" charset="0"/>
                <a:cs typeface="Arial" panose="020B0604020202020204" pitchFamily="34" charset="0"/>
              </a:rPr>
              <a:t>101 </a:t>
            </a:r>
            <a:r>
              <a:rPr lang="en-US" sz="2200" i="1" dirty="0" err="1">
                <a:latin typeface="Arial" panose="020B0604020202020204" pitchFamily="34" charset="0"/>
                <a:ea typeface="Arial-Rounded" panose="020B0500000000000000" pitchFamily="34" charset="0"/>
                <a:cs typeface="Arial" panose="020B0604020202020204" pitchFamily="34" charset="0"/>
              </a:rPr>
              <a:t>trò</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chơi</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dân</a:t>
            </a:r>
            <a:r>
              <a:rPr lang="en-US" sz="2200" i="1" dirty="0">
                <a:latin typeface="Arial" panose="020B0604020202020204" pitchFamily="34" charset="0"/>
                <a:ea typeface="Arial-Rounded" panose="020B0500000000000000" pitchFamily="34" charset="0"/>
                <a:cs typeface="Arial" panose="020B0604020202020204" pitchFamily="34" charset="0"/>
              </a:rPr>
              <a:t> </a:t>
            </a:r>
            <a:r>
              <a:rPr lang="en-US" sz="2200" i="1" dirty="0" err="1">
                <a:latin typeface="Arial" panose="020B0604020202020204" pitchFamily="34" charset="0"/>
                <a:ea typeface="Arial-Rounded" panose="020B0500000000000000" pitchFamily="34" charset="0"/>
                <a:cs typeface="Arial" panose="020B0604020202020204" pitchFamily="34" charset="0"/>
              </a:rPr>
              <a:t>gia</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n</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dành</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cho</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trẻ</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2200" i="1" dirty="0" err="1">
                <a:solidFill>
                  <a:prstClr val="black"/>
                </a:solidFill>
                <a:latin typeface="Arial" panose="020B0604020202020204" pitchFamily="34" charset="0"/>
                <a:ea typeface="Arial-Rounded" panose="020B0500000000000000" pitchFamily="34" charset="0"/>
                <a:cs typeface="Arial" panose="020B0604020202020204" pitchFamily="34" charset="0"/>
              </a:rPr>
              <a:t>Mầm</a:t>
            </a:r>
            <a:r>
              <a:rPr lang="en-US" sz="2200" i="1" dirty="0">
                <a:solidFill>
                  <a:prstClr val="black"/>
                </a:solidFill>
                <a:latin typeface="Arial" panose="020B0604020202020204" pitchFamily="34" charset="0"/>
                <a:ea typeface="Arial-Rounded" panose="020B0500000000000000" pitchFamily="34" charset="0"/>
                <a:cs typeface="Arial" panose="020B0604020202020204" pitchFamily="34" charset="0"/>
              </a:rPr>
              <a:t> non</a:t>
            </a:r>
            <a:r>
              <a:rPr lang="en-US" sz="22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162814" y="0"/>
            <a:ext cx="8849382" cy="553949"/>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600"/>
                </a:solidFill>
                <a:effectLst/>
                <a:uLnTx/>
                <a:uFillTx/>
                <a:latin typeface="Arial" panose="020B0604020202020204" pitchFamily="34" charset="0"/>
                <a:ea typeface="Arial-Rounded" panose="020B0500000000000000" pitchFamily="34" charset="0"/>
                <a:cs typeface="Arial" panose="020B0604020202020204" pitchFamily="34" charset="0"/>
              </a:rPr>
              <a:t>	RỒNG RẮN LÊN MÂY</a:t>
            </a:r>
          </a:p>
        </p:txBody>
      </p:sp>
      <p:sp>
        <p:nvSpPr>
          <p:cNvPr id="9" name="Oval 8">
            <a:extLst>
              <a:ext uri="{FF2B5EF4-FFF2-40B4-BE49-F238E27FC236}">
                <a16:creationId xmlns="" xmlns:a16="http://schemas.microsoft.com/office/drawing/2014/main" id="{E7C3A45F-1446-47DD-B88E-FF8EE2331628}"/>
              </a:ext>
            </a:extLst>
          </p:cNvPr>
          <p:cNvSpPr/>
          <p:nvPr/>
        </p:nvSpPr>
        <p:spPr>
          <a:xfrm>
            <a:off x="415748" y="553949"/>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a:t>
            </a:r>
          </a:p>
        </p:txBody>
      </p:sp>
      <p:sp>
        <p:nvSpPr>
          <p:cNvPr id="10" name="Oval 9">
            <a:extLst>
              <a:ext uri="{FF2B5EF4-FFF2-40B4-BE49-F238E27FC236}">
                <a16:creationId xmlns="" xmlns:a16="http://schemas.microsoft.com/office/drawing/2014/main" id="{4AA70929-1E8E-48FA-AF80-7C309B2819FF}"/>
              </a:ext>
            </a:extLst>
          </p:cNvPr>
          <p:cNvSpPr/>
          <p:nvPr/>
        </p:nvSpPr>
        <p:spPr>
          <a:xfrm>
            <a:off x="415748" y="1731854"/>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2</a:t>
            </a:r>
          </a:p>
        </p:txBody>
      </p:sp>
      <p:sp>
        <p:nvSpPr>
          <p:cNvPr id="11" name="Oval 10">
            <a:extLst>
              <a:ext uri="{FF2B5EF4-FFF2-40B4-BE49-F238E27FC236}">
                <a16:creationId xmlns="" xmlns:a16="http://schemas.microsoft.com/office/drawing/2014/main" id="{B2BF5190-038E-423C-92DD-747BBBA0DB59}"/>
              </a:ext>
            </a:extLst>
          </p:cNvPr>
          <p:cNvSpPr/>
          <p:nvPr/>
        </p:nvSpPr>
        <p:spPr>
          <a:xfrm>
            <a:off x="458816" y="4917353"/>
            <a:ext cx="259548" cy="36217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3</a:t>
            </a:r>
          </a:p>
        </p:txBody>
      </p:sp>
    </p:spTree>
    <p:extLst>
      <p:ext uri="{BB962C8B-B14F-4D97-AF65-F5344CB8AC3E}">
        <p14:creationId xmlns:p14="http://schemas.microsoft.com/office/powerpoint/2010/main" val="784813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962</Words>
  <Application>Microsoft Office PowerPoint</Application>
  <PresentationFormat>On-screen Show (4:3)</PresentationFormat>
  <Paragraphs>69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10</cp:revision>
  <dcterms:created xsi:type="dcterms:W3CDTF">2023-11-26T03:18:14Z</dcterms:created>
  <dcterms:modified xsi:type="dcterms:W3CDTF">2023-11-26T03:29:09Z</dcterms:modified>
</cp:coreProperties>
</file>