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95" r:id="rId3"/>
    <p:sldId id="258" r:id="rId4"/>
    <p:sldId id="263" r:id="rId5"/>
    <p:sldId id="259" r:id="rId6"/>
    <p:sldId id="260" r:id="rId7"/>
    <p:sldId id="264" r:id="rId8"/>
    <p:sldId id="265" r:id="rId9"/>
    <p:sldId id="266" r:id="rId10"/>
    <p:sldId id="262" r:id="rId11"/>
    <p:sldId id="273" r:id="rId12"/>
    <p:sldId id="296" r:id="rId13"/>
    <p:sldId id="271" r:id="rId14"/>
    <p:sldId id="274" r:id="rId15"/>
    <p:sldId id="269" r:id="rId16"/>
    <p:sldId id="293" r:id="rId17"/>
    <p:sldId id="276" r:id="rId18"/>
    <p:sldId id="277" r:id="rId19"/>
    <p:sldId id="294" r:id="rId20"/>
    <p:sldId id="280" r:id="rId21"/>
    <p:sldId id="268" r:id="rId22"/>
    <p:sldId id="267" r:id="rId23"/>
    <p:sldId id="282" r:id="rId24"/>
    <p:sldId id="285" r:id="rId25"/>
    <p:sldId id="298" r:id="rId26"/>
    <p:sldId id="288" r:id="rId27"/>
    <p:sldId id="287" r:id="rId28"/>
    <p:sldId id="284" r:id="rId29"/>
    <p:sldId id="286" r:id="rId30"/>
    <p:sldId id="283" r:id="rId31"/>
    <p:sldId id="289" r:id="rId32"/>
    <p:sldId id="290" r:id="rId33"/>
    <p:sldId id="297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BC3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0" d="100"/>
          <a:sy n="80" d="100"/>
        </p:scale>
        <p:origin x="36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8B39-9244-4F2A-9DD5-B0513E9D92A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E4C1-E54E-4064-87B8-F4CB31655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8B39-9244-4F2A-9DD5-B0513E9D92A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E4C1-E54E-4064-87B8-F4CB31655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8B39-9244-4F2A-9DD5-B0513E9D92A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E4C1-E54E-4064-87B8-F4CB31655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D694-7F2B-416F-9A1B-0ACEA94C7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9C53-0396-4A55-B740-10F994D57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08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D694-7F2B-416F-9A1B-0ACEA94C7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9C53-0396-4A55-B740-10F994D57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9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D694-7F2B-416F-9A1B-0ACEA94C7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9C53-0396-4A55-B740-10F994D57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27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D694-7F2B-416F-9A1B-0ACEA94C7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9C53-0396-4A55-B740-10F994D57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67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D694-7F2B-416F-9A1B-0ACEA94C7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9C53-0396-4A55-B740-10F994D57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D694-7F2B-416F-9A1B-0ACEA94C7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9C53-0396-4A55-B740-10F994D57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26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D694-7F2B-416F-9A1B-0ACEA94C7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9C53-0396-4A55-B740-10F994D57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93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D694-7F2B-416F-9A1B-0ACEA94C7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9C53-0396-4A55-B740-10F994D57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3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8B39-9244-4F2A-9DD5-B0513E9D92A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E4C1-E54E-4064-87B8-F4CB31655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D694-7F2B-416F-9A1B-0ACEA94C7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9C53-0396-4A55-B740-10F994D57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1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D694-7F2B-416F-9A1B-0ACEA94C7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9C53-0396-4A55-B740-10F994D57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77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D694-7F2B-416F-9A1B-0ACEA94C7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9C53-0396-4A55-B740-10F994D57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3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8B39-9244-4F2A-9DD5-B0513E9D92A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E4C1-E54E-4064-87B8-F4CB31655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8B39-9244-4F2A-9DD5-B0513E9D92A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E4C1-E54E-4064-87B8-F4CB31655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8B39-9244-4F2A-9DD5-B0513E9D92A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E4C1-E54E-4064-87B8-F4CB31655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8B39-9244-4F2A-9DD5-B0513E9D92A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E4C1-E54E-4064-87B8-F4CB31655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8B39-9244-4F2A-9DD5-B0513E9D92A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E4C1-E54E-4064-87B8-F4CB31655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8B39-9244-4F2A-9DD5-B0513E9D92A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E4C1-E54E-4064-87B8-F4CB31655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8B39-9244-4F2A-9DD5-B0513E9D92A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E4C1-E54E-4064-87B8-F4CB31655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168B39-9244-4F2A-9DD5-B0513E9D92A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4E4C1-E54E-4064-87B8-F4CB31655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7D694-7F2B-416F-9A1B-0ACEA94C7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9C53-0396-4A55-B740-10F994D57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0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8268" y="2280098"/>
            <a:ext cx="7772400" cy="1241355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4068" y="4035862"/>
            <a:ext cx="6400800" cy="1479974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Anh nen\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"/>
            <a:ext cx="12192000" cy="684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8668" y="2420789"/>
            <a:ext cx="89916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 </a:t>
            </a:r>
            <a:endParaRPr lang="vi-VN" sz="3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“THÀ HI SINH TẤT CẢ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 NHẤT ĐỊNH KHÔNG CHỊU MẤT NƯỚC”</a:t>
            </a:r>
          </a:p>
        </p:txBody>
      </p:sp>
      <p:sp>
        <p:nvSpPr>
          <p:cNvPr id="7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34073" y="963258"/>
            <a:ext cx="5056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MÔN: LỊCH SỬ</a:t>
            </a:r>
            <a:r>
              <a:rPr lang="vi-VN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- TUẦN 13</a:t>
            </a:r>
            <a:endParaRPr lang="en-US" alt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istrator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68" y="-15439"/>
            <a:ext cx="1162050" cy="65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Administrator\Desktop\Untitled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08" y="111562"/>
            <a:ext cx="2278063" cy="12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istrator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37" y="-39252"/>
            <a:ext cx="1768475" cy="9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868" y="111561"/>
            <a:ext cx="13716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Administrator\Desktop\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693" y="103624"/>
            <a:ext cx="457200" cy="77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Administrator\Desktop\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287" y="21073"/>
            <a:ext cx="617537" cy="101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57" y="57586"/>
            <a:ext cx="1163637" cy="65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dministrator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68" y="-139264"/>
            <a:ext cx="1162050" cy="65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GIAO AN\2020-2021\THI\HÌNH NÊN\hinh-nen-slide-thuyet-trinh-dep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609601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13:</a:t>
            </a:r>
            <a:endParaRPr lang="vi-V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“Thà hi sinh tất cả,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 nhất định không chịu mất nước”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890655" y="1143000"/>
            <a:ext cx="1905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59" descr="avatar_other_048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70" y="5410200"/>
            <a:ext cx="267843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8394" y="228600"/>
            <a:ext cx="4744607" cy="10668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spc="50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b="1" spc="50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600201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105836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n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19-12-1946,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8890" y="4306670"/>
            <a:ext cx="7554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n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HN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11"/>
          <p:cNvSpPr/>
          <p:nvPr/>
        </p:nvSpPr>
        <p:spPr bwMode="auto">
          <a:xfrm>
            <a:off x="2014750" y="1913718"/>
            <a:ext cx="728450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70AD47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2014750" y="3293527"/>
            <a:ext cx="728450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70AD47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2041026" y="4494361"/>
            <a:ext cx="728450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70AD47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15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~1\AppData\Local\Temp\Rar$DIa2308.9115\4034a1f4fa890bd752981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7" t="41650" b="37324"/>
          <a:stretch/>
        </p:blipFill>
        <p:spPr bwMode="auto">
          <a:xfrm>
            <a:off x="1524000" y="1905000"/>
            <a:ext cx="9144000" cy="495300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524000" y="93922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thông tin sau: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7074" y="162580"/>
            <a:ext cx="9150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dân Pháp quay lại xâm lược nước ta một lần nữa.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0" y="796251"/>
            <a:ext cx="9144000" cy="954107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	Sau ngày Cách mạng tháng Tám thành công, thực dân Pháp đã có </a:t>
            </a:r>
            <a:r>
              <a:rPr lang="en-US" altLang="vi-VN"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những hành động cụ thể nào?</a:t>
            </a:r>
            <a:endParaRPr lang="en-US" altLang="vi-V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0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BanDoViet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82981" y="-1"/>
            <a:ext cx="50292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6" name="AutoShape 7"/>
          <p:cNvSpPr>
            <a:spLocks noChangeArrowheads="1"/>
          </p:cNvSpPr>
          <p:nvPr/>
        </p:nvSpPr>
        <p:spPr bwMode="auto">
          <a:xfrm>
            <a:off x="6553201" y="1271592"/>
            <a:ext cx="227014" cy="252413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274E75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vi-VN" sz="2400"/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6934200" y="5562607"/>
            <a:ext cx="203200" cy="23177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274E75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vi-VN" sz="2400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 rot="-4684524">
            <a:off x="6582398" y="5933174"/>
            <a:ext cx="628007" cy="33689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 rot="12462788" flipV="1">
            <a:off x="7149439" y="5781672"/>
            <a:ext cx="908127" cy="3452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 rot="4352022">
            <a:off x="5482398" y="451381"/>
            <a:ext cx="789514" cy="48694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 rot="12949939">
            <a:off x="6696453" y="1514166"/>
            <a:ext cx="931876" cy="402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 rot="16604381">
            <a:off x="6211516" y="1726085"/>
            <a:ext cx="780518" cy="39207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634372" y="1109288"/>
            <a:ext cx="3033629" cy="2009778"/>
            <a:chOff x="6187582" y="57150"/>
            <a:chExt cx="3033629" cy="2009778"/>
          </a:xfrm>
        </p:grpSpPr>
        <p:sp>
          <p:nvSpPr>
            <p:cNvPr id="21811" name="AutoShape 307"/>
            <p:cNvSpPr>
              <a:spLocks noChangeArrowheads="1"/>
            </p:cNvSpPr>
            <p:nvPr/>
          </p:nvSpPr>
          <p:spPr bwMode="auto">
            <a:xfrm>
              <a:off x="6187582" y="57150"/>
              <a:ext cx="3005920" cy="2009778"/>
            </a:xfrm>
            <a:prstGeom prst="wedgeEllipseCallout">
              <a:avLst>
                <a:gd name="adj1" fmla="val -77549"/>
                <a:gd name="adj2" fmla="val -401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vi-VN" altLang="vi-VN"/>
            </a:p>
          </p:txBody>
        </p:sp>
        <p:sp>
          <p:nvSpPr>
            <p:cNvPr id="21812" name="Text Box 308"/>
            <p:cNvSpPr txBox="1">
              <a:spLocks noChangeArrowheads="1"/>
            </p:cNvSpPr>
            <p:nvPr/>
          </p:nvSpPr>
          <p:spPr bwMode="auto">
            <a:xfrm>
              <a:off x="6215291" y="624262"/>
              <a:ext cx="300592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Pháp đánh chiếm Hải Phòng.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74492" y="3456914"/>
            <a:ext cx="3170720" cy="2410486"/>
            <a:chOff x="6050492" y="3075914"/>
            <a:chExt cx="3170720" cy="2410486"/>
          </a:xfrm>
        </p:grpSpPr>
        <p:sp>
          <p:nvSpPr>
            <p:cNvPr id="21817" name="AutoShape 313"/>
            <p:cNvSpPr>
              <a:spLocks noChangeArrowheads="1"/>
            </p:cNvSpPr>
            <p:nvPr/>
          </p:nvSpPr>
          <p:spPr bwMode="auto">
            <a:xfrm>
              <a:off x="6172201" y="3075914"/>
              <a:ext cx="2971800" cy="2410486"/>
            </a:xfrm>
            <a:prstGeom prst="wedgeEllipseCallout">
              <a:avLst>
                <a:gd name="adj1" fmla="val -68557"/>
                <a:gd name="adj2" fmla="val 39133"/>
              </a:avLst>
            </a:prstGeom>
            <a:gradFill>
              <a:gsLst>
                <a:gs pos="0">
                  <a:srgbClr val="8AB119"/>
                </a:gs>
                <a:gs pos="50000">
                  <a:schemeClr val="bg1"/>
                </a:gs>
                <a:gs pos="100000">
                  <a:schemeClr val="accent4">
                    <a:shade val="82000"/>
                    <a:satMod val="125000"/>
                    <a:lumMod val="74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vi-VN" altLang="vi-VN"/>
            </a:p>
          </p:txBody>
        </p:sp>
        <p:sp>
          <p:nvSpPr>
            <p:cNvPr id="21818" name="Text Box 314"/>
            <p:cNvSpPr txBox="1">
              <a:spLocks noChangeArrowheads="1"/>
            </p:cNvSpPr>
            <p:nvPr/>
          </p:nvSpPr>
          <p:spPr bwMode="auto">
            <a:xfrm>
              <a:off x="6050492" y="3352800"/>
              <a:ext cx="3170720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 </a:t>
              </a:r>
              <a:r>
                <a:rPr lang="en-US" altLang="vi-VN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altLang="vi-V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altLang="vi-V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altLang="vi-V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đánh</a:t>
              </a:r>
              <a:r>
                <a:rPr lang="en-US" altLang="vi-V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chiếm</a:t>
              </a:r>
              <a:r>
                <a:rPr lang="en-US" altLang="vi-V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Sài</a:t>
              </a:r>
              <a:r>
                <a:rPr lang="en-US" altLang="vi-V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Gòn</a:t>
              </a:r>
              <a:r>
                <a:rPr lang="en-US" altLang="vi-V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vi-VN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altLang="vi-V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altLang="vi-V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xâm</a:t>
              </a:r>
              <a:r>
                <a:rPr lang="en-US" altLang="vi-V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lược</a:t>
              </a:r>
              <a:r>
                <a:rPr lang="en-US" altLang="vi-V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altLang="vi-VN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Bô</a:t>
              </a:r>
              <a:r>
                <a:rPr lang="en-US" altLang="vi-V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̣.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01080" y="5067300"/>
            <a:ext cx="3810000" cy="1866900"/>
            <a:chOff x="152400" y="133350"/>
            <a:chExt cx="3810000" cy="1866900"/>
          </a:xfrm>
        </p:grpSpPr>
        <p:sp>
          <p:nvSpPr>
            <p:cNvPr id="26" name="AutoShape 309"/>
            <p:cNvSpPr>
              <a:spLocks noChangeArrowheads="1"/>
            </p:cNvSpPr>
            <p:nvPr/>
          </p:nvSpPr>
          <p:spPr bwMode="auto">
            <a:xfrm>
              <a:off x="152400" y="133350"/>
              <a:ext cx="3810000" cy="1866900"/>
            </a:xfrm>
            <a:prstGeom prst="wedgeEllipseCallout">
              <a:avLst>
                <a:gd name="adj1" fmla="val 28027"/>
                <a:gd name="adj2" fmla="val -7964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just"/>
              <a:endParaRPr lang="vi-VN" altLang="vi-VN" dirty="0"/>
            </a:p>
          </p:txBody>
        </p:sp>
        <p:sp>
          <p:nvSpPr>
            <p:cNvPr id="27" name="Text Box 310"/>
            <p:cNvSpPr txBox="1">
              <a:spLocks noChangeArrowheads="1"/>
            </p:cNvSpPr>
            <p:nvPr/>
          </p:nvSpPr>
          <p:spPr bwMode="auto">
            <a:xfrm>
              <a:off x="406332" y="386655"/>
              <a:ext cx="3507578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Từ 20-12-1946, quân Pháp sẽ đảm nhiệm việc trị an ở Hà Nội</a:t>
              </a:r>
              <a:r>
                <a:rPr lang="en-US" altLang="vi-VN" sz="2800" b="1" dirty="0">
                  <a:solidFill>
                    <a:schemeClr val="accent3">
                      <a:lumMod val="50000"/>
                    </a:schemeClr>
                  </a:solidFill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5932491" y="1111251"/>
            <a:ext cx="303212" cy="33655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274E75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vi-VN" sz="2400"/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 rot="1412487">
            <a:off x="5016323" y="823448"/>
            <a:ext cx="789514" cy="48694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346464" y="1905000"/>
            <a:ext cx="5343892" cy="2628900"/>
            <a:chOff x="152400" y="-241226"/>
            <a:chExt cx="5343892" cy="2628900"/>
          </a:xfrm>
        </p:grpSpPr>
        <p:sp>
          <p:nvSpPr>
            <p:cNvPr id="31" name="AutoShape 309"/>
            <p:cNvSpPr>
              <a:spLocks noChangeArrowheads="1"/>
            </p:cNvSpPr>
            <p:nvPr/>
          </p:nvSpPr>
          <p:spPr bwMode="auto">
            <a:xfrm>
              <a:off x="152400" y="-241226"/>
              <a:ext cx="5343892" cy="2628900"/>
            </a:xfrm>
            <a:prstGeom prst="wedgeEllipseCallout">
              <a:avLst>
                <a:gd name="adj1" fmla="val 35605"/>
                <a:gd name="adj2" fmla="val -73293"/>
              </a:avLst>
            </a:prstGeom>
            <a:gradFill flip="none" rotWithShape="1">
              <a:gsLst>
                <a:gs pos="0">
                  <a:srgbClr val="5E9EFF"/>
                </a:gs>
                <a:gs pos="100000">
                  <a:srgbClr val="85C2FF">
                    <a:alpha val="98000"/>
                  </a:srgbClr>
                </a:gs>
                <a:gs pos="50000">
                  <a:srgbClr val="FFEBFA"/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just"/>
              <a:endParaRPr lang="vi-VN" altLang="vi-VN" dirty="0"/>
            </a:p>
          </p:txBody>
        </p:sp>
        <p:sp>
          <p:nvSpPr>
            <p:cNvPr id="32" name="Text Box 310"/>
            <p:cNvSpPr txBox="1">
              <a:spLocks noChangeArrowheads="1"/>
            </p:cNvSpPr>
            <p:nvPr/>
          </p:nvSpPr>
          <p:spPr bwMode="auto">
            <a:xfrm>
              <a:off x="448364" y="130576"/>
              <a:ext cx="4797072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2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18-12-1946, Pháp gửi tối hậu thư </a:t>
              </a:r>
              <a:r>
                <a:rPr lang="en-US" altLang="vi-VN" sz="2800" b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đe doạ đòi </a:t>
              </a:r>
              <a:r>
                <a:rPr lang="en-US" altLang="vi-VN" sz="2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Chính phủ ta giải tán lực lượng tự vệ và giao quyền kiểm soát Hà Nội cho chúng.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106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9931 L 0 0.010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44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74 0.03194 L -5.55556E-7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8658 L 0.00156 0.0039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7 0.04976 L 1.11022E-16 4.44444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-25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0.08889 L 5.55112E-17 4.44444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44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-0.10116 L -1.66667E-6 2.59259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504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1516" grpId="0" animBg="1"/>
      <p:bldP spid="21516" grpId="1" animBg="1"/>
      <p:bldP spid="21516" grpId="2" animBg="1"/>
      <p:bldP spid="21516" grpId="3" animBg="1"/>
      <p:bldP spid="21517" grpId="0" animBg="1"/>
      <p:bldP spid="21517" grpId="1" animBg="1"/>
      <p:bldP spid="21517" grpId="2" animBg="1"/>
      <p:bldP spid="21517" grpId="3" animBg="1"/>
      <p:bldP spid="21527" grpId="0" animBg="1"/>
      <p:bldP spid="21527" grpId="1" animBg="1"/>
      <p:bldP spid="21530" grpId="0" animBg="1"/>
      <p:bldP spid="21530" grpId="1" animBg="1"/>
      <p:bldP spid="21530" grpId="2" animBg="1"/>
      <p:bldP spid="21530" grpId="3" animBg="1"/>
      <p:bldP spid="21529" grpId="0" animBg="1"/>
      <p:bldP spid="21529" grpId="1" animBg="1"/>
      <p:bldP spid="21529" grpId="2" animBg="1"/>
      <p:bldP spid="21529" grpId="3" animBg="1"/>
      <p:bldP spid="28" grpId="0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92035" y="96986"/>
            <a:ext cx="8153400" cy="2770187"/>
            <a:chOff x="609600" y="0"/>
            <a:chExt cx="8153400" cy="2770187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609600" y="0"/>
              <a:ext cx="8153400" cy="2770187"/>
            </a:xfrm>
            <a:prstGeom prst="cloudCallout">
              <a:avLst>
                <a:gd name="adj1" fmla="val -7938"/>
                <a:gd name="adj2" fmla="val 172384"/>
              </a:avLst>
            </a:prstGeom>
            <a:gradFill rotWithShape="1">
              <a:gsLst>
                <a:gs pos="0">
                  <a:srgbClr val="FF33CC"/>
                </a:gs>
                <a:gs pos="50000">
                  <a:schemeClr val="bg1"/>
                </a:gs>
                <a:gs pos="100000">
                  <a:srgbClr val="FF33CC"/>
                </a:gs>
              </a:gsLst>
              <a:lin ang="189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vi-VN" altLang="vi-VN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288465" y="669789"/>
              <a:ext cx="6934200" cy="1446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4400" b="1" dirty="0">
                  <a:solidFill>
                    <a:srgbClr val="0000FF"/>
                  </a:solidFill>
                </a:rPr>
                <a:t>Những việc làm của chúng thể hiện âm mưu gì?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57400" y="2667000"/>
            <a:ext cx="8534400" cy="4038600"/>
            <a:chOff x="533400" y="2667000"/>
            <a:chExt cx="8534400" cy="4038600"/>
          </a:xfrm>
        </p:grpSpPr>
        <p:sp>
          <p:nvSpPr>
            <p:cNvPr id="6" name="Explosion 1 5"/>
            <p:cNvSpPr/>
            <p:nvPr/>
          </p:nvSpPr>
          <p:spPr>
            <a:xfrm>
              <a:off x="533400" y="2667000"/>
              <a:ext cx="8534400" cy="4038600"/>
            </a:xfrm>
            <a:prstGeom prst="irregularSeal1">
              <a:avLst/>
            </a:prstGeom>
            <a:gradFill>
              <a:gsLst>
                <a:gs pos="0">
                  <a:srgbClr val="FFC000"/>
                </a:gs>
                <a:gs pos="48000">
                  <a:schemeClr val="accent5">
                    <a:tint val="18000"/>
                    <a:satMod val="120000"/>
                    <a:lumMod val="100000"/>
                  </a:schemeClr>
                </a:gs>
                <a:gs pos="100000">
                  <a:schemeClr val="accent5">
                    <a:tint val="40000"/>
                    <a:satMod val="100000"/>
                    <a:lumMod val="75000"/>
                  </a:schemeClr>
                </a:gs>
              </a:gsLst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362200" y="3647529"/>
              <a:ext cx="495300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nl-NL" alt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Chúng quyết tâm xâm lược nước ta một lần nữa.</a:t>
              </a:r>
              <a:endPara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034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02978" y="685800"/>
            <a:ext cx="8031622" cy="2819400"/>
            <a:chOff x="609600" y="0"/>
            <a:chExt cx="8153400" cy="2770187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609600" y="0"/>
              <a:ext cx="8153400" cy="2770187"/>
            </a:xfrm>
            <a:prstGeom prst="cloudCallout">
              <a:avLst>
                <a:gd name="adj1" fmla="val -52236"/>
                <a:gd name="adj2" fmla="val 149556"/>
              </a:avLst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33CC"/>
                </a:gs>
              </a:gsLst>
              <a:lin ang="189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vi-VN" altLang="vi-VN" sz="1600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417595" y="574844"/>
              <a:ext cx="6934200" cy="1905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4000" b="1" dirty="0">
                  <a:solidFill>
                    <a:srgbClr val="0000FF"/>
                  </a:solidFill>
                </a:rPr>
                <a:t>Trước tình hình đó, Trung ương Đảng và Chính phủ đã làm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5958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3802" y="294382"/>
            <a:ext cx="7092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Lời kêu gọi kháng chiến của Chủ tịch Hồ Chí Minh: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2752" y="1244026"/>
            <a:ext cx="886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thông tin sau: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98543" y="107915"/>
            <a:ext cx="8865246" cy="2272221"/>
            <a:chOff x="469029" y="106862"/>
            <a:chExt cx="8434550" cy="2200124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469029" y="106862"/>
              <a:ext cx="8434550" cy="2200124"/>
            </a:xfrm>
            <a:prstGeom prst="cloudCallout">
              <a:avLst>
                <a:gd name="adj1" fmla="val -5389"/>
                <a:gd name="adj2" fmla="val 116085"/>
              </a:avLst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33CC"/>
                </a:gs>
              </a:gsLst>
              <a:lin ang="189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vi-VN" altLang="vi-VN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358538" y="246327"/>
              <a:ext cx="7239657" cy="1877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4000" b="1" dirty="0">
                  <a:solidFill>
                    <a:srgbClr val="0000FF"/>
                  </a:solidFill>
                </a:rPr>
                <a:t>Trước âm mưu xâm lược của thực dân Pháp, Trung ương Đảng và Chính phủ đã làm gì?</a:t>
              </a:r>
            </a:p>
          </p:txBody>
        </p:sp>
      </p:grpSp>
      <p:pic>
        <p:nvPicPr>
          <p:cNvPr id="9" name="Picture 2" descr="C:\Users\ADMINI~1\AppData\Local\Temp\Rar$DIa408.4510\4034a1f4fa890bd7529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626" b="14546"/>
          <a:stretch/>
        </p:blipFill>
        <p:spPr bwMode="auto">
          <a:xfrm>
            <a:off x="1508232" y="236220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560786" y="2733832"/>
            <a:ext cx="9091446" cy="4038600"/>
            <a:chOff x="533400" y="2819400"/>
            <a:chExt cx="8534400" cy="4038600"/>
          </a:xfrm>
        </p:grpSpPr>
        <p:sp>
          <p:nvSpPr>
            <p:cNvPr id="14" name="Explosion 1 13"/>
            <p:cNvSpPr/>
            <p:nvPr/>
          </p:nvSpPr>
          <p:spPr>
            <a:xfrm>
              <a:off x="533400" y="2819400"/>
              <a:ext cx="8534400" cy="4038600"/>
            </a:xfrm>
            <a:prstGeom prst="irregularSeal1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48000">
                  <a:schemeClr val="accent5">
                    <a:tint val="18000"/>
                    <a:satMod val="120000"/>
                    <a:lumMod val="100000"/>
                  </a:schemeClr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2001021" y="3785376"/>
              <a:ext cx="5579427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vi-VN" alt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Đảng và Chính phủ quyết định kêu gọi toàn quốc kháng chiến</a:t>
              </a:r>
              <a:endPara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76400" y="1"/>
            <a:ext cx="8829583" cy="2580411"/>
            <a:chOff x="1143000" y="1153389"/>
            <a:chExt cx="7010400" cy="2580411"/>
          </a:xfrm>
        </p:grpSpPr>
        <p:sp>
          <p:nvSpPr>
            <p:cNvPr id="17" name="Cloud 16"/>
            <p:cNvSpPr/>
            <p:nvPr/>
          </p:nvSpPr>
          <p:spPr>
            <a:xfrm>
              <a:off x="1143000" y="1153389"/>
              <a:ext cx="7010400" cy="2580411"/>
            </a:xfrm>
            <a:prstGeom prst="cloud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1656703" y="1458189"/>
              <a:ext cx="6196012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Trung ương Đảng và Chính phủ quyết định phát động toàn quốc kháng chiến khi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65000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3999" y="5288340"/>
            <a:ext cx="9144000" cy="1569660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chemeClr val="accent5">
                  <a:lumMod val="95000"/>
                </a:schemeClr>
              </a:gs>
              <a:gs pos="100000">
                <a:schemeClr val="accent5">
                  <a:shade val="82000"/>
                  <a:satMod val="125000"/>
                  <a:lumMod val="86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2060"/>
                </a:solidFill>
              </a:rPr>
              <a:t>   </a:t>
            </a:r>
            <a:r>
              <a:rPr lang="en-US" altLang="vi-VN" sz="3200" b="1" dirty="0">
                <a:solidFill>
                  <a:srgbClr val="002060"/>
                </a:solidFill>
              </a:rPr>
              <a:t>Trung ương Đảng và Chính phủ họp, quyết định phát động toàn dân kháng chiến vào đ</a:t>
            </a:r>
            <a:r>
              <a:rPr lang="nl-NL" altLang="en-US" sz="3200" b="1" dirty="0">
                <a:solidFill>
                  <a:srgbClr val="002060"/>
                </a:solidFill>
              </a:rPr>
              <a:t>êm 18, rạng sáng ngày 19/12/1946.</a:t>
            </a:r>
            <a:endParaRPr lang="en-US" altLang="vi-VN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Administrator\Downloads\106d6062700t97140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9144001" cy="52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~1\AppData\Local\Temp\Rar$DIa408.4510\4034a1f4fa890bd7529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626" b="14546"/>
          <a:stretch/>
        </p:blipFill>
        <p:spPr bwMode="auto">
          <a:xfrm>
            <a:off x="1508232" y="2362200"/>
            <a:ext cx="9144000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524000" y="152400"/>
            <a:ext cx="9128232" cy="2209800"/>
            <a:chOff x="1143000" y="1305787"/>
            <a:chExt cx="7239000" cy="1818411"/>
          </a:xfrm>
        </p:grpSpPr>
        <p:sp>
          <p:nvSpPr>
            <p:cNvPr id="21" name="Cloud 20"/>
            <p:cNvSpPr/>
            <p:nvPr/>
          </p:nvSpPr>
          <p:spPr>
            <a:xfrm>
              <a:off x="1143000" y="1305787"/>
              <a:ext cx="7239000" cy="1818411"/>
            </a:xfrm>
            <a:prstGeom prst="cloud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1975327" y="1534387"/>
              <a:ext cx="5698510" cy="1190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vi-VN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Ngày 20-12-1946 xảy ra sự kiện gì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77478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3999" y="5780782"/>
            <a:ext cx="9144000" cy="1077218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89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nl-NL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20-12-1946, Đài tiếng nói Việt Nam phát đi lời kêu gọi của Chủ tịch  Hồ Chí Minh.</a:t>
            </a:r>
            <a:endParaRPr lang="en-US" altLang="vi-VN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8" descr="loi keu goi toan quoc kc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3014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2133600"/>
            <a:ext cx="4724400" cy="159727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>
                <a:gd name="adj" fmla="val 73571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KHỞI ĐỘNG</a:t>
            </a:r>
          </a:p>
        </p:txBody>
      </p:sp>
      <p:pic>
        <p:nvPicPr>
          <p:cNvPr id="4" name="Picture 13" descr="707566g91mlkt7s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772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91570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GIAO AN\2020-2021\THI\HÌNH NÊN\mau-background-don-gian-27-1024x681-600x399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Right Arrow 2"/>
          <p:cNvSpPr/>
          <p:nvPr/>
        </p:nvSpPr>
        <p:spPr>
          <a:xfrm rot="20169685">
            <a:off x="2170766" y="1446937"/>
            <a:ext cx="1922880" cy="4879459"/>
          </a:xfrm>
          <a:prstGeom prst="curvedRightArrow">
            <a:avLst>
              <a:gd name="adj1" fmla="val 46485"/>
              <a:gd name="adj2" fmla="val 119396"/>
              <a:gd name="adj3" fmla="val 19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43200" y="457200"/>
            <a:ext cx="7772400" cy="2225070"/>
            <a:chOff x="1066800" y="457200"/>
            <a:chExt cx="7772400" cy="2225070"/>
          </a:xfrm>
        </p:grpSpPr>
        <p:sp>
          <p:nvSpPr>
            <p:cNvPr id="10" name="Flowchart: Sequential Access Storage 9"/>
            <p:cNvSpPr/>
            <p:nvPr/>
          </p:nvSpPr>
          <p:spPr>
            <a:xfrm flipH="1" flipV="1">
              <a:off x="1066800" y="457200"/>
              <a:ext cx="7772400" cy="2225070"/>
            </a:xfrm>
            <a:prstGeom prst="flowChartMagneticTape">
              <a:avLst/>
            </a:prstGeom>
            <a:pattFill prst="horzBrick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676400" y="762000"/>
              <a:ext cx="6858000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Lời kêu gọi toàn quốc kháng chiến của chủ tịch Hồ Chí Minh thể hiện điều gì?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14800" y="2514600"/>
            <a:ext cx="5715000" cy="3810000"/>
            <a:chOff x="2590800" y="2514600"/>
            <a:chExt cx="5715000" cy="3810000"/>
          </a:xfrm>
        </p:grpSpPr>
        <p:sp>
          <p:nvSpPr>
            <p:cNvPr id="7" name="Heart 6"/>
            <p:cNvSpPr/>
            <p:nvPr/>
          </p:nvSpPr>
          <p:spPr>
            <a:xfrm>
              <a:off x="2590800" y="2514600"/>
              <a:ext cx="5715000" cy="3810000"/>
            </a:xfrm>
            <a:prstGeom prst="heart">
              <a:avLst/>
            </a:prstGeom>
            <a:gradFill>
              <a:gsLst>
                <a:gs pos="0">
                  <a:srgbClr val="F50BC3"/>
                </a:gs>
                <a:gs pos="50000">
                  <a:schemeClr val="bg1"/>
                </a:gs>
                <a:gs pos="100000">
                  <a:srgbClr val="F50BC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172685" y="3041075"/>
              <a:ext cx="4572000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Thể hiện tinh thần quyết tâm chiến đấu hi sinh vì độc lập, tự  do của nhân dân ta. </a:t>
              </a:r>
              <a:endParaRPr lang="en-US" altLang="vi-VN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28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5000" y="428626"/>
            <a:ext cx="8610600" cy="1476375"/>
            <a:chOff x="381000" y="76200"/>
            <a:chExt cx="8610600" cy="1476375"/>
          </a:xfrm>
        </p:grpSpPr>
        <p:sp>
          <p:nvSpPr>
            <p:cNvPr id="2" name="Oval Callout 1"/>
            <p:cNvSpPr/>
            <p:nvPr/>
          </p:nvSpPr>
          <p:spPr>
            <a:xfrm>
              <a:off x="381000" y="76200"/>
              <a:ext cx="8610600" cy="1476375"/>
            </a:xfrm>
            <a:prstGeom prst="wedgeEllipseCallout">
              <a:avLst>
                <a:gd name="adj1" fmla="val -1542"/>
                <a:gd name="adj2" fmla="val 50610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66800" y="197604"/>
              <a:ext cx="693420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Câu nào trong lời kêu gọi thể hiện rõ nhất điều đó?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65216" y="2523909"/>
            <a:ext cx="7238999" cy="4320236"/>
            <a:chOff x="838200" y="2690164"/>
            <a:chExt cx="7238999" cy="3786835"/>
          </a:xfrm>
        </p:grpSpPr>
        <p:sp>
          <p:nvSpPr>
            <p:cNvPr id="7" name="Heart 6"/>
            <p:cNvSpPr/>
            <p:nvPr/>
          </p:nvSpPr>
          <p:spPr>
            <a:xfrm>
              <a:off x="838200" y="2690164"/>
              <a:ext cx="7238999" cy="3786835"/>
            </a:xfrm>
            <a:prstGeom prst="hear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773385" y="3422820"/>
              <a:ext cx="5410200" cy="2131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“Chúng ta thà hi sinh tất cả, chứ nhất định không chịu mất nước, không chịu làm nô lệ.”</a:t>
              </a:r>
              <a:endParaRPr lang="en-US" alt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Notched Right Arrow 9"/>
          <p:cNvSpPr/>
          <p:nvPr/>
        </p:nvSpPr>
        <p:spPr>
          <a:xfrm rot="5400000">
            <a:off x="5153808" y="2130505"/>
            <a:ext cx="1461814" cy="1010810"/>
          </a:xfrm>
          <a:prstGeom prst="notched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5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an phuc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26602" r="22914" b="42508"/>
          <a:stretch>
            <a:fillRect/>
          </a:stretch>
        </p:blipFill>
        <p:spPr bwMode="auto">
          <a:xfrm>
            <a:off x="1524000" y="-1"/>
            <a:ext cx="9144000" cy="5842337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_Văn_Bản 8"/>
          <p:cNvSpPr txBox="1">
            <a:spLocks noChangeArrowheads="1"/>
          </p:cNvSpPr>
          <p:nvPr/>
        </p:nvSpPr>
        <p:spPr bwMode="auto">
          <a:xfrm>
            <a:off x="1517073" y="5842338"/>
            <a:ext cx="91440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altLang="vi-VN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Ngôi nhà ở làng Vạn Phúc (Hà Đông), nơi chủ tịch Hồ Chí Minh viết Lời kêu gọi toàn quốc kháng chiến</a:t>
            </a:r>
          </a:p>
        </p:txBody>
      </p:sp>
      <p:pic>
        <p:nvPicPr>
          <p:cNvPr id="3074" name="Picture 2" descr="C:\Users\Administrator\Downloads\images1776503_bna_58572105ea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57669"/>
            <a:ext cx="3075709" cy="21361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640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705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 chiến đấu anh dũng của quân và dân ta ở Hà Nội và trên khắp cả nước: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0" y="2895600"/>
            <a:ext cx="2438400" cy="2819400"/>
            <a:chOff x="152400" y="2057400"/>
            <a:chExt cx="2438400" cy="3429000"/>
          </a:xfrm>
        </p:grpSpPr>
        <p:sp>
          <p:nvSpPr>
            <p:cNvPr id="11" name="Vertical Scroll 10"/>
            <p:cNvSpPr/>
            <p:nvPr/>
          </p:nvSpPr>
          <p:spPr>
            <a:xfrm>
              <a:off x="152400" y="2057400"/>
              <a:ext cx="2438400" cy="3429000"/>
            </a:xfrm>
            <a:prstGeom prst="verticalScroll">
              <a:avLst>
                <a:gd name="adj" fmla="val 22681"/>
              </a:avLst>
            </a:prstGeom>
            <a:gradFill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3900" y="3266181"/>
              <a:ext cx="1485900" cy="1310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THẢO LUẬN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91000" y="3582316"/>
            <a:ext cx="6248400" cy="837284"/>
            <a:chOff x="2667000" y="3582316"/>
            <a:chExt cx="6248400" cy="837284"/>
          </a:xfrm>
        </p:grpSpPr>
        <p:sp>
          <p:nvSpPr>
            <p:cNvPr id="14" name="Rounded Rectangular Callout 13"/>
            <p:cNvSpPr/>
            <p:nvPr/>
          </p:nvSpPr>
          <p:spPr>
            <a:xfrm flipV="1">
              <a:off x="2667000" y="3582316"/>
              <a:ext cx="6248400" cy="837284"/>
            </a:xfrm>
            <a:prstGeom prst="wedgeRoundRectCallout">
              <a:avLst>
                <a:gd name="adj1" fmla="val -62464"/>
                <a:gd name="adj2" fmla="val -4922"/>
                <a:gd name="adj3" fmla="val 16667"/>
              </a:avLst>
            </a:prstGeom>
            <a:gradFill>
              <a:gsLst>
                <a:gs pos="0">
                  <a:schemeClr val="bg2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>
              <a:solidFill>
                <a:srgbClr val="F50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78380" y="3743980"/>
              <a:ext cx="603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ffany-Heavy" pitchFamily="2" charset="0"/>
                  <a:cs typeface="Times New Roman" pitchFamily="18" charset="0"/>
                </a:rPr>
                <a:t>Thuật lại cuộc chiến đấu ở Huế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01510" y="4648200"/>
            <a:ext cx="6248400" cy="837284"/>
            <a:chOff x="2677510" y="4648200"/>
            <a:chExt cx="6248400" cy="837284"/>
          </a:xfrm>
        </p:grpSpPr>
        <p:sp>
          <p:nvSpPr>
            <p:cNvPr id="15" name="Rounded Rectangular Callout 14"/>
            <p:cNvSpPr/>
            <p:nvPr/>
          </p:nvSpPr>
          <p:spPr>
            <a:xfrm flipV="1">
              <a:off x="2677510" y="4648200"/>
              <a:ext cx="6248400" cy="837284"/>
            </a:xfrm>
            <a:prstGeom prst="wedgeRoundRectCallout">
              <a:avLst>
                <a:gd name="adj1" fmla="val -62464"/>
                <a:gd name="adj2" fmla="val 17673"/>
                <a:gd name="adj3" fmla="val 16667"/>
              </a:avLst>
            </a:prstGeom>
            <a:gradFill>
              <a:gsLst>
                <a:gs pos="0">
                  <a:srgbClr val="FF000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5400000" scaled="0"/>
            </a:gradFill>
            <a:ln>
              <a:solidFill>
                <a:srgbClr val="F50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78380" y="4800600"/>
              <a:ext cx="6247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ffany-Heavy" pitchFamily="2" charset="0"/>
                  <a:cs typeface="Times New Roman" pitchFamily="18" charset="0"/>
                </a:rPr>
                <a:t>Thuật lại cuộc chiến đấu ở Đà Nẵng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5715000"/>
            <a:ext cx="6248400" cy="989684"/>
            <a:chOff x="2667000" y="5715000"/>
            <a:chExt cx="6248400" cy="989684"/>
          </a:xfrm>
        </p:grpSpPr>
        <p:sp>
          <p:nvSpPr>
            <p:cNvPr id="16" name="Rounded Rectangular Callout 15"/>
            <p:cNvSpPr/>
            <p:nvPr/>
          </p:nvSpPr>
          <p:spPr>
            <a:xfrm flipV="1">
              <a:off x="2667000" y="5715000"/>
              <a:ext cx="6248400" cy="989684"/>
            </a:xfrm>
            <a:prstGeom prst="wedgeRoundRectCallout">
              <a:avLst>
                <a:gd name="adj1" fmla="val -62716"/>
                <a:gd name="adj2" fmla="val 75168"/>
                <a:gd name="adj3" fmla="val 16667"/>
              </a:avLst>
            </a:prstGeom>
            <a:gradFill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00B050"/>
                </a:gs>
              </a:gsLst>
              <a:lin ang="5400000" scaled="0"/>
            </a:gradFill>
            <a:ln>
              <a:solidFill>
                <a:srgbClr val="F50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78380" y="5730766"/>
              <a:ext cx="623702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ffany-Heavy" pitchFamily="2" charset="0"/>
                  <a:cs typeface="Times New Roman" pitchFamily="18" charset="0"/>
                </a:rPr>
                <a:t>Ở các địa phương khác, nhân dân ta đã chiến đấu với tinh thần như thế nào?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93335" y="1773024"/>
            <a:ext cx="6356575" cy="1503576"/>
            <a:chOff x="2569334" y="1773024"/>
            <a:chExt cx="6356575" cy="1503576"/>
          </a:xfrm>
        </p:grpSpPr>
        <p:sp>
          <p:nvSpPr>
            <p:cNvPr id="20" name="Rounded Rectangular Callout 19"/>
            <p:cNvSpPr/>
            <p:nvPr/>
          </p:nvSpPr>
          <p:spPr>
            <a:xfrm flipV="1">
              <a:off x="2569334" y="1773024"/>
              <a:ext cx="6356575" cy="1503576"/>
            </a:xfrm>
            <a:prstGeom prst="wedgeRoundRectCallout">
              <a:avLst>
                <a:gd name="adj1" fmla="val -60480"/>
                <a:gd name="adj2" fmla="val -67258"/>
                <a:gd name="adj3" fmla="val 16667"/>
              </a:avLst>
            </a:prstGeom>
            <a:gradFill>
              <a:gsLst>
                <a:gs pos="0">
                  <a:srgbClr val="F50BC3"/>
                </a:gs>
                <a:gs pos="50000">
                  <a:schemeClr val="bg1"/>
                </a:gs>
                <a:gs pos="100000">
                  <a:srgbClr val="F50BC3"/>
                </a:gs>
              </a:gsLst>
              <a:lin ang="5400000" scaled="0"/>
            </a:gradFill>
            <a:ln>
              <a:solidFill>
                <a:srgbClr val="F50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77510" y="1815405"/>
              <a:ext cx="62378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ffany-Heavy" pitchFamily="2" charset="0"/>
                  <a:cs typeface="Times New Roman" pitchFamily="18" charset="0"/>
                </a:rPr>
                <a:t>Tinh thần “Quyết tử cho Tổ quốc quyết sinh” của quân và dân Thủ đô Hà Nội thể hiện như thế nào?</a:t>
              </a:r>
            </a:p>
          </p:txBody>
        </p:sp>
      </p:grpSp>
      <p:pic>
        <p:nvPicPr>
          <p:cNvPr id="1026" name="Picture 2" descr="E:\GIAO AN\2020-2021\THI\HÌNH NÊN\thinkin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36400" y1="78000" x2="364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0767"/>
            <a:ext cx="1314450" cy="11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5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INH TQKC">
            <a:hlinkClick r:id="" action="ppaction://media"/>
            <a:extLst>
              <a:ext uri="{FF2B5EF4-FFF2-40B4-BE49-F238E27FC236}">
                <a16:creationId xmlns:a16="http://schemas.microsoft.com/office/drawing/2014/main" id="{83E6B24A-908B-4990-BA35-D3E1AD1543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03909"/>
            <a:ext cx="97536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4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0" y="5446576"/>
            <a:ext cx="9144000" cy="1383714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chemeClr val="accent6">
                  <a:tint val="18000"/>
                  <a:satMod val="120000"/>
                  <a:lumMod val="88000"/>
                </a:schemeClr>
              </a:gs>
              <a:gs pos="100000">
                <a:schemeClr val="accent6">
                  <a:tint val="40000"/>
                  <a:satMod val="100000"/>
                  <a:lumMod val="78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Nhân dân phố Mai Hắc Đế (Hà Nội) dùng giường, tủ…dựng chiến lũy trên đường phố để ngăn cản quân Pháp, cuối năm 1946</a:t>
            </a:r>
          </a:p>
        </p:txBody>
      </p:sp>
    </p:spTree>
    <p:extLst>
      <p:ext uri="{BB962C8B-B14F-4D97-AF65-F5344CB8AC3E}">
        <p14:creationId xmlns:p14="http://schemas.microsoft.com/office/powerpoint/2010/main" val="21599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0" y="5657094"/>
            <a:ext cx="9144000" cy="1200907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chemeClr val="accent6">
                  <a:tint val="18000"/>
                  <a:satMod val="120000"/>
                  <a:lumMod val="88000"/>
                </a:schemeClr>
              </a:gs>
              <a:gs pos="100000">
                <a:schemeClr val="accent6">
                  <a:tint val="40000"/>
                  <a:satMod val="100000"/>
                  <a:lumMod val="78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Quân và dân Hà Nội chiến đấu giành giật với địch từng mái nhà, góc phố tháng 12-1946</a:t>
            </a:r>
          </a:p>
        </p:txBody>
      </p:sp>
      <p:pic>
        <p:nvPicPr>
          <p:cNvPr id="5" name="Picture 6" descr="quandanh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547"/>
            <a:ext cx="9144000" cy="5619546"/>
          </a:xfrm>
          <a:prstGeom prst="rect">
            <a:avLst/>
          </a:prstGeom>
          <a:noFill/>
          <a:ln w="57150" cmpd="thickThin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unname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ownloads\bom_ba_cang_2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3562350" cy="259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467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096000" y="382806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FF0000"/>
                </a:solidFill>
              </a:rPr>
              <a:t>Huế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4000" y="120869"/>
            <a:ext cx="4191000" cy="6705598"/>
            <a:chOff x="0" y="0"/>
            <a:chExt cx="4191000" cy="6858000"/>
          </a:xfrm>
        </p:grpSpPr>
        <p:pic>
          <p:nvPicPr>
            <p:cNvPr id="9" name="Picture 8" descr="BanDoVietNa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91000" cy="6858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34"/>
            <p:cNvSpPr>
              <a:spLocks noChangeArrowheads="1"/>
            </p:cNvSpPr>
            <p:nvPr/>
          </p:nvSpPr>
          <p:spPr bwMode="auto">
            <a:xfrm>
              <a:off x="2667000" y="2924751"/>
              <a:ext cx="304800" cy="381000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 altLang="en-US"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34100" y="1523574"/>
            <a:ext cx="4038600" cy="2057826"/>
            <a:chOff x="4572000" y="1247926"/>
            <a:chExt cx="4038600" cy="2057826"/>
          </a:xfr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grpSpPr>
        <p:sp>
          <p:nvSpPr>
            <p:cNvPr id="13" name="Flowchart: Alternate Process 12"/>
            <p:cNvSpPr/>
            <p:nvPr/>
          </p:nvSpPr>
          <p:spPr>
            <a:xfrm>
              <a:off x="4572000" y="1247926"/>
              <a:ext cx="4038600" cy="2057826"/>
            </a:xfrm>
            <a:prstGeom prst="flowChartAlternateProcess">
              <a:avLst/>
            </a:prstGeom>
            <a:gradFill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endParaRPr lang="en-US" altLang="en-US" b="1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10100" y="1478340"/>
              <a:ext cx="3848100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Rạng sáng ngày</a:t>
              </a:r>
            </a:p>
            <a:p>
              <a:pPr algn="ctr"/>
              <a:r>
                <a:rPr lang="en-US" alt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20-12-1946 quân và dân nhất tề vùng lên.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34100" y="3811012"/>
            <a:ext cx="4038600" cy="3046988"/>
            <a:chOff x="4610100" y="3581400"/>
            <a:chExt cx="4038600" cy="3046988"/>
          </a:xfrm>
        </p:grpSpPr>
        <p:sp>
          <p:nvSpPr>
            <p:cNvPr id="16" name="Flowchart: Alternate Process 15"/>
            <p:cNvSpPr/>
            <p:nvPr/>
          </p:nvSpPr>
          <p:spPr>
            <a:xfrm>
              <a:off x="4610100" y="3661190"/>
              <a:ext cx="4038600" cy="2892010"/>
            </a:xfrm>
            <a:prstGeom prst="flowChartAlternateProcess">
              <a:avLst/>
            </a:prstGeom>
            <a:gradFill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endParaRPr lang="en-US" altLang="en-US" b="1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610100" y="3581400"/>
              <a:ext cx="4000500" cy="3046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Sau 50 ngày đêm, ta diệt khoảng hơn 200 tên địch sau đó rút khỏi thành phố chuẩn bị kháng chiến  lâu dài.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6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34100" y="421957"/>
            <a:ext cx="4000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FF0000"/>
                </a:solidFill>
              </a:rPr>
              <a:t>Đà Nẵng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24000" y="76200"/>
            <a:ext cx="4191000" cy="6705600"/>
            <a:chOff x="0" y="64135"/>
            <a:chExt cx="4191000" cy="6793865"/>
          </a:xfrm>
        </p:grpSpPr>
        <p:pic>
          <p:nvPicPr>
            <p:cNvPr id="7" name="Picture 5" descr="BanDoVietNa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135"/>
              <a:ext cx="4191000" cy="67938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34"/>
            <p:cNvSpPr>
              <a:spLocks noChangeArrowheads="1"/>
            </p:cNvSpPr>
            <p:nvPr/>
          </p:nvSpPr>
          <p:spPr bwMode="auto">
            <a:xfrm>
              <a:off x="2971800" y="3200479"/>
              <a:ext cx="457200" cy="617055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 altLang="en-US"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0" y="1447801"/>
            <a:ext cx="4038600" cy="2292517"/>
            <a:chOff x="4572000" y="1247926"/>
            <a:chExt cx="4038600" cy="2292517"/>
          </a:xfr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grpSpPr>
        <p:sp>
          <p:nvSpPr>
            <p:cNvPr id="10" name="Flowchart: Alternate Process 9"/>
            <p:cNvSpPr/>
            <p:nvPr/>
          </p:nvSpPr>
          <p:spPr>
            <a:xfrm>
              <a:off x="4572000" y="1247926"/>
              <a:ext cx="4038600" cy="2057826"/>
            </a:xfrm>
            <a:prstGeom prst="flowChartAlternateProcess">
              <a:avLst/>
            </a:prstGeom>
            <a:gradFill>
              <a:gsLst>
                <a:gs pos="0">
                  <a:srgbClr val="FF000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50000"/>
                </a:spcBef>
              </a:pPr>
              <a:endParaRPr lang="en-US" altLang="en-US" b="1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10100" y="1478340"/>
              <a:ext cx="38481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Sáng ngày</a:t>
              </a:r>
              <a:endPara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vi-VN" alt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20-12-1946, ta nổ súng tấn công địch.</a:t>
              </a:r>
            </a:p>
            <a:p>
              <a:pPr marL="457200" indent="-457200" algn="ctr">
                <a:buFontTx/>
                <a:buChar char="-"/>
              </a:pPr>
              <a:endPara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34100" y="3734812"/>
            <a:ext cx="4038600" cy="3046988"/>
            <a:chOff x="4610100" y="3581400"/>
            <a:chExt cx="4038600" cy="3046988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4610100" y="3661190"/>
              <a:ext cx="4038600" cy="2892010"/>
            </a:xfrm>
            <a:prstGeom prst="flowChartAlternateProcess">
              <a:avLst/>
            </a:prstGeom>
            <a:gradFill>
              <a:gsLst>
                <a:gs pos="0">
                  <a:srgbClr val="FF000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endParaRPr lang="en-US" altLang="en-US" b="1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610100" y="3581400"/>
              <a:ext cx="4000500" cy="3046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Nhân dân các huyện lân cận đào công sự, xây dựng các tuyến chiến hào nhiều tầng, ..... nhằm giam chân địch.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14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GIAO AN\2020-2021\THI\HÌNH NÊN\hinh-nen-thiet-ke-bai-giang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505200" y="285750"/>
            <a:ext cx="5334000" cy="4895850"/>
            <a:chOff x="1981200" y="285750"/>
            <a:chExt cx="5334000" cy="4895850"/>
          </a:xfrm>
        </p:grpSpPr>
        <p:sp>
          <p:nvSpPr>
            <p:cNvPr id="4" name="Horizontal Scroll 3"/>
            <p:cNvSpPr/>
            <p:nvPr/>
          </p:nvSpPr>
          <p:spPr>
            <a:xfrm rot="5400000">
              <a:off x="2200275" y="66675"/>
              <a:ext cx="4895850" cy="5334000"/>
            </a:xfrm>
            <a:prstGeom prst="horizontalScroll">
              <a:avLst>
                <a:gd name="adj" fmla="val 1950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24200" y="1649611"/>
              <a:ext cx="3151376" cy="27699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"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Trò chơi:</a:t>
              </a:r>
            </a:p>
            <a:p>
              <a:pPr algn="ctr"/>
              <a:r>
                <a:rPr lang="en-US" sz="6000" b="1" dirty="0">
                  <a:ln w="1905"/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Giải mã</a:t>
              </a:r>
            </a:p>
            <a:p>
              <a:pPr algn="ctr"/>
              <a:r>
                <a:rPr lang="en-US" sz="6000" b="1" dirty="0">
                  <a:ln w="1905"/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mật thư</a:t>
              </a:r>
            </a:p>
          </p:txBody>
        </p:sp>
      </p:grpSp>
      <p:pic>
        <p:nvPicPr>
          <p:cNvPr id="6" name="Picture 4" descr="707645m8pdfffm3k.gif picture by rainnysund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962" y="2564012"/>
            <a:ext cx="899838" cy="116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707645m8pdfffm3k.gif picture by rainnysund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4162" y="914401"/>
            <a:ext cx="899838" cy="116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53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2020-2021\THI\HÌNH NÊN\backgroud-powerpoint-dep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52600" y="914400"/>
            <a:ext cx="8229600" cy="3626788"/>
            <a:chOff x="415636" y="381000"/>
            <a:chExt cx="8229600" cy="3626788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 flipV="1">
              <a:off x="415636" y="381000"/>
              <a:ext cx="8229600" cy="3626788"/>
            </a:xfrm>
            <a:prstGeom prst="cloudCallout">
              <a:avLst>
                <a:gd name="adj1" fmla="val -50229"/>
                <a:gd name="adj2" fmla="val -107603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vi-VN" altLang="vi-VN"/>
            </a:p>
          </p:txBody>
        </p:sp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720436" y="1228725"/>
              <a:ext cx="7159336" cy="212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4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Ở các địa phương khác nhân dân đã chiến đấu với tinh thần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31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2712729"/>
            <a:ext cx="9144001" cy="4145271"/>
            <a:chOff x="-1" y="2712728"/>
            <a:chExt cx="9144001" cy="4145271"/>
          </a:xfrm>
        </p:grpSpPr>
        <p:sp>
          <p:nvSpPr>
            <p:cNvPr id="3" name="Rectangle 2"/>
            <p:cNvSpPr/>
            <p:nvPr/>
          </p:nvSpPr>
          <p:spPr>
            <a:xfrm>
              <a:off x="-1" y="2712728"/>
              <a:ext cx="9144001" cy="414527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118838" y="2825092"/>
              <a:ext cx="8872762" cy="3785652"/>
            </a:xfrm>
            <a:prstGeom prst="rect">
              <a:avLst/>
            </a:prstGeom>
            <a:pattFill prst="pct10">
              <a:fgClr>
                <a:srgbClr val="F50BC3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 i="1" dirty="0">
                  <a:latin typeface="+mj-lt"/>
                </a:rPr>
                <a:t> 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vi-V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Cách mạng</a:t>
              </a:r>
              <a:r>
                <a:rPr lang="vi-VN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...............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thành công, nước ta giành được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...............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nhưng thực dân Pháp quyết tâm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...............</a:t>
              </a:r>
              <a:r>
                <a:rPr lang="vi-VN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nước ta lần nữa.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spcBef>
                  <a:spcPct val="50000"/>
                </a:spcBef>
              </a:pP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vi-V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Cả dân tộc Việt Nam đứng lên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......................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với tinh thần “thà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............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tất cả chứ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.......................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không chịu mất nước, nhất định không chịu làm nô lệ.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82381" y="277091"/>
            <a:ext cx="4914364" cy="2435637"/>
            <a:chOff x="2168958" y="381000"/>
            <a:chExt cx="4658054" cy="1524000"/>
          </a:xfrm>
        </p:grpSpPr>
        <p:sp>
          <p:nvSpPr>
            <p:cNvPr id="2" name="Down Arrow Callout 1"/>
            <p:cNvSpPr/>
            <p:nvPr/>
          </p:nvSpPr>
          <p:spPr>
            <a:xfrm>
              <a:off x="2209800" y="381000"/>
              <a:ext cx="4495800" cy="1524000"/>
            </a:xfrm>
            <a:prstGeom prst="downArrowCallou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68958" y="719465"/>
              <a:ext cx="4658054" cy="40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NỘI DUNG BÀI HỌC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40468" y="2825093"/>
            <a:ext cx="209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Tám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3304311"/>
            <a:ext cx="152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độc lập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9742" y="3793261"/>
            <a:ext cx="152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cướp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66206" y="4520626"/>
            <a:ext cx="239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kháng chiến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0738" y="500842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 sinh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55872" y="500842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 định</a:t>
            </a:r>
          </a:p>
        </p:txBody>
      </p:sp>
    </p:spTree>
    <p:extLst>
      <p:ext uri="{BB962C8B-B14F-4D97-AF65-F5344CB8AC3E}">
        <p14:creationId xmlns:p14="http://schemas.microsoft.com/office/powerpoint/2010/main" val="41185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905001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Nêu cảm nghĩ của em về những ngày đầu toàn quốc kháng chiến?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162910"/>
            <a:ext cx="5181600" cy="12848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numCol="1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1614" y="3724366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Bài sau: Thu đông 1947, Việt Bắc “mồ chôn giặc Pháp”</a:t>
            </a:r>
          </a:p>
        </p:txBody>
      </p:sp>
    </p:spTree>
    <p:extLst>
      <p:ext uri="{BB962C8B-B14F-4D97-AF65-F5344CB8AC3E}">
        <p14:creationId xmlns:p14="http://schemas.microsoft.com/office/powerpoint/2010/main" val="3391048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GIAO AN\2020-2021\THI\HÌNH NÊN\hinh-nen-thiet-ke-bai-giang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4"/>
            <a:ext cx="12192000" cy="684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1" y="609600"/>
            <a:ext cx="7427933" cy="2308324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EM!</a:t>
            </a:r>
          </a:p>
        </p:txBody>
      </p:sp>
    </p:spTree>
    <p:extLst>
      <p:ext uri="{BB962C8B-B14F-4D97-AF65-F5344CB8AC3E}">
        <p14:creationId xmlns:p14="http://schemas.microsoft.com/office/powerpoint/2010/main" val="30101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EE2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EE2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096000" y="3429000"/>
            <a:ext cx="4572000" cy="3429000"/>
            <a:chOff x="4572000" y="3429000"/>
            <a:chExt cx="4572000" cy="3429000"/>
          </a:xfrm>
        </p:grpSpPr>
        <p:pic>
          <p:nvPicPr>
            <p:cNvPr id="13" name="Picture 12"/>
            <p:cNvPicPr/>
            <p:nvPr/>
          </p:nvPicPr>
          <p:blipFill rotWithShape="1">
            <a:blip r:embed="rId2"/>
            <a:srcRect l="20052" t="16879" r="22835" b="25159"/>
            <a:stretch/>
          </p:blipFill>
          <p:spPr bwMode="auto">
            <a:xfrm>
              <a:off x="4572000" y="3429000"/>
              <a:ext cx="4572000" cy="34290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5-Point Star 19">
              <a:hlinkClick r:id="rId3" action="ppaction://hlinksldjump"/>
            </p:cNvPr>
            <p:cNvSpPr/>
            <p:nvPr/>
          </p:nvSpPr>
          <p:spPr>
            <a:xfrm>
              <a:off x="5791200" y="4076700"/>
              <a:ext cx="2133600" cy="2133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00" y="3435928"/>
            <a:ext cx="4572000" cy="3429000"/>
            <a:chOff x="0" y="3435928"/>
            <a:chExt cx="4572000" cy="3429000"/>
          </a:xfrm>
        </p:grpSpPr>
        <p:pic>
          <p:nvPicPr>
            <p:cNvPr id="12" name="Picture 11"/>
            <p:cNvPicPr/>
            <p:nvPr/>
          </p:nvPicPr>
          <p:blipFill rotWithShape="1">
            <a:blip r:embed="rId2"/>
            <a:srcRect l="20052" t="16879" r="22835" b="25159"/>
            <a:stretch/>
          </p:blipFill>
          <p:spPr bwMode="auto">
            <a:xfrm>
              <a:off x="0" y="3435928"/>
              <a:ext cx="4572000" cy="34290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5-Point Star 20">
              <a:hlinkClick r:id="rId4" action="ppaction://hlinksldjump"/>
            </p:cNvPr>
            <p:cNvSpPr/>
            <p:nvPr/>
          </p:nvSpPr>
          <p:spPr>
            <a:xfrm>
              <a:off x="1226127" y="4083628"/>
              <a:ext cx="2133600" cy="2133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30927" y="6928"/>
            <a:ext cx="4572000" cy="3429000"/>
            <a:chOff x="0" y="0"/>
            <a:chExt cx="4572000" cy="3429000"/>
          </a:xfrm>
        </p:grpSpPr>
        <p:pic>
          <p:nvPicPr>
            <p:cNvPr id="3" name="Picture 2"/>
            <p:cNvPicPr/>
            <p:nvPr/>
          </p:nvPicPr>
          <p:blipFill rotWithShape="1">
            <a:blip r:embed="rId2"/>
            <a:srcRect l="20052" t="16879" r="22835" b="25159"/>
            <a:stretch/>
          </p:blipFill>
          <p:spPr bwMode="auto">
            <a:xfrm>
              <a:off x="0" y="0"/>
              <a:ext cx="4572000" cy="34290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5-Point Star 24">
              <a:hlinkClick r:id="rId5" action="ppaction://hlinksldjump"/>
            </p:cNvPr>
            <p:cNvSpPr/>
            <p:nvPr/>
          </p:nvSpPr>
          <p:spPr>
            <a:xfrm>
              <a:off x="1226127" y="647700"/>
              <a:ext cx="2133600" cy="2133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0" y="6928"/>
            <a:ext cx="4572000" cy="3429000"/>
            <a:chOff x="4572000" y="6927"/>
            <a:chExt cx="4572000" cy="3429000"/>
          </a:xfrm>
        </p:grpSpPr>
        <p:pic>
          <p:nvPicPr>
            <p:cNvPr id="11" name="Picture 10"/>
            <p:cNvPicPr/>
            <p:nvPr/>
          </p:nvPicPr>
          <p:blipFill rotWithShape="1">
            <a:blip r:embed="rId2"/>
            <a:srcRect l="20052" t="16879" r="22835" b="25159"/>
            <a:stretch/>
          </p:blipFill>
          <p:spPr bwMode="auto">
            <a:xfrm>
              <a:off x="4572000" y="6927"/>
              <a:ext cx="4572000" cy="34290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5-Point Star 25">
              <a:hlinkClick r:id="rId6" action="ppaction://hlinksldjump"/>
            </p:cNvPr>
            <p:cNvSpPr/>
            <p:nvPr/>
          </p:nvSpPr>
          <p:spPr>
            <a:xfrm>
              <a:off x="5798127" y="647701"/>
              <a:ext cx="2133600" cy="2133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14" name="Smiley Face 13">
            <a:hlinkClick r:id="rId7" action="ppaction://hlinksldjump"/>
          </p:cNvPr>
          <p:cNvSpPr/>
          <p:nvPr/>
        </p:nvSpPr>
        <p:spPr>
          <a:xfrm>
            <a:off x="5727122" y="3098237"/>
            <a:ext cx="737756" cy="675382"/>
          </a:xfrm>
          <a:prstGeom prst="smileyFace">
            <a:avLst/>
          </a:prstGeo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GIAO AN\2020-2021\THI\HÌNH NÊN\mau-background-don-gian-27-1024x681-600x399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124200" y="457200"/>
            <a:ext cx="1558636" cy="1384995"/>
            <a:chOff x="6927" y="0"/>
            <a:chExt cx="4572000" cy="3429000"/>
          </a:xfrm>
        </p:grpSpPr>
        <p:pic>
          <p:nvPicPr>
            <p:cNvPr id="4" name="Picture 3"/>
            <p:cNvPicPr/>
            <p:nvPr/>
          </p:nvPicPr>
          <p:blipFill rotWithShape="1">
            <a:blip r:embed="rId5"/>
            <a:srcRect l="20052" t="16879" r="22835" b="25159"/>
            <a:stretch/>
          </p:blipFill>
          <p:spPr bwMode="auto">
            <a:xfrm>
              <a:off x="6927" y="0"/>
              <a:ext cx="4572000" cy="34290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5-Point Star 4"/>
            <p:cNvSpPr/>
            <p:nvPr/>
          </p:nvSpPr>
          <p:spPr>
            <a:xfrm>
              <a:off x="1226127" y="647700"/>
              <a:ext cx="2133600" cy="2133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6" name="Smiley Face 5">
            <a:hlinkClick r:id="rId6" action="ppaction://hlinksldjump"/>
          </p:cNvPr>
          <p:cNvSpPr/>
          <p:nvPr/>
        </p:nvSpPr>
        <p:spPr>
          <a:xfrm>
            <a:off x="8977744" y="5420618"/>
            <a:ext cx="737756" cy="675382"/>
          </a:xfrm>
          <a:prstGeom prst="smileyFace">
            <a:avLst/>
          </a:prstGeo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10546" y="443345"/>
            <a:ext cx="5394614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vi-V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Nhiệm vụ cấp bách mà Bác Hồ đề ra sau Cách mạng tháng 8 năm 1945 là gì?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617526" y="3962401"/>
            <a:ext cx="79111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ts val="538"/>
              </a:spcBef>
              <a:spcAft>
                <a:spcPts val="1413"/>
              </a:spcAft>
            </a:pPr>
            <a:r>
              <a:rPr lang="en-US" altLang="vi-VN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Diệt giặc đói, giặc dốt, giặc ngoại xâm.</a:t>
            </a:r>
            <a:endParaRPr lang="en-US" altLang="vi-VN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646238" y="2438401"/>
            <a:ext cx="7954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A. Ra sức phát triển công nghiệp.</a:t>
            </a:r>
            <a:endParaRPr lang="en-US" altLang="vi-VN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54948" y="3200401"/>
            <a:ext cx="7851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en-US" altLang="vi-VN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Nông dân ra sức phát triển nông nghiệp.</a:t>
            </a:r>
            <a:endParaRPr lang="en-US" altLang="vi-VN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073276" y="4749226"/>
            <a:ext cx="60547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en-US" altLang="vi-VN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Chia ruộng đất cho nhân dân.</a:t>
            </a:r>
            <a:endParaRPr lang="en-US" altLang="vi-VN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D1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D1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GIAO AN\2020-2021\THI\HÌNH NÊN\mau-background-don-gian-27-1024x681-600x399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124200" y="457200"/>
            <a:ext cx="1558636" cy="1384995"/>
            <a:chOff x="6927" y="0"/>
            <a:chExt cx="4572000" cy="3429000"/>
          </a:xfrm>
        </p:grpSpPr>
        <p:pic>
          <p:nvPicPr>
            <p:cNvPr id="4" name="Picture 3"/>
            <p:cNvPicPr/>
            <p:nvPr/>
          </p:nvPicPr>
          <p:blipFill rotWithShape="1">
            <a:blip r:embed="rId4"/>
            <a:srcRect l="20052" t="16879" r="22835" b="25159"/>
            <a:stretch/>
          </p:blipFill>
          <p:spPr bwMode="auto">
            <a:xfrm>
              <a:off x="6927" y="0"/>
              <a:ext cx="4572000" cy="34290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5-Point Star 4"/>
            <p:cNvSpPr/>
            <p:nvPr/>
          </p:nvSpPr>
          <p:spPr>
            <a:xfrm>
              <a:off x="1226127" y="647700"/>
              <a:ext cx="2133600" cy="2133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16" name="Smiley Face 15">
            <a:hlinkClick r:id="rId5" action="ppaction://hlinksldjump"/>
          </p:cNvPr>
          <p:cNvSpPr/>
          <p:nvPr/>
        </p:nvSpPr>
        <p:spPr>
          <a:xfrm>
            <a:off x="8977744" y="5420618"/>
            <a:ext cx="737756" cy="675382"/>
          </a:xfrm>
          <a:prstGeom prst="smileyFace">
            <a:avLst/>
          </a:prstGeo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33600" y="1905000"/>
            <a:ext cx="79248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vi-VN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 nhận được 1 phần quà.</a:t>
            </a:r>
          </a:p>
          <a:p>
            <a:pPr algn="ctr"/>
            <a:r>
              <a:rPr lang="en-US" alt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chúc mừng!</a:t>
            </a:r>
          </a:p>
        </p:txBody>
      </p:sp>
      <p:pic>
        <p:nvPicPr>
          <p:cNvPr id="2050" name="Picture 2" descr="hình nền động dây ngang đẹp 1 (10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36" y="3429000"/>
            <a:ext cx="543790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56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GIAO AN\2020-2021\THI\HÌNH NÊN\mau-background-don-gian-27-1024x681-600x399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124200" y="457200"/>
            <a:ext cx="1558636" cy="1384995"/>
            <a:chOff x="6927" y="0"/>
            <a:chExt cx="4572000" cy="3429000"/>
          </a:xfrm>
        </p:grpSpPr>
        <p:pic>
          <p:nvPicPr>
            <p:cNvPr id="4" name="Picture 3"/>
            <p:cNvPicPr/>
            <p:nvPr/>
          </p:nvPicPr>
          <p:blipFill rotWithShape="1">
            <a:blip r:embed="rId6"/>
            <a:srcRect l="20052" t="16879" r="22835" b="25159"/>
            <a:stretch/>
          </p:blipFill>
          <p:spPr bwMode="auto">
            <a:xfrm>
              <a:off x="6927" y="0"/>
              <a:ext cx="4572000" cy="34290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5-Point Star 4"/>
            <p:cNvSpPr/>
            <p:nvPr/>
          </p:nvSpPr>
          <p:spPr>
            <a:xfrm>
              <a:off x="1226127" y="647700"/>
              <a:ext cx="2133600" cy="2133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97168" y="4139626"/>
            <a:ext cx="9032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en-US" altLang="vi-VN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C. Trồng lúa dùng trong gia đình.</a:t>
            </a:r>
            <a:endParaRPr lang="en-US" altLang="vi-VN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Helve" pitchFamily="2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631853" y="2012651"/>
            <a:ext cx="42662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38"/>
              </a:spcBef>
            </a:pPr>
            <a:r>
              <a:rPr lang="en-US" altLang="vi-VN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A. Bỏ ruộng hoang.</a:t>
            </a:r>
            <a:endParaRPr lang="en-US" altLang="vi-VN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Helve" pitchFamily="2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611023" y="2656582"/>
            <a:ext cx="93202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ts val="538"/>
              </a:spcBef>
              <a:spcAft>
                <a:spcPts val="1413"/>
              </a:spcAft>
            </a:pPr>
            <a:r>
              <a:rPr lang="en-US" altLang="vi-VN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Hưởng ứng việc lập “Hũ gạo cứu đói” 10 ngày nhịn ăn 1 bữa, “Quỹ độc lập”, . Thực hiện “Tuần lễ vàng”.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690256" y="4800601"/>
            <a:ext cx="73961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en-US" altLang="vi-VN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D. Chờ nhà nước cung cấp lương thực.</a:t>
            </a:r>
            <a:endParaRPr lang="en-US" altLang="vi-VN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Helve" pitchFamily="2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0546" y="722294"/>
            <a:ext cx="5394614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vi-V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Nhân dân ta đã làm gì để chống “</a:t>
            </a:r>
            <a:r>
              <a:rPr lang="en-US" altLang="vi-VN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giặc đói”?</a:t>
            </a:r>
          </a:p>
        </p:txBody>
      </p:sp>
      <p:sp>
        <p:nvSpPr>
          <p:cNvPr id="11" name="Smiley Face 10">
            <a:hlinkClick r:id="rId7" action="ppaction://hlinksldjump"/>
          </p:cNvPr>
          <p:cNvSpPr/>
          <p:nvPr/>
        </p:nvSpPr>
        <p:spPr>
          <a:xfrm>
            <a:off x="8977744" y="5420618"/>
            <a:ext cx="737756" cy="675382"/>
          </a:xfrm>
          <a:prstGeom prst="smileyFace">
            <a:avLst/>
          </a:prstGeo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5613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D1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D1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 tmFilter="0,0; .5, 0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 tmFilter="0,0; .5, 0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5" grpId="0"/>
      <p:bldP spid="15" grpId="1"/>
      <p:bldP spid="15" grpId="2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GIAO AN\2020-2021\THI\HÌNH NÊN\mau-background-don-gian-27-1024x681-600x399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1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124200" y="457200"/>
            <a:ext cx="1558636" cy="1384995"/>
            <a:chOff x="6927" y="0"/>
            <a:chExt cx="4572000" cy="3429000"/>
          </a:xfrm>
        </p:grpSpPr>
        <p:pic>
          <p:nvPicPr>
            <p:cNvPr id="4" name="Picture 3"/>
            <p:cNvPicPr/>
            <p:nvPr/>
          </p:nvPicPr>
          <p:blipFill rotWithShape="1">
            <a:blip r:embed="rId6"/>
            <a:srcRect l="20052" t="16879" r="22835" b="25159"/>
            <a:stretch/>
          </p:blipFill>
          <p:spPr bwMode="auto">
            <a:xfrm>
              <a:off x="6927" y="0"/>
              <a:ext cx="4572000" cy="34290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5-Point Star 4"/>
            <p:cNvSpPr/>
            <p:nvPr/>
          </p:nvSpPr>
          <p:spPr>
            <a:xfrm>
              <a:off x="1226127" y="647700"/>
              <a:ext cx="2133600" cy="2133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10546" y="722294"/>
            <a:ext cx="5394614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vi-V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Bác Hồ đã có những biện pháp nào để chống “</a:t>
            </a:r>
            <a:r>
              <a:rPr lang="en-US" altLang="vi-VN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giặc dốt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”?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057401" y="3352800"/>
            <a:ext cx="803390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Chăm lo cho những người có nhiều hiểu biết.</a:t>
            </a:r>
            <a:endParaRPr lang="en-US" altLang="vi-VN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Times" pitchFamily="2" charset="0"/>
              <a:cs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057410" y="1828800"/>
            <a:ext cx="80477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38"/>
              </a:spcBef>
            </a:pPr>
            <a:r>
              <a:rPr lang="en-US" altLang="vi-VN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Xây thêm trường cho con em cán bộ cách mạng đi học.</a:t>
            </a:r>
            <a:endParaRPr lang="en-US" altLang="vi-VN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Times" pitchFamily="2" charset="0"/>
              <a:cs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057400" y="2844226"/>
            <a:ext cx="7154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en-US" altLang="vi-VN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Cho đi nước ngoài học tập.</a:t>
            </a:r>
            <a:endParaRPr lang="en-US" altLang="vi-VN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Times" pitchFamily="2" charset="0"/>
              <a:cs typeface="Aria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624450" y="4412670"/>
            <a:ext cx="8281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>
              <a:spcBef>
                <a:spcPts val="538"/>
              </a:spcBef>
              <a:spcAft>
                <a:spcPts val="1413"/>
              </a:spcAft>
            </a:pPr>
            <a:r>
              <a:rPr lang="en-US" altLang="vi-VN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Xây thêm trường học cho trẻ em nghèo, mở các lớp Bình dân học vụ.</a:t>
            </a:r>
            <a:endParaRPr lang="en-US" altLang="vi-VN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Times" pitchFamily="2" charset="0"/>
              <a:cs typeface="Arial" pitchFamily="34" charset="0"/>
            </a:endParaRPr>
          </a:p>
        </p:txBody>
      </p:sp>
      <p:sp>
        <p:nvSpPr>
          <p:cNvPr id="12" name="Smiley Face 11">
            <a:hlinkClick r:id="rId7" action="ppaction://hlinksldjump"/>
          </p:cNvPr>
          <p:cNvSpPr/>
          <p:nvPr/>
        </p:nvSpPr>
        <p:spPr>
          <a:xfrm>
            <a:off x="8977744" y="5420618"/>
            <a:ext cx="737756" cy="675382"/>
          </a:xfrm>
          <a:prstGeom prst="smileyFace">
            <a:avLst/>
          </a:prstGeo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5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D1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D1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Tập tin:Toanquockhangch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5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PRESENTER_SHAPEINFO" val="&lt;ThreeDShapeInfo&gt;&lt;uuid val=&quot;{F9F53BBB-2748-4737-B9E6-B436B1D47A06}&quot;/&gt;&lt;isInvalidForFieldText val=&quot;0&quot;/&gt;&lt;Image&gt;&lt;filename val=&quot;E:\2017\TH Le hong phong\BAI TNXH CHUAN\Bai 19-Duong Giao Thong\data\asimages\{F9F53BBB-2748-4737-B9E6-B436B1D47A06}_1.png&quot;/&gt;&lt;left val=&quot;108&quot;/&gt;&lt;top val=&quot;207&quot;/&gt;&lt;width val=&quot;523&quot;/&gt;&lt;height val=&quot;6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E:\2017\TH Le hong phong\BAI TNXH CHUAN\Bai 19-Duong Giao Thong\data\asimages\{1376DABB-013B-4BD7-B118-AC68744E0320}_1.png&quot;/&gt;&lt;left val=&quot;198&quot;/&gt;&lt;top val=&quot;177&quot;/&gt;&lt;width val=&quot;528&quot;/&gt;&lt;height val=&quot;44&quot;/&gt;&lt;hasText val=&quot;1&quot;/&gt;&lt;/Image&gt;&lt;/ThreeDShapeInfo&gt;"/>
</p:tagLst>
</file>

<file path=ppt/theme/theme1.xml><?xml version="1.0" encoding="utf-8"?>
<a:theme xmlns:a="http://schemas.openxmlformats.org/drawingml/2006/main" name="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2368</TotalTime>
  <Words>996</Words>
  <Application>Microsoft Office PowerPoint</Application>
  <PresentationFormat>Widescreen</PresentationFormat>
  <Paragraphs>96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Georgia</vt:lpstr>
      <vt:lpstr>Tiffany-Heavy</vt:lpstr>
      <vt:lpstr>Times New Roman</vt:lpstr>
      <vt:lpstr>Trebuchet MS</vt:lpstr>
      <vt:lpstr>VNI-Helve</vt:lpstr>
      <vt:lpstr>VNI-Times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259</cp:revision>
  <dcterms:created xsi:type="dcterms:W3CDTF">2020-11-22T14:28:57Z</dcterms:created>
  <dcterms:modified xsi:type="dcterms:W3CDTF">2021-12-02T08:48:47Z</dcterms:modified>
</cp:coreProperties>
</file>