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367" r:id="rId4"/>
    <p:sldId id="405" r:id="rId5"/>
    <p:sldId id="406" r:id="rId6"/>
    <p:sldId id="407" r:id="rId7"/>
    <p:sldId id="408" r:id="rId8"/>
    <p:sldId id="404" r:id="rId9"/>
    <p:sldId id="376" r:id="rId10"/>
    <p:sldId id="373" r:id="rId11"/>
    <p:sldId id="377" r:id="rId12"/>
    <p:sldId id="368" r:id="rId13"/>
    <p:sldId id="369" r:id="rId14"/>
    <p:sldId id="375" r:id="rId15"/>
    <p:sldId id="379" r:id="rId16"/>
    <p:sldId id="382" r:id="rId17"/>
    <p:sldId id="378" r:id="rId18"/>
    <p:sldId id="384" r:id="rId19"/>
    <p:sldId id="396" r:id="rId20"/>
    <p:sldId id="386" r:id="rId21"/>
    <p:sldId id="397" r:id="rId22"/>
    <p:sldId id="385" r:id="rId23"/>
    <p:sldId id="387" r:id="rId24"/>
    <p:sldId id="370" r:id="rId25"/>
    <p:sldId id="389" r:id="rId26"/>
    <p:sldId id="390" r:id="rId27"/>
    <p:sldId id="392" r:id="rId28"/>
    <p:sldId id="391" r:id="rId29"/>
    <p:sldId id="393" r:id="rId30"/>
    <p:sldId id="394" r:id="rId31"/>
    <p:sldId id="371" r:id="rId32"/>
    <p:sldId id="395" r:id="rId33"/>
    <p:sldId id="299" r:id="rId34"/>
    <p:sldId id="298" r:id="rId35"/>
    <p:sldId id="366" r:id="rId36"/>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FFDDEE"/>
    <a:srgbClr val="FFB7DB"/>
    <a:srgbClr val="CC3399"/>
    <a:srgbClr val="FFABD5"/>
    <a:srgbClr val="FF99CC"/>
    <a:srgbClr val="FF0000"/>
    <a:srgbClr val="6600CC"/>
    <a:srgbClr val="0066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73" d="100"/>
          <a:sy n="73" d="100"/>
        </p:scale>
        <p:origin x="4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1FB5C0-3F25-49A1-A868-969FA3D95A40}" type="datetimeFigureOut">
              <a:rPr lang="en-US" smtClean="0"/>
              <a:t>21/11/2021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278059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FB5C0-3F25-49A1-A868-969FA3D95A40}" type="datetimeFigureOut">
              <a:rPr lang="en-US" smtClean="0"/>
              <a:t>21/11/2021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185637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FB5C0-3F25-49A1-A868-969FA3D95A40}" type="datetimeFigureOut">
              <a:rPr lang="en-US" smtClean="0"/>
              <a:t>21/11/2021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51479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FB5C0-3F25-49A1-A868-969FA3D95A40}" type="datetimeFigureOut">
              <a:rPr lang="en-US" smtClean="0"/>
              <a:t>21/11/2021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2068502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FB5C0-3F25-49A1-A868-969FA3D95A40}" type="datetimeFigureOut">
              <a:rPr lang="en-US" smtClean="0"/>
              <a:t>21/11/2021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328848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FB5C0-3F25-49A1-A868-969FA3D95A40}" type="datetimeFigureOut">
              <a:rPr lang="en-US" smtClean="0"/>
              <a:t>21/11/2021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34955357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FB5C0-3F25-49A1-A868-969FA3D95A40}" type="datetimeFigureOut">
              <a:rPr lang="en-US" smtClean="0"/>
              <a:t>21/11/2021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3026311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FB5C0-3F25-49A1-A868-969FA3D95A40}" type="datetimeFigureOut">
              <a:rPr lang="en-US" smtClean="0"/>
              <a:t>21/11/2021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27819335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FB5C0-3F25-49A1-A868-969FA3D95A40}" type="datetimeFigureOut">
              <a:rPr lang="en-US" smtClean="0"/>
              <a:t>21/11/2021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175237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1FB5C0-3F25-49A1-A868-969FA3D95A40}" type="datetimeFigureOut">
              <a:rPr lang="en-US" smtClean="0"/>
              <a:t>21/11/2021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259931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1FB5C0-3F25-49A1-A868-969FA3D95A40}" type="datetimeFigureOut">
              <a:rPr lang="en-US" smtClean="0"/>
              <a:t>21/11/2021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87487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1FB5C0-3F25-49A1-A868-969FA3D95A40}" type="datetimeFigureOut">
              <a:rPr lang="en-US" smtClean="0"/>
              <a:t>21/11/2021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1854471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FB5C0-3F25-49A1-A868-969FA3D95A40}" type="datetimeFigureOut">
              <a:rPr lang="en-US" smtClean="0"/>
              <a:t>21/11/2021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28585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FB5C0-3F25-49A1-A868-969FA3D95A40}" type="datetimeFigureOut">
              <a:rPr lang="en-US" smtClean="0"/>
              <a:t>21/11/2021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9E639-E1E2-4F0C-B0BD-64579594ACE6}" type="slidenum">
              <a:rPr lang="en-US" smtClean="0"/>
              <a:t>‹#›</a:t>
            </a:fld>
            <a:endParaRPr lang="en-US"/>
          </a:p>
        </p:txBody>
      </p:sp>
    </p:spTree>
    <p:extLst>
      <p:ext uri="{BB962C8B-B14F-4D97-AF65-F5344CB8AC3E}">
        <p14:creationId xmlns:p14="http://schemas.microsoft.com/office/powerpoint/2010/main" val="146593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5.jpeg"/><Relationship Id="rId7"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smtClean="0"/>
          </a:p>
        </p:txBody>
      </p:sp>
      <p:sp>
        <p:nvSpPr>
          <p:cNvPr id="3075" name="Content Placeholder 2"/>
          <p:cNvSpPr>
            <a:spLocks noGrp="1"/>
          </p:cNvSpPr>
          <p:nvPr>
            <p:ph idx="1"/>
          </p:nvPr>
        </p:nvSpPr>
        <p:spPr/>
        <p:txBody>
          <a:bodyPr/>
          <a:lstStyle/>
          <a:p>
            <a:endParaRPr lang="en-US" smtClean="0"/>
          </a:p>
        </p:txBody>
      </p:sp>
      <p:pic>
        <p:nvPicPr>
          <p:cNvPr id="3076" name="Picture 2" descr="Bảng thông báo Ban giám đốc miễn Phí nội dung Clip nghệ thuật - hội đồng  giáo dục. png tải về - Miễn phí trong suốt Khung Hình png Tải về."/>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p:cNvPr>
          <p:cNvSpPr/>
          <p:nvPr/>
        </p:nvSpPr>
        <p:spPr>
          <a:xfrm>
            <a:off x="2119430" y="402740"/>
            <a:ext cx="7953139" cy="5824671"/>
          </a:xfrm>
          <a:prstGeom prst="rect">
            <a:avLst/>
          </a:prstGeom>
          <a:noFill/>
        </p:spPr>
        <p:txBody>
          <a:bodyPr wrap="none" lIns="68580" tIns="34290" rIns="68580" bIns="34290">
            <a:spAutoFit/>
          </a:bodyPr>
          <a:lstStyle/>
          <a:p>
            <a:pPr algn="ctr">
              <a:defRPr/>
            </a:pPr>
            <a:r>
              <a:rPr lang="en-US" sz="54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Môn học : Tiếng Việt</a:t>
            </a:r>
          </a:p>
          <a:p>
            <a:pPr algn="ctr">
              <a:defRPr/>
            </a:pPr>
            <a:endParaRPr lang="en-US" sz="24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endParaRPr>
          </a:p>
          <a:p>
            <a:pPr algn="ctr">
              <a:defRPr/>
            </a:pPr>
            <a:r>
              <a:rPr lang="en-US" sz="9600" b="1" spc="38" dirty="0" err="1">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Tập</a:t>
            </a:r>
            <a:r>
              <a:rPr lang="en-US" sz="96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 </a:t>
            </a:r>
            <a:r>
              <a:rPr lang="en-US" sz="9600" b="1" spc="38" dirty="0" err="1">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đọc</a:t>
            </a:r>
            <a:endParaRPr lang="en-US" sz="96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endParaRPr>
          </a:p>
          <a:p>
            <a:pPr algn="ctr">
              <a:defRPr/>
            </a:pPr>
            <a:endParaRPr lang="en-US" sz="4000" b="1" spc="38" dirty="0" smtClean="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endParaRPr>
          </a:p>
          <a:p>
            <a:pPr algn="ctr">
              <a:defRPr/>
            </a:pPr>
            <a:r>
              <a:rPr lang="en-US" sz="8800" b="1" spc="38" dirty="0" smtClean="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MÙA THẢO QUẢ</a:t>
            </a:r>
          </a:p>
          <a:p>
            <a:pPr lvl="8" algn="ctr">
              <a:lnSpc>
                <a:spcPct val="200000"/>
              </a:lnSpc>
              <a:defRPr/>
            </a:pPr>
            <a:r>
              <a:rPr lang="en-US" sz="3600" b="1" i="1" spc="38" dirty="0" smtClean="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MA VĂN KHÁNG</a:t>
            </a:r>
            <a:endParaRPr lang="en-US" sz="7200" b="1" i="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endParaRPr>
          </a:p>
        </p:txBody>
      </p:sp>
      <p:pic>
        <p:nvPicPr>
          <p:cNvPr id="7"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 y="0"/>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915188"/>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37956"/>
            <a:ext cx="12125261" cy="6895955"/>
          </a:xfrm>
          <a:prstGeom prst="rect">
            <a:avLst/>
          </a:prstGeom>
        </p:spPr>
      </p:pic>
    </p:spTree>
    <p:extLst>
      <p:ext uri="{BB962C8B-B14F-4D97-AF65-F5344CB8AC3E}">
        <p14:creationId xmlns:p14="http://schemas.microsoft.com/office/powerpoint/2010/main" val="3497495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p:cNvPr>
          <p:cNvSpPr/>
          <p:nvPr/>
        </p:nvSpPr>
        <p:spPr>
          <a:xfrm>
            <a:off x="1430357" y="1690688"/>
            <a:ext cx="9636921" cy="2821927"/>
          </a:xfrm>
          <a:prstGeom prst="rect">
            <a:avLst/>
          </a:prstGeom>
          <a:noFill/>
          <a:ln>
            <a:noFill/>
          </a:ln>
        </p:spPr>
        <p:txBody>
          <a:bodyPr lIns="51435" tIns="25718" rIns="51435" bIns="25718">
            <a:spAutoFit/>
          </a:bodyPr>
          <a:lstStyle/>
          <a:p>
            <a:pPr algn="ctr">
              <a:lnSpc>
                <a:spcPct val="200000"/>
              </a:lnSpc>
              <a:defRPr/>
            </a:pPr>
            <a:r>
              <a:rPr lang="en-US" sz="7200" b="1" dirty="0" smtClean="0">
                <a:ln w="0">
                  <a:solidFill>
                    <a:srgbClr val="CC3399"/>
                  </a:solidFill>
                </a:ln>
                <a:solidFill>
                  <a:srgbClr val="990099"/>
                </a:solidFill>
                <a:effectLst>
                  <a:reflection blurRad="6350" stA="53000" endA="300" endPos="35500" dir="5400000" sy="-90000" algn="bl" rotWithShape="0"/>
                </a:effectLst>
              </a:rPr>
              <a:t>MÙA THẢO QUẢ</a:t>
            </a:r>
          </a:p>
          <a:p>
            <a:pPr algn="ctr">
              <a:defRPr/>
            </a:pPr>
            <a:r>
              <a:rPr lang="en-US" sz="3600" b="1" i="1" dirty="0" smtClean="0">
                <a:ln w="0">
                  <a:solidFill>
                    <a:srgbClr val="CC3399"/>
                  </a:solidFill>
                </a:ln>
                <a:solidFill>
                  <a:srgbClr val="990099"/>
                </a:solidFill>
                <a:effectLst>
                  <a:reflection blurRad="6350" stA="53000" endA="300" endPos="35500" dir="5400000" sy="-90000" algn="bl" rotWithShape="0"/>
                </a:effectLst>
              </a:rPr>
              <a:t>MA VĂN KHÁNG</a:t>
            </a:r>
            <a:endParaRPr lang="en-US" sz="3600" b="1" i="1" dirty="0">
              <a:ln w="0">
                <a:solidFill>
                  <a:srgbClr val="CC3399"/>
                </a:solidFill>
              </a:ln>
              <a:solidFill>
                <a:srgbClr val="990099"/>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0099429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151" y="758964"/>
            <a:ext cx="10515600" cy="1325563"/>
          </a:xfrm>
        </p:spPr>
        <p:txBody>
          <a:bodyPr/>
          <a:lstStyle/>
          <a:p>
            <a:endParaRPr lang="en-US"/>
          </a:p>
        </p:txBody>
      </p:sp>
      <p:sp>
        <p:nvSpPr>
          <p:cNvPr id="3" name="Content Placeholder 2"/>
          <p:cNvSpPr>
            <a:spLocks noGrp="1"/>
          </p:cNvSpPr>
          <p:nvPr>
            <p:ph idx="1"/>
          </p:nvPr>
        </p:nvSpPr>
        <p:spPr>
          <a:xfrm>
            <a:off x="1143000" y="1825625"/>
            <a:ext cx="10515600" cy="4351338"/>
          </a:xfrm>
        </p:spPr>
        <p:txBody>
          <a:bodyPr/>
          <a:lstStyle/>
          <a:p>
            <a:endParaRPr lang="en-US"/>
          </a:p>
        </p:txBody>
      </p:sp>
      <p:pic>
        <p:nvPicPr>
          <p:cNvPr id="2050"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4">
            <a:extLst/>
          </p:cNvPr>
          <p:cNvSpPr>
            <a:spLocks noChangeArrowheads="1"/>
          </p:cNvSpPr>
          <p:nvPr/>
        </p:nvSpPr>
        <p:spPr bwMode="gray">
          <a:xfrm>
            <a:off x="3909322" y="3976856"/>
            <a:ext cx="3875778" cy="861517"/>
          </a:xfrm>
          <a:prstGeom prst="roundRect">
            <a:avLst>
              <a:gd name="adj" fmla="val 16667"/>
            </a:avLst>
          </a:prstGeom>
          <a:solidFill>
            <a:schemeClr val="accent6">
              <a:lumMod val="40000"/>
              <a:lumOff val="6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b="1">
              <a:solidFill>
                <a:schemeClr val="accent6">
                  <a:lumMod val="50000"/>
                </a:schemeClr>
              </a:solidFill>
              <a:cs typeface="Arial" panose="020B0604020202020204" pitchFamily="34" charset="0"/>
            </a:endParaRPr>
          </a:p>
        </p:txBody>
      </p:sp>
      <p:sp>
        <p:nvSpPr>
          <p:cNvPr id="7" name="AutoShape 85">
            <a:extLst/>
          </p:cNvPr>
          <p:cNvSpPr>
            <a:spLocks noChangeArrowheads="1"/>
          </p:cNvSpPr>
          <p:nvPr/>
        </p:nvSpPr>
        <p:spPr bwMode="gray">
          <a:xfrm>
            <a:off x="2922563" y="3979042"/>
            <a:ext cx="836931" cy="843456"/>
          </a:xfrm>
          <a:prstGeom prst="diamond">
            <a:avLst/>
          </a:prstGeom>
          <a:solidFill>
            <a:schemeClr val="accent6">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b="1">
              <a:solidFill>
                <a:schemeClr val="accent6">
                  <a:lumMod val="50000"/>
                </a:schemeClr>
              </a:solidFill>
              <a:cs typeface="Arial" panose="020B0604020202020204" pitchFamily="34" charset="0"/>
            </a:endParaRPr>
          </a:p>
        </p:txBody>
      </p:sp>
      <p:sp>
        <p:nvSpPr>
          <p:cNvPr id="8" name="Text Box 86">
            <a:extLst/>
          </p:cNvPr>
          <p:cNvSpPr txBox="1">
            <a:spLocks noChangeArrowheads="1"/>
          </p:cNvSpPr>
          <p:nvPr/>
        </p:nvSpPr>
        <p:spPr bwMode="gray">
          <a:xfrm>
            <a:off x="4041084" y="4038273"/>
            <a:ext cx="4215713" cy="707886"/>
          </a:xfrm>
          <a:prstGeom prst="rect">
            <a:avLst/>
          </a:prstGeom>
          <a:noFill/>
          <a:ln w="9525" algn="ctr">
            <a:noFill/>
            <a:miter lim="800000"/>
            <a:headEnd/>
            <a:tailEnd/>
          </a:ln>
          <a:effectLst/>
        </p:spPr>
        <p:txBody>
          <a:bodyPr wrap="square">
            <a:spAutoFit/>
          </a:bodyPr>
          <a:lstStyle/>
          <a:p>
            <a:pPr>
              <a:defRPr/>
            </a:pPr>
            <a:r>
              <a:rPr lang="en-US" sz="4000" b="1" dirty="0">
                <a:solidFill>
                  <a:srgbClr val="002060"/>
                </a:solidFill>
                <a:cs typeface="Arial" panose="020B0604020202020204" pitchFamily="34" charset="0"/>
              </a:rPr>
              <a:t>   </a:t>
            </a:r>
            <a:r>
              <a:rPr lang="en-US" sz="4000" b="1" dirty="0" err="1">
                <a:solidFill>
                  <a:srgbClr val="002060"/>
                </a:solidFill>
                <a:cs typeface="Arial" panose="020B0604020202020204" pitchFamily="34" charset="0"/>
              </a:rPr>
              <a:t>Luyện</a:t>
            </a:r>
            <a:r>
              <a:rPr lang="en-US" sz="4000" b="1" dirty="0">
                <a:solidFill>
                  <a:srgbClr val="002060"/>
                </a:solidFill>
                <a:cs typeface="Arial" panose="020B0604020202020204" pitchFamily="34" charset="0"/>
              </a:rPr>
              <a:t> </a:t>
            </a:r>
            <a:r>
              <a:rPr lang="en-US" sz="4000" b="1" dirty="0" err="1">
                <a:solidFill>
                  <a:srgbClr val="002060"/>
                </a:solidFill>
                <a:cs typeface="Arial" panose="020B0604020202020204" pitchFamily="34" charset="0"/>
              </a:rPr>
              <a:t>đọc</a:t>
            </a:r>
            <a:r>
              <a:rPr lang="en-US" sz="4000" b="1" dirty="0">
                <a:solidFill>
                  <a:srgbClr val="002060"/>
                </a:solidFill>
                <a:cs typeface="Arial" panose="020B0604020202020204" pitchFamily="34" charset="0"/>
              </a:rPr>
              <a:t> hay</a:t>
            </a:r>
          </a:p>
        </p:txBody>
      </p:sp>
      <p:sp>
        <p:nvSpPr>
          <p:cNvPr id="9" name="Text Box 87"/>
          <p:cNvSpPr txBox="1">
            <a:spLocks noChangeArrowheads="1"/>
          </p:cNvSpPr>
          <p:nvPr/>
        </p:nvSpPr>
        <p:spPr bwMode="gray">
          <a:xfrm>
            <a:off x="2883176" y="4070023"/>
            <a:ext cx="9085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002060"/>
                </a:solidFill>
                <a:cs typeface="Arial" panose="020B0604020202020204" pitchFamily="34" charset="0"/>
              </a:rPr>
              <a:t>III</a:t>
            </a:r>
          </a:p>
        </p:txBody>
      </p:sp>
      <p:sp>
        <p:nvSpPr>
          <p:cNvPr id="10" name="AutoShape 89">
            <a:extLst/>
          </p:cNvPr>
          <p:cNvSpPr>
            <a:spLocks noChangeArrowheads="1"/>
          </p:cNvSpPr>
          <p:nvPr/>
        </p:nvSpPr>
        <p:spPr bwMode="gray">
          <a:xfrm>
            <a:off x="5534473" y="1723371"/>
            <a:ext cx="3913936" cy="852487"/>
          </a:xfrm>
          <a:prstGeom prst="roundRect">
            <a:avLst>
              <a:gd name="adj" fmla="val 16667"/>
            </a:avLst>
          </a:prstGeom>
          <a:solidFill>
            <a:schemeClr val="accent4">
              <a:lumMod val="40000"/>
              <a:lumOff val="6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b="1">
              <a:solidFill>
                <a:schemeClr val="accent6"/>
              </a:solidFill>
              <a:cs typeface="Arial" panose="020B0604020202020204" pitchFamily="34" charset="0"/>
            </a:endParaRPr>
          </a:p>
        </p:txBody>
      </p:sp>
      <p:sp>
        <p:nvSpPr>
          <p:cNvPr id="11" name="AutoShape 90">
            <a:extLst/>
          </p:cNvPr>
          <p:cNvSpPr>
            <a:spLocks noChangeArrowheads="1"/>
          </p:cNvSpPr>
          <p:nvPr/>
        </p:nvSpPr>
        <p:spPr bwMode="gray">
          <a:xfrm>
            <a:off x="4448017" y="1763324"/>
            <a:ext cx="967101" cy="810947"/>
          </a:xfrm>
          <a:prstGeom prst="diamond">
            <a:avLst/>
          </a:prstGeom>
          <a:solidFill>
            <a:schemeClr val="accent4">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b="1">
              <a:solidFill>
                <a:schemeClr val="accent6"/>
              </a:solidFill>
              <a:cs typeface="Arial" panose="020B0604020202020204" pitchFamily="34" charset="0"/>
            </a:endParaRPr>
          </a:p>
        </p:txBody>
      </p:sp>
      <p:sp>
        <p:nvSpPr>
          <p:cNvPr id="12" name="Text Box 92"/>
          <p:cNvSpPr txBox="1">
            <a:spLocks noChangeArrowheads="1"/>
          </p:cNvSpPr>
          <p:nvPr/>
        </p:nvSpPr>
        <p:spPr bwMode="gray">
          <a:xfrm>
            <a:off x="4674715" y="1832908"/>
            <a:ext cx="3449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002060"/>
                </a:solidFill>
                <a:cs typeface="Arial" panose="020B0604020202020204" pitchFamily="34" charset="0"/>
              </a:rPr>
              <a:t>I</a:t>
            </a:r>
          </a:p>
        </p:txBody>
      </p:sp>
      <p:sp>
        <p:nvSpPr>
          <p:cNvPr id="13" name="AutoShape 94">
            <a:extLst/>
          </p:cNvPr>
          <p:cNvSpPr>
            <a:spLocks noChangeArrowheads="1"/>
          </p:cNvSpPr>
          <p:nvPr/>
        </p:nvSpPr>
        <p:spPr bwMode="gray">
          <a:xfrm>
            <a:off x="4639572" y="2923984"/>
            <a:ext cx="3875778" cy="774825"/>
          </a:xfrm>
          <a:prstGeom prst="roundRect">
            <a:avLst>
              <a:gd name="adj" fmla="val 16667"/>
            </a:avLst>
          </a:prstGeom>
          <a:solidFill>
            <a:srgbClr val="FFB7DB"/>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b="1">
              <a:solidFill>
                <a:srgbClr val="7030A0"/>
              </a:solidFill>
              <a:cs typeface="Arial" panose="020B0604020202020204" pitchFamily="34" charset="0"/>
            </a:endParaRPr>
          </a:p>
        </p:txBody>
      </p:sp>
      <p:sp>
        <p:nvSpPr>
          <p:cNvPr id="14" name="AutoShape 95">
            <a:extLst/>
          </p:cNvPr>
          <p:cNvSpPr>
            <a:spLocks noChangeArrowheads="1"/>
          </p:cNvSpPr>
          <p:nvPr/>
        </p:nvSpPr>
        <p:spPr bwMode="gray">
          <a:xfrm>
            <a:off x="3555159" y="2927482"/>
            <a:ext cx="946324" cy="745927"/>
          </a:xfrm>
          <a:prstGeom prst="diamond">
            <a:avLst/>
          </a:prstGeom>
          <a:solidFill>
            <a:srgbClr val="FFB7DB"/>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b="1">
              <a:solidFill>
                <a:srgbClr val="7030A0"/>
              </a:solidFill>
              <a:cs typeface="Arial" panose="020B0604020202020204" pitchFamily="34" charset="0"/>
            </a:endParaRPr>
          </a:p>
        </p:txBody>
      </p:sp>
      <p:sp>
        <p:nvSpPr>
          <p:cNvPr id="15" name="Text Box 96"/>
          <p:cNvSpPr txBox="1">
            <a:spLocks noChangeArrowheads="1"/>
          </p:cNvSpPr>
          <p:nvPr/>
        </p:nvSpPr>
        <p:spPr bwMode="gray">
          <a:xfrm>
            <a:off x="6007548" y="1823383"/>
            <a:ext cx="33011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dirty="0">
                <a:solidFill>
                  <a:srgbClr val="002060"/>
                </a:solidFill>
                <a:cs typeface="Arial" panose="020B0604020202020204" pitchFamily="34" charset="0"/>
              </a:rPr>
              <a:t>Luyện đọc  </a:t>
            </a:r>
          </a:p>
        </p:txBody>
      </p:sp>
      <p:sp>
        <p:nvSpPr>
          <p:cNvPr id="16" name="Text Box 97"/>
          <p:cNvSpPr txBox="1">
            <a:spLocks noChangeArrowheads="1"/>
          </p:cNvSpPr>
          <p:nvPr/>
        </p:nvSpPr>
        <p:spPr bwMode="gray">
          <a:xfrm>
            <a:off x="3809977" y="2965384"/>
            <a:ext cx="4707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002060"/>
                </a:solidFill>
                <a:cs typeface="Arial" panose="020B0604020202020204" pitchFamily="34" charset="0"/>
              </a:rPr>
              <a:t>II</a:t>
            </a:r>
          </a:p>
        </p:txBody>
      </p:sp>
      <p:sp>
        <p:nvSpPr>
          <p:cNvPr id="17" name="Rectangle 16"/>
          <p:cNvSpPr>
            <a:spLocks noChangeArrowheads="1"/>
          </p:cNvSpPr>
          <p:nvPr/>
        </p:nvSpPr>
        <p:spPr bwMode="auto">
          <a:xfrm>
            <a:off x="4899922" y="2973321"/>
            <a:ext cx="51883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4000" b="1" dirty="0">
                <a:solidFill>
                  <a:srgbClr val="002060"/>
                </a:solidFill>
                <a:cs typeface="Arial" panose="020B0604020202020204" pitchFamily="34" charset="0"/>
              </a:rPr>
              <a:t> Tìm hiểu bài</a:t>
            </a:r>
          </a:p>
        </p:txBody>
      </p:sp>
    </p:spTree>
    <p:extLst>
      <p:ext uri="{BB962C8B-B14F-4D97-AF65-F5344CB8AC3E}">
        <p14:creationId xmlns:p14="http://schemas.microsoft.com/office/powerpoint/2010/main" val="2314271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75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75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75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750" fill="hold"/>
                                        <p:tgtEl>
                                          <p:spTgt spid="14"/>
                                        </p:tgtEl>
                                        <p:attrNameLst>
                                          <p:attrName>ppt_w</p:attrName>
                                        </p:attrNameLst>
                                      </p:cBhvr>
                                      <p:tavLst>
                                        <p:tav tm="0">
                                          <p:val>
                                            <p:fltVal val="0"/>
                                          </p:val>
                                        </p:tav>
                                        <p:tav tm="100000">
                                          <p:val>
                                            <p:strVal val="#ppt_w"/>
                                          </p:val>
                                        </p:tav>
                                      </p:tavLst>
                                    </p:anim>
                                    <p:anim calcmode="lin" valueType="num">
                                      <p:cBhvr>
                                        <p:cTn id="27" dur="750" fill="hold"/>
                                        <p:tgtEl>
                                          <p:spTgt spid="14"/>
                                        </p:tgtEl>
                                        <p:attrNameLst>
                                          <p:attrName>ppt_h</p:attrName>
                                        </p:attrNameLst>
                                      </p:cBhvr>
                                      <p:tavLst>
                                        <p:tav tm="0">
                                          <p:val>
                                            <p:fltVal val="0"/>
                                          </p:val>
                                        </p:tav>
                                        <p:tav tm="100000">
                                          <p:val>
                                            <p:strVal val="#ppt_h"/>
                                          </p:val>
                                        </p:tav>
                                      </p:tavLst>
                                    </p:anim>
                                    <p:animEffect transition="in" filter="fade">
                                      <p:cBhvr>
                                        <p:cTn id="28" dur="75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750" fill="hold"/>
                                        <p:tgtEl>
                                          <p:spTgt spid="17"/>
                                        </p:tgtEl>
                                        <p:attrNameLst>
                                          <p:attrName>ppt_w</p:attrName>
                                        </p:attrNameLst>
                                      </p:cBhvr>
                                      <p:tavLst>
                                        <p:tav tm="0">
                                          <p:val>
                                            <p:fltVal val="0"/>
                                          </p:val>
                                        </p:tav>
                                        <p:tav tm="100000">
                                          <p:val>
                                            <p:strVal val="#ppt_w"/>
                                          </p:val>
                                        </p:tav>
                                      </p:tavLst>
                                    </p:anim>
                                    <p:anim calcmode="lin" valueType="num">
                                      <p:cBhvr>
                                        <p:cTn id="37" dur="750" fill="hold"/>
                                        <p:tgtEl>
                                          <p:spTgt spid="17"/>
                                        </p:tgtEl>
                                        <p:attrNameLst>
                                          <p:attrName>ppt_h</p:attrName>
                                        </p:attrNameLst>
                                      </p:cBhvr>
                                      <p:tavLst>
                                        <p:tav tm="0">
                                          <p:val>
                                            <p:fltVal val="0"/>
                                          </p:val>
                                        </p:tav>
                                        <p:tav tm="100000">
                                          <p:val>
                                            <p:strVal val="#ppt_h"/>
                                          </p:val>
                                        </p:tav>
                                      </p:tavLst>
                                    </p:anim>
                                    <p:animEffect transition="in" filter="fade">
                                      <p:cBhvr>
                                        <p:cTn id="38" dur="75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ircle(in)">
                                      <p:cBhvr>
                                        <p:cTn id="43" dur="1000"/>
                                        <p:tgtEl>
                                          <p:spTgt spid="6"/>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1000"/>
                                        <p:tgtEl>
                                          <p:spTgt spid="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1000"/>
                                        <p:tgtEl>
                                          <p:spTgt spid="8"/>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ircle(in)">
                                      <p:cBhvr>
                                        <p:cTn id="5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P spid="13" grpId="0" animBg="1"/>
      <p:bldP spid="14" grpId="0" animBg="1"/>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p:cNvPr>
          <p:cNvSpPr/>
          <p:nvPr/>
        </p:nvSpPr>
        <p:spPr>
          <a:xfrm>
            <a:off x="1468457" y="2472028"/>
            <a:ext cx="9636921" cy="1529266"/>
          </a:xfrm>
          <a:prstGeom prst="rect">
            <a:avLst/>
          </a:prstGeom>
          <a:noFill/>
          <a:ln>
            <a:noFill/>
          </a:ln>
        </p:spPr>
        <p:txBody>
          <a:bodyPr lIns="51435" tIns="25718" rIns="51435" bIns="25718">
            <a:spAutoFit/>
          </a:bodyPr>
          <a:lstStyle/>
          <a:p>
            <a:pPr algn="ctr">
              <a:defRPr/>
            </a:pPr>
            <a:r>
              <a:rPr lang="en-US" sz="9600" b="1" dirty="0" smtClean="0">
                <a:ln w="0">
                  <a:solidFill>
                    <a:srgbClr val="CC3399"/>
                  </a:solidFill>
                </a:ln>
                <a:solidFill>
                  <a:srgbClr val="990099"/>
                </a:solidFill>
                <a:effectLst>
                  <a:reflection blurRad="6350" stA="53000" endA="300" endPos="35500" dir="5400000" sy="-90000" algn="bl" rotWithShape="0"/>
                </a:effectLst>
              </a:rPr>
              <a:t>LUYỆN ĐỌC</a:t>
            </a:r>
            <a:endParaRPr lang="en-US" sz="9600" b="1" dirty="0">
              <a:ln w="0">
                <a:solidFill>
                  <a:srgbClr val="CC3399"/>
                </a:solidFill>
              </a:ln>
              <a:solidFill>
                <a:srgbClr val="990099"/>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514634941"/>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588568" y="963466"/>
            <a:ext cx="7746214" cy="5894534"/>
            <a:chOff x="1588568" y="963466"/>
            <a:chExt cx="7746214" cy="5894534"/>
          </a:xfrm>
        </p:grpSpPr>
        <p:pic>
          <p:nvPicPr>
            <p:cNvPr id="5" name="Picture 4"/>
            <p:cNvPicPr>
              <a:picLocks noChangeAspect="1"/>
            </p:cNvPicPr>
            <p:nvPr/>
          </p:nvPicPr>
          <p:blipFill>
            <a:blip r:embed="rId3"/>
            <a:stretch>
              <a:fillRect/>
            </a:stretch>
          </p:blipFill>
          <p:spPr>
            <a:xfrm>
              <a:off x="1588568" y="963466"/>
              <a:ext cx="7746214" cy="3418017"/>
            </a:xfrm>
            <a:prstGeom prst="rect">
              <a:avLst/>
            </a:prstGeom>
          </p:spPr>
        </p:pic>
        <p:pic>
          <p:nvPicPr>
            <p:cNvPr id="6" name="Picture 5"/>
            <p:cNvPicPr>
              <a:picLocks noChangeAspect="1"/>
            </p:cNvPicPr>
            <p:nvPr/>
          </p:nvPicPr>
          <p:blipFill>
            <a:blip r:embed="rId4"/>
            <a:stretch>
              <a:fillRect/>
            </a:stretch>
          </p:blipFill>
          <p:spPr>
            <a:xfrm>
              <a:off x="1645718" y="4369528"/>
              <a:ext cx="7689064" cy="2488472"/>
            </a:xfrm>
            <a:prstGeom prst="rect">
              <a:avLst/>
            </a:prstGeom>
          </p:spPr>
        </p:pic>
      </p:grpSp>
      <p:pic>
        <p:nvPicPr>
          <p:cNvPr id="7" name="Picture 5" descr="Trường TH HOÀNG HOA THÁ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6055" y="19535"/>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smtClean="0">
                <a:ln w="0">
                  <a:solidFill>
                    <a:srgbClr val="CC3399"/>
                  </a:solidFill>
                </a:ln>
                <a:solidFill>
                  <a:srgbClr val="990099"/>
                </a:solidFill>
                <a:effectLst>
                  <a:reflection blurRad="6350" stA="53000" endA="300" endPos="35500" dir="5400000" sy="-90000" algn="bl" rotWithShape="0"/>
                </a:effectLst>
              </a:rPr>
              <a:t>MÙA THẢO QUẢ</a:t>
            </a:r>
          </a:p>
        </p:txBody>
      </p:sp>
    </p:spTree>
    <p:extLst>
      <p:ext uri="{BB962C8B-B14F-4D97-AF65-F5344CB8AC3E}">
        <p14:creationId xmlns:p14="http://schemas.microsoft.com/office/powerpoint/2010/main" val="21663968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6055" y="19535"/>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smtClean="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168520" y="2336126"/>
            <a:ext cx="72723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altLang="en-US" sz="3200" dirty="0">
                <a:solidFill>
                  <a:srgbClr val="CC3399"/>
                </a:solidFill>
              </a:rPr>
              <a:t>- Đoạn 1: Từ đầu</a:t>
            </a:r>
            <a:r>
              <a:rPr lang="en-US" altLang="en-US" sz="3200" dirty="0" smtClean="0">
                <a:solidFill>
                  <a:srgbClr val="CC3399"/>
                </a:solidFill>
              </a:rPr>
              <a:t>... nếp áo, nếp khăn.</a:t>
            </a:r>
            <a:endParaRPr lang="en-US" altLang="en-US" sz="3200" dirty="0">
              <a:solidFill>
                <a:srgbClr val="CC3399"/>
              </a:solidFill>
            </a:endParaRPr>
          </a:p>
        </p:txBody>
      </p:sp>
      <p:sp>
        <p:nvSpPr>
          <p:cNvPr id="12" name="Rectangle 11">
            <a:extLst/>
          </p:cNvPr>
          <p:cNvSpPr/>
          <p:nvPr/>
        </p:nvSpPr>
        <p:spPr>
          <a:xfrm>
            <a:off x="466477" y="1373016"/>
            <a:ext cx="7186613" cy="746358"/>
          </a:xfrm>
          <a:prstGeom prst="rect">
            <a:avLst/>
          </a:prstGeom>
          <a:noFill/>
        </p:spPr>
        <p:txBody>
          <a:bodyPr lIns="68580" tIns="34290" rIns="68580" bIns="34290">
            <a:spAutoFit/>
          </a:bodyPr>
          <a:lstStyle/>
          <a:p>
            <a:pPr algn="ctr">
              <a:defRPr/>
            </a:pPr>
            <a:r>
              <a:rPr lang="en-US" sz="4400" dirty="0">
                <a:ln w="0">
                  <a:solidFill>
                    <a:srgbClr val="CC3399"/>
                  </a:solidFill>
                </a:ln>
                <a:solidFill>
                  <a:srgbClr val="990099"/>
                </a:solidFill>
                <a:effectLst>
                  <a:reflection blurRad="6350" stA="53000" endA="300" endPos="35500" dir="5400000" sy="-90000" algn="bl" rotWithShape="0"/>
                </a:effectLst>
              </a:rPr>
              <a:t>Chia đoạn:</a:t>
            </a:r>
          </a:p>
        </p:txBody>
      </p:sp>
      <p:sp>
        <p:nvSpPr>
          <p:cNvPr id="13" name="Rectangle 12"/>
          <p:cNvSpPr>
            <a:spLocks noChangeArrowheads="1"/>
          </p:cNvSpPr>
          <p:nvPr/>
        </p:nvSpPr>
        <p:spPr bwMode="auto">
          <a:xfrm>
            <a:off x="1174870" y="3229888"/>
            <a:ext cx="87184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altLang="en-US" sz="3200" dirty="0">
                <a:solidFill>
                  <a:srgbClr val="CC3399"/>
                </a:solidFill>
              </a:rPr>
              <a:t>- Đoạn 2: </a:t>
            </a:r>
            <a:r>
              <a:rPr lang="en-US" altLang="en-US" sz="3200" dirty="0" smtClean="0">
                <a:solidFill>
                  <a:srgbClr val="CC3399"/>
                </a:solidFill>
              </a:rPr>
              <a:t>Tiếp theo ..... lấn chiếm không gian.</a:t>
            </a:r>
            <a:endParaRPr lang="en-US" altLang="en-US" sz="3200" dirty="0">
              <a:solidFill>
                <a:srgbClr val="CC3399"/>
              </a:solidFill>
            </a:endParaRPr>
          </a:p>
        </p:txBody>
      </p:sp>
      <p:sp>
        <p:nvSpPr>
          <p:cNvPr id="14" name="Rectangle 13"/>
          <p:cNvSpPr>
            <a:spLocks noChangeArrowheads="1"/>
          </p:cNvSpPr>
          <p:nvPr/>
        </p:nvSpPr>
        <p:spPr bwMode="auto">
          <a:xfrm>
            <a:off x="1174870" y="4117301"/>
            <a:ext cx="928090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altLang="en-US" sz="3200" dirty="0">
                <a:solidFill>
                  <a:srgbClr val="CC3399"/>
                </a:solidFill>
              </a:rPr>
              <a:t>- Đoạn 3: </a:t>
            </a:r>
            <a:r>
              <a:rPr lang="en-US" altLang="en-US" sz="3200" dirty="0" smtClean="0">
                <a:solidFill>
                  <a:srgbClr val="CC3399"/>
                </a:solidFill>
              </a:rPr>
              <a:t>Đoạn còn lại</a:t>
            </a:r>
            <a:endParaRPr lang="en-US" altLang="en-US" sz="3200" dirty="0">
              <a:solidFill>
                <a:srgbClr val="CC3399"/>
              </a:solidFill>
            </a:endParaRPr>
          </a:p>
        </p:txBody>
      </p:sp>
    </p:spTree>
    <p:extLst>
      <p:ext uri="{BB962C8B-B14F-4D97-AF65-F5344CB8AC3E}">
        <p14:creationId xmlns:p14="http://schemas.microsoft.com/office/powerpoint/2010/main" val="1587301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6055" y="19535"/>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smtClean="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168520" y="2336126"/>
            <a:ext cx="72723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altLang="en-US" sz="3200" dirty="0">
                <a:solidFill>
                  <a:srgbClr val="CC3399"/>
                </a:solidFill>
              </a:rPr>
              <a:t>- </a:t>
            </a:r>
            <a:r>
              <a:rPr lang="en-US" altLang="en-US" sz="3200" dirty="0" smtClean="0">
                <a:solidFill>
                  <a:srgbClr val="CC3399"/>
                </a:solidFill>
              </a:rPr>
              <a:t>gió lướt thướt</a:t>
            </a:r>
            <a:endParaRPr lang="en-US" altLang="en-US" sz="3200" dirty="0">
              <a:solidFill>
                <a:srgbClr val="CC3399"/>
              </a:solidFill>
            </a:endParaRPr>
          </a:p>
        </p:txBody>
      </p:sp>
      <p:sp>
        <p:nvSpPr>
          <p:cNvPr id="13" name="Rectangle 12"/>
          <p:cNvSpPr>
            <a:spLocks noChangeArrowheads="1"/>
          </p:cNvSpPr>
          <p:nvPr/>
        </p:nvSpPr>
        <p:spPr bwMode="auto">
          <a:xfrm>
            <a:off x="1174870" y="3229888"/>
            <a:ext cx="87184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altLang="en-US" sz="3200" dirty="0">
                <a:solidFill>
                  <a:srgbClr val="CC3399"/>
                </a:solidFill>
              </a:rPr>
              <a:t>- </a:t>
            </a:r>
            <a:r>
              <a:rPr lang="en-US" altLang="en-US" sz="3200" dirty="0" smtClean="0">
                <a:solidFill>
                  <a:srgbClr val="CC3399"/>
                </a:solidFill>
              </a:rPr>
              <a:t>quyến</a:t>
            </a:r>
            <a:endParaRPr lang="en-US" altLang="en-US" sz="3200" dirty="0">
              <a:solidFill>
                <a:srgbClr val="CC3399"/>
              </a:solidFill>
            </a:endParaRPr>
          </a:p>
        </p:txBody>
      </p:sp>
      <p:sp>
        <p:nvSpPr>
          <p:cNvPr id="14" name="Rectangle 13"/>
          <p:cNvSpPr>
            <a:spLocks noChangeArrowheads="1"/>
          </p:cNvSpPr>
          <p:nvPr/>
        </p:nvSpPr>
        <p:spPr bwMode="auto">
          <a:xfrm>
            <a:off x="1174870" y="4117301"/>
            <a:ext cx="928090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altLang="en-US" sz="3200" dirty="0">
                <a:solidFill>
                  <a:srgbClr val="CC3399"/>
                </a:solidFill>
              </a:rPr>
              <a:t>- </a:t>
            </a:r>
            <a:r>
              <a:rPr lang="en-US" altLang="en-US" sz="3200" dirty="0" smtClean="0">
                <a:solidFill>
                  <a:srgbClr val="CC3399"/>
                </a:solidFill>
              </a:rPr>
              <a:t>ngọt lựng</a:t>
            </a:r>
            <a:endParaRPr lang="en-US" altLang="en-US" sz="3200" dirty="0">
              <a:solidFill>
                <a:srgbClr val="CC3399"/>
              </a:solidFill>
            </a:endParaRPr>
          </a:p>
        </p:txBody>
      </p:sp>
      <p:sp>
        <p:nvSpPr>
          <p:cNvPr id="15" name="Rectangle 14"/>
          <p:cNvSpPr>
            <a:spLocks noChangeArrowheads="1"/>
          </p:cNvSpPr>
          <p:nvPr/>
        </p:nvSpPr>
        <p:spPr bwMode="auto">
          <a:xfrm>
            <a:off x="1219200" y="4894720"/>
            <a:ext cx="2768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altLang="en-US" sz="3200" dirty="0" smtClean="0">
                <a:solidFill>
                  <a:srgbClr val="CC3399"/>
                </a:solidFill>
              </a:rPr>
              <a:t>- ủ ấp</a:t>
            </a:r>
            <a:endParaRPr lang="en-US" altLang="en-US" sz="3200" dirty="0">
              <a:solidFill>
                <a:srgbClr val="CC3399"/>
              </a:solidFill>
            </a:endParaRPr>
          </a:p>
        </p:txBody>
      </p:sp>
      <p:sp>
        <p:nvSpPr>
          <p:cNvPr id="16" name="Rectangle 15"/>
          <p:cNvSpPr>
            <a:spLocks noChangeArrowheads="1"/>
          </p:cNvSpPr>
          <p:nvPr/>
        </p:nvSpPr>
        <p:spPr bwMode="auto">
          <a:xfrm>
            <a:off x="5253691" y="2201189"/>
            <a:ext cx="646797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150000"/>
              </a:lnSpc>
              <a:spcBef>
                <a:spcPct val="20000"/>
              </a:spcBef>
            </a:pPr>
            <a:r>
              <a:rPr lang="en-US" sz="2800" dirty="0" smtClean="0">
                <a:solidFill>
                  <a:srgbClr val="CC3399"/>
                </a:solidFill>
              </a:rPr>
              <a:t>    </a:t>
            </a:r>
            <a:r>
              <a:rPr lang="vi-VN" sz="2800" dirty="0" smtClean="0">
                <a:solidFill>
                  <a:srgbClr val="CC3399"/>
                </a:solidFill>
              </a:rPr>
              <a:t>Thoáng </a:t>
            </a:r>
            <a:r>
              <a:rPr lang="vi-VN" sz="2800" dirty="0">
                <a:solidFill>
                  <a:srgbClr val="CC3399"/>
                </a:solidFill>
              </a:rPr>
              <a:t>cái, </a:t>
            </a:r>
            <a:r>
              <a:rPr lang="vi-VN" sz="2800" dirty="0">
                <a:solidFill>
                  <a:schemeClr val="accent6">
                    <a:lumMod val="50000"/>
                  </a:schemeClr>
                </a:solidFill>
              </a:rPr>
              <a:t>/</a:t>
            </a:r>
            <a:r>
              <a:rPr lang="vi-VN" sz="2800" dirty="0" smtClean="0">
                <a:solidFill>
                  <a:srgbClr val="CC3399"/>
                </a:solidFill>
              </a:rPr>
              <a:t> </a:t>
            </a:r>
            <a:r>
              <a:rPr lang="vi-VN" sz="2800" dirty="0">
                <a:solidFill>
                  <a:srgbClr val="CC3399"/>
                </a:solidFill>
              </a:rPr>
              <a:t>dưới bóng râm của rừng già</a:t>
            </a:r>
            <a:r>
              <a:rPr lang="vi-VN" sz="2800" dirty="0" smtClean="0">
                <a:solidFill>
                  <a:srgbClr val="CC3399"/>
                </a:solidFill>
              </a:rPr>
              <a:t>,</a:t>
            </a:r>
            <a:r>
              <a:rPr lang="en-US" sz="2800" dirty="0" smtClean="0">
                <a:solidFill>
                  <a:srgbClr val="CC3399"/>
                </a:solidFill>
              </a:rPr>
              <a:t> </a:t>
            </a:r>
            <a:r>
              <a:rPr lang="vi-VN" sz="2800" dirty="0">
                <a:solidFill>
                  <a:schemeClr val="accent6">
                    <a:lumMod val="50000"/>
                  </a:schemeClr>
                </a:solidFill>
              </a:rPr>
              <a:t>/</a:t>
            </a:r>
            <a:r>
              <a:rPr lang="vi-VN" sz="2800" dirty="0" smtClean="0">
                <a:solidFill>
                  <a:srgbClr val="CC3399"/>
                </a:solidFill>
              </a:rPr>
              <a:t> </a:t>
            </a:r>
            <a:r>
              <a:rPr lang="vi-VN" sz="2800" dirty="0">
                <a:solidFill>
                  <a:srgbClr val="CC3399"/>
                </a:solidFill>
              </a:rPr>
              <a:t>thảo quả lan </a:t>
            </a:r>
            <a:r>
              <a:rPr lang="vi-VN" sz="2800" dirty="0" smtClean="0">
                <a:solidFill>
                  <a:srgbClr val="CC3399"/>
                </a:solidFill>
              </a:rPr>
              <a:t>toả</a:t>
            </a:r>
            <a:r>
              <a:rPr lang="en-US" sz="2800" dirty="0" smtClean="0">
                <a:solidFill>
                  <a:srgbClr val="CC3399"/>
                </a:solidFill>
              </a:rPr>
              <a:t> </a:t>
            </a:r>
            <a:r>
              <a:rPr lang="vi-VN" sz="2800" dirty="0" smtClean="0">
                <a:solidFill>
                  <a:schemeClr val="accent6">
                    <a:lumMod val="50000"/>
                  </a:schemeClr>
                </a:solidFill>
              </a:rPr>
              <a:t>/</a:t>
            </a:r>
            <a:r>
              <a:rPr lang="vi-VN" sz="2800" dirty="0" smtClean="0">
                <a:solidFill>
                  <a:srgbClr val="CC3399"/>
                </a:solidFill>
              </a:rPr>
              <a:t> </a:t>
            </a:r>
            <a:r>
              <a:rPr lang="vi-VN" sz="2800" dirty="0">
                <a:solidFill>
                  <a:srgbClr val="CC3399"/>
                </a:solidFill>
              </a:rPr>
              <a:t>nơi tầng rừng </a:t>
            </a:r>
            <a:r>
              <a:rPr lang="vi-VN" sz="2800" dirty="0" smtClean="0">
                <a:solidFill>
                  <a:srgbClr val="CC3399"/>
                </a:solidFill>
              </a:rPr>
              <a:t>thấp,</a:t>
            </a:r>
            <a:r>
              <a:rPr lang="en-US" sz="2800" dirty="0" smtClean="0">
                <a:solidFill>
                  <a:srgbClr val="CC3399"/>
                </a:solidFill>
              </a:rPr>
              <a:t> </a:t>
            </a:r>
            <a:r>
              <a:rPr lang="vi-VN" sz="2800" dirty="0">
                <a:solidFill>
                  <a:schemeClr val="accent6">
                    <a:lumMod val="50000"/>
                  </a:schemeClr>
                </a:solidFill>
              </a:rPr>
              <a:t>/</a:t>
            </a:r>
            <a:r>
              <a:rPr lang="vi-VN" sz="2800" dirty="0" smtClean="0">
                <a:solidFill>
                  <a:srgbClr val="CC3399"/>
                </a:solidFill>
              </a:rPr>
              <a:t> </a:t>
            </a:r>
            <a:r>
              <a:rPr lang="vi-VN" sz="2800" dirty="0">
                <a:solidFill>
                  <a:srgbClr val="CC3399"/>
                </a:solidFill>
              </a:rPr>
              <a:t>vươn ngọn</a:t>
            </a:r>
            <a:r>
              <a:rPr lang="vi-VN" sz="2800" dirty="0" smtClean="0">
                <a:solidFill>
                  <a:srgbClr val="CC3399"/>
                </a:solidFill>
              </a:rPr>
              <a:t>,</a:t>
            </a:r>
            <a:r>
              <a:rPr lang="en-US" sz="2800" dirty="0" smtClean="0">
                <a:solidFill>
                  <a:srgbClr val="CC3399"/>
                </a:solidFill>
              </a:rPr>
              <a:t> </a:t>
            </a:r>
            <a:r>
              <a:rPr lang="vi-VN" sz="2800" dirty="0">
                <a:solidFill>
                  <a:schemeClr val="accent6">
                    <a:lumMod val="50000"/>
                  </a:schemeClr>
                </a:solidFill>
              </a:rPr>
              <a:t>/</a:t>
            </a:r>
            <a:r>
              <a:rPr lang="vi-VN" sz="2800" dirty="0" smtClean="0">
                <a:solidFill>
                  <a:srgbClr val="CC3399"/>
                </a:solidFill>
              </a:rPr>
              <a:t> </a:t>
            </a:r>
            <a:r>
              <a:rPr lang="vi-VN" sz="2800" dirty="0">
                <a:solidFill>
                  <a:srgbClr val="CC3399"/>
                </a:solidFill>
              </a:rPr>
              <a:t>xoè lá</a:t>
            </a:r>
            <a:r>
              <a:rPr lang="vi-VN" sz="2800" dirty="0" smtClean="0">
                <a:solidFill>
                  <a:srgbClr val="CC3399"/>
                </a:solidFill>
              </a:rPr>
              <a:t>,</a:t>
            </a:r>
            <a:r>
              <a:rPr lang="en-US" sz="2800" dirty="0" smtClean="0">
                <a:solidFill>
                  <a:srgbClr val="CC3399"/>
                </a:solidFill>
              </a:rPr>
              <a:t> </a:t>
            </a:r>
            <a:r>
              <a:rPr lang="vi-VN" sz="2800" dirty="0">
                <a:solidFill>
                  <a:schemeClr val="accent6">
                    <a:lumMod val="50000"/>
                  </a:schemeClr>
                </a:solidFill>
              </a:rPr>
              <a:t>/</a:t>
            </a:r>
            <a:r>
              <a:rPr lang="vi-VN" sz="2800" dirty="0" smtClean="0">
                <a:solidFill>
                  <a:srgbClr val="CC3399"/>
                </a:solidFill>
              </a:rPr>
              <a:t> </a:t>
            </a:r>
            <a:r>
              <a:rPr lang="vi-VN" sz="2800" dirty="0">
                <a:solidFill>
                  <a:srgbClr val="CC3399"/>
                </a:solidFill>
              </a:rPr>
              <a:t>lấn chiếm không </a:t>
            </a:r>
            <a:r>
              <a:rPr lang="vi-VN" sz="2800" dirty="0" smtClean="0">
                <a:solidFill>
                  <a:srgbClr val="CC3399"/>
                </a:solidFill>
              </a:rPr>
              <a:t>gian</a:t>
            </a:r>
            <a:r>
              <a:rPr lang="en-US" sz="2800" dirty="0" smtClean="0">
                <a:solidFill>
                  <a:srgbClr val="CC3399"/>
                </a:solidFill>
              </a:rPr>
              <a:t>.</a:t>
            </a:r>
            <a:r>
              <a:rPr lang="vi-VN" sz="2800" dirty="0" smtClean="0">
                <a:solidFill>
                  <a:schemeClr val="accent6">
                    <a:lumMod val="50000"/>
                  </a:schemeClr>
                </a:solidFill>
              </a:rPr>
              <a:t> //</a:t>
            </a:r>
            <a:endParaRPr lang="en-US" altLang="en-US" sz="2800" dirty="0">
              <a:solidFill>
                <a:srgbClr val="CC3399"/>
              </a:solidFill>
            </a:endParaRPr>
          </a:p>
        </p:txBody>
      </p:sp>
      <p:sp>
        <p:nvSpPr>
          <p:cNvPr id="17" name="Rectangle 16">
            <a:extLst/>
          </p:cNvPr>
          <p:cNvSpPr/>
          <p:nvPr/>
        </p:nvSpPr>
        <p:spPr>
          <a:xfrm>
            <a:off x="123697" y="1204679"/>
            <a:ext cx="7186613" cy="746358"/>
          </a:xfrm>
          <a:prstGeom prst="rect">
            <a:avLst/>
          </a:prstGeom>
          <a:noFill/>
        </p:spPr>
        <p:txBody>
          <a:bodyPr lIns="68580" tIns="34290" rIns="68580" bIns="34290">
            <a:spAutoFit/>
          </a:bodyPr>
          <a:lstStyle/>
          <a:p>
            <a:pPr algn="ctr">
              <a:defRPr/>
            </a:pPr>
            <a:r>
              <a:rPr lang="en-US" sz="4400" dirty="0" smtClean="0">
                <a:ln w="0">
                  <a:solidFill>
                    <a:srgbClr val="CC3399"/>
                  </a:solidFill>
                </a:ln>
                <a:solidFill>
                  <a:srgbClr val="990099"/>
                </a:solidFill>
                <a:effectLst>
                  <a:reflection blurRad="6350" stA="53000" endA="300" endPos="35500" dir="5400000" sy="-90000" algn="bl" rotWithShape="0"/>
                </a:effectLst>
              </a:rPr>
              <a:t>Luyện đọc:</a:t>
            </a:r>
            <a:endParaRPr lang="en-US" sz="4400" dirty="0">
              <a:ln w="0">
                <a:solidFill>
                  <a:srgbClr val="CC3399"/>
                </a:solidFill>
              </a:ln>
              <a:solidFill>
                <a:srgbClr val="990099"/>
              </a:solidFill>
              <a:effectLst>
                <a:reflection blurRad="6350" stA="53000" endA="300" endPos="35500" dir="5400000" sy="-90000" algn="bl" rotWithShape="0"/>
              </a:effectLst>
            </a:endParaRPr>
          </a:p>
        </p:txBody>
      </p:sp>
      <p:cxnSp>
        <p:nvCxnSpPr>
          <p:cNvPr id="10" name="Straight Connector 9"/>
          <p:cNvCxnSpPr/>
          <p:nvPr/>
        </p:nvCxnSpPr>
        <p:spPr>
          <a:xfrm>
            <a:off x="4635500" y="2036278"/>
            <a:ext cx="0" cy="3761729"/>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366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724025"/>
            <a:ext cx="10515600" cy="4351338"/>
          </a:xfrm>
        </p:spPr>
        <p:txBody>
          <a:bodyPr/>
          <a:lstStyle/>
          <a:p>
            <a:pPr>
              <a:lnSpc>
                <a:spcPct val="150000"/>
              </a:lnSpc>
            </a:pPr>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6055" y="19535"/>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smtClean="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143000" y="1825804"/>
            <a:ext cx="1010753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150000"/>
              </a:lnSpc>
              <a:spcBef>
                <a:spcPct val="20000"/>
              </a:spcBef>
            </a:pPr>
            <a:r>
              <a:rPr lang="en-US" altLang="en-US" sz="2800" dirty="0">
                <a:solidFill>
                  <a:srgbClr val="CC3399"/>
                </a:solidFill>
              </a:rPr>
              <a:t>- </a:t>
            </a:r>
            <a:r>
              <a:rPr lang="en-US" altLang="en-US" sz="2800" b="1" dirty="0" smtClean="0">
                <a:solidFill>
                  <a:srgbClr val="CC3399"/>
                </a:solidFill>
              </a:rPr>
              <a:t>Thảo quả</a:t>
            </a:r>
            <a:r>
              <a:rPr lang="en-US" altLang="en-US" sz="2800" dirty="0" smtClean="0">
                <a:solidFill>
                  <a:srgbClr val="CC3399"/>
                </a:solidFill>
              </a:rPr>
              <a:t>: cây thân cỏ, quả hình bầu dục, lúc chín màu đỏ, tỏa mùi thơm ngào ngạt, dùng làm thuốc hoặc gia vị.</a:t>
            </a:r>
            <a:endParaRPr lang="en-US" altLang="en-US" sz="2800" dirty="0">
              <a:solidFill>
                <a:srgbClr val="CC3399"/>
              </a:solidFill>
            </a:endParaRPr>
          </a:p>
        </p:txBody>
      </p:sp>
      <p:sp>
        <p:nvSpPr>
          <p:cNvPr id="12" name="Rectangle 11">
            <a:extLst/>
          </p:cNvPr>
          <p:cNvSpPr/>
          <p:nvPr/>
        </p:nvSpPr>
        <p:spPr>
          <a:xfrm>
            <a:off x="-219323" y="1043167"/>
            <a:ext cx="7186613" cy="746358"/>
          </a:xfrm>
          <a:prstGeom prst="rect">
            <a:avLst/>
          </a:prstGeom>
          <a:noFill/>
        </p:spPr>
        <p:txBody>
          <a:bodyPr lIns="68580" tIns="34290" rIns="68580" bIns="34290">
            <a:spAutoFit/>
          </a:bodyPr>
          <a:lstStyle/>
          <a:p>
            <a:pPr algn="ctr">
              <a:defRPr/>
            </a:pPr>
            <a:r>
              <a:rPr lang="en-US" sz="4400" dirty="0" smtClean="0">
                <a:ln w="0">
                  <a:solidFill>
                    <a:srgbClr val="CC3399"/>
                  </a:solidFill>
                </a:ln>
                <a:solidFill>
                  <a:srgbClr val="990099"/>
                </a:solidFill>
                <a:effectLst>
                  <a:reflection blurRad="6350" stA="53000" endA="300" endPos="35500" dir="5400000" sy="-90000" algn="bl" rotWithShape="0"/>
                </a:effectLst>
              </a:rPr>
              <a:t>Chú giải:</a:t>
            </a:r>
            <a:endParaRPr lang="en-US" sz="4400" dirty="0">
              <a:ln w="0">
                <a:solidFill>
                  <a:srgbClr val="CC3399"/>
                </a:solidFill>
              </a:ln>
              <a:solidFill>
                <a:srgbClr val="990099"/>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4502427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2009_08_24_113003_Thao%20qua%202[1]"/>
          <p:cNvPicPr>
            <a:picLocks noChangeAspect="1" noChangeArrowheads="1"/>
          </p:cNvPicPr>
          <p:nvPr/>
        </p:nvPicPr>
        <p:blipFill>
          <a:blip r:embed="rId2">
            <a:lum bright="10000" contrast="38000"/>
            <a:extLst>
              <a:ext uri="{28A0092B-C50C-407E-A947-70E740481C1C}">
                <a14:useLocalDpi xmlns:a14="http://schemas.microsoft.com/office/drawing/2010/main" val="0"/>
              </a:ext>
            </a:extLst>
          </a:blip>
          <a:srcRect/>
          <a:stretch>
            <a:fillRect/>
          </a:stretch>
        </p:blipFill>
        <p:spPr bwMode="auto">
          <a:xfrm>
            <a:off x="6629399" y="-25595"/>
            <a:ext cx="5562601" cy="3738797"/>
          </a:xfrm>
          <a:prstGeom prst="rect">
            <a:avLst/>
          </a:prstGeom>
          <a:noFill/>
          <a:ln w="5397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7" descr="Hoa thao qua[1]"/>
          <p:cNvPicPr>
            <a:picLocks noChangeAspect="1" noChangeArrowheads="1"/>
          </p:cNvPicPr>
          <p:nvPr/>
        </p:nvPicPr>
        <p:blipFill>
          <a:blip r:embed="rId3">
            <a:lum bright="-8000" contrast="42000"/>
            <a:extLst>
              <a:ext uri="{28A0092B-C50C-407E-A947-70E740481C1C}">
                <a14:useLocalDpi xmlns:a14="http://schemas.microsoft.com/office/drawing/2010/main" val="0"/>
              </a:ext>
            </a:extLst>
          </a:blip>
          <a:srcRect/>
          <a:stretch>
            <a:fillRect/>
          </a:stretch>
        </p:blipFill>
        <p:spPr bwMode="auto">
          <a:xfrm>
            <a:off x="0" y="0"/>
            <a:ext cx="6629399" cy="3733084"/>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Hoàng Su Phì: Thảo quả được mùa, được giá - Báo Hà Giang điện t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764735" y="2422005"/>
            <a:ext cx="3291929" cy="556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ảo Quả - Cây Dược Liệu Với Nhiều Công Dụng Qu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60504"/>
            <a:ext cx="6629399" cy="34268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4820482" y="3325567"/>
            <a:ext cx="2551035" cy="635522"/>
          </a:xfrm>
          <a:prstGeom prst="rect">
            <a:avLst/>
          </a:prstGeom>
          <a:solidFill>
            <a:srgbClr val="FFDDEE"/>
          </a:solidFill>
          <a:ln w="9525">
            <a:solidFill>
              <a:srgbClr val="990099"/>
            </a:solidFill>
            <a:miter lim="800000"/>
            <a:headEnd/>
            <a:tailEnd/>
          </a:ln>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20000"/>
              </a:spcBef>
            </a:pPr>
            <a:r>
              <a:rPr lang="en-US" altLang="en-US" sz="3200" b="1" dirty="0" smtClean="0">
                <a:solidFill>
                  <a:srgbClr val="CC3399"/>
                </a:solidFill>
              </a:rPr>
              <a:t>Thảo quả</a:t>
            </a:r>
            <a:endParaRPr lang="en-US" altLang="en-US" sz="3200" dirty="0">
              <a:solidFill>
                <a:srgbClr val="CC3399"/>
              </a:solidFill>
            </a:endParaRPr>
          </a:p>
        </p:txBody>
      </p:sp>
    </p:spTree>
    <p:extLst>
      <p:ext uri="{BB962C8B-B14F-4D97-AF65-F5344CB8AC3E}">
        <p14:creationId xmlns:p14="http://schemas.microsoft.com/office/powerpoint/2010/main" val="18050090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2000" tmFilter="0, 0; .2, .5; .8, .5; 1, 0"/>
                                        <p:tgtEl>
                                          <p:spTgt spid="6"/>
                                        </p:tgtEl>
                                      </p:cBhvr>
                                    </p:animEffect>
                                    <p:animScale>
                                      <p:cBhvr>
                                        <p:cTn id="12" dur="100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2000" tmFilter="0, 0; .2, .5; .8, .5; 1, 0"/>
                                        <p:tgtEl>
                                          <p:spTgt spid="5"/>
                                        </p:tgtEl>
                                      </p:cBhvr>
                                    </p:animEffect>
                                    <p:animScale>
                                      <p:cBhvr>
                                        <p:cTn id="17" dur="1000" autoRev="1" fill="hold"/>
                                        <p:tgtEl>
                                          <p:spTgt spid="5"/>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2000" tmFilter="0, 0; .2, .5; .8, .5; 1, 0"/>
                                        <p:tgtEl>
                                          <p:spTgt spid="1028"/>
                                        </p:tgtEl>
                                      </p:cBhvr>
                                    </p:animEffect>
                                    <p:animScale>
                                      <p:cBhvr>
                                        <p:cTn id="22" dur="1000" autoRev="1" fill="hold"/>
                                        <p:tgtEl>
                                          <p:spTgt spid="102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000" tmFilter="0, 0; .2, .5; .8, .5; 1, 0"/>
                                        <p:tgtEl>
                                          <p:spTgt spid="8"/>
                                        </p:tgtEl>
                                      </p:cBhvr>
                                    </p:animEffect>
                                    <p:animScale>
                                      <p:cBhvr>
                                        <p:cTn id="27" dur="1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724025"/>
            <a:ext cx="10515600" cy="4351338"/>
          </a:xfrm>
        </p:spPr>
        <p:txBody>
          <a:bodyPr/>
          <a:lstStyle/>
          <a:p>
            <a:pPr>
              <a:lnSpc>
                <a:spcPct val="150000"/>
              </a:lnSpc>
            </a:pPr>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6055" y="19535"/>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smtClean="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143000" y="1825804"/>
            <a:ext cx="1010753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150000"/>
              </a:lnSpc>
              <a:spcBef>
                <a:spcPct val="20000"/>
              </a:spcBef>
            </a:pPr>
            <a:r>
              <a:rPr lang="en-US" altLang="en-US" sz="2800" dirty="0">
                <a:solidFill>
                  <a:srgbClr val="CC3399"/>
                </a:solidFill>
              </a:rPr>
              <a:t>- </a:t>
            </a:r>
            <a:r>
              <a:rPr lang="en-US" altLang="en-US" sz="2800" b="1" dirty="0" smtClean="0">
                <a:solidFill>
                  <a:srgbClr val="CC3399"/>
                </a:solidFill>
              </a:rPr>
              <a:t>Thảo quả</a:t>
            </a:r>
            <a:r>
              <a:rPr lang="en-US" altLang="en-US" sz="2800" dirty="0" smtClean="0">
                <a:solidFill>
                  <a:srgbClr val="CC3399"/>
                </a:solidFill>
              </a:rPr>
              <a:t>: cây thân cỏ, quả hình bầu dục, lúc chín màu đỏ, tỏa mùi thơm ngào ngạt, dùng làm thuốc hoặc gia vị.</a:t>
            </a:r>
            <a:endParaRPr lang="en-US" altLang="en-US" sz="2800" dirty="0">
              <a:solidFill>
                <a:srgbClr val="CC3399"/>
              </a:solidFill>
            </a:endParaRPr>
          </a:p>
        </p:txBody>
      </p:sp>
      <p:sp>
        <p:nvSpPr>
          <p:cNvPr id="12" name="Rectangle 11">
            <a:extLst/>
          </p:cNvPr>
          <p:cNvSpPr/>
          <p:nvPr/>
        </p:nvSpPr>
        <p:spPr>
          <a:xfrm>
            <a:off x="-219323" y="1043167"/>
            <a:ext cx="7186613" cy="746358"/>
          </a:xfrm>
          <a:prstGeom prst="rect">
            <a:avLst/>
          </a:prstGeom>
          <a:noFill/>
        </p:spPr>
        <p:txBody>
          <a:bodyPr lIns="68580" tIns="34290" rIns="68580" bIns="34290">
            <a:spAutoFit/>
          </a:bodyPr>
          <a:lstStyle/>
          <a:p>
            <a:pPr algn="ctr">
              <a:defRPr/>
            </a:pPr>
            <a:r>
              <a:rPr lang="en-US" sz="4400" dirty="0" smtClean="0">
                <a:ln w="0">
                  <a:solidFill>
                    <a:srgbClr val="CC3399"/>
                  </a:solidFill>
                </a:ln>
                <a:solidFill>
                  <a:srgbClr val="990099"/>
                </a:solidFill>
                <a:effectLst>
                  <a:reflection blurRad="6350" stA="53000" endA="300" endPos="35500" dir="5400000" sy="-90000" algn="bl" rotWithShape="0"/>
                </a:effectLst>
              </a:rPr>
              <a:t>Chú giải:</a:t>
            </a:r>
            <a:endParaRPr lang="en-US" sz="4400" dirty="0">
              <a:ln w="0">
                <a:solidFill>
                  <a:srgbClr val="CC3399"/>
                </a:solidFill>
              </a:ln>
              <a:solidFill>
                <a:srgbClr val="990099"/>
              </a:solidFill>
              <a:effectLst>
                <a:reflection blurRad="6350" stA="53000" endA="300" endPos="35500" dir="5400000" sy="-90000" algn="bl" rotWithShape="0"/>
              </a:effectLst>
            </a:endParaRPr>
          </a:p>
        </p:txBody>
      </p:sp>
      <p:sp>
        <p:nvSpPr>
          <p:cNvPr id="13" name="Rectangle 12"/>
          <p:cNvSpPr>
            <a:spLocks noChangeArrowheads="1"/>
          </p:cNvSpPr>
          <p:nvPr/>
        </p:nvSpPr>
        <p:spPr bwMode="auto">
          <a:xfrm>
            <a:off x="1143000" y="3159184"/>
            <a:ext cx="1038848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150000"/>
              </a:lnSpc>
              <a:spcBef>
                <a:spcPct val="20000"/>
              </a:spcBef>
            </a:pPr>
            <a:r>
              <a:rPr lang="en-US" altLang="en-US" sz="2800" dirty="0" smtClean="0">
                <a:solidFill>
                  <a:srgbClr val="CC3399"/>
                </a:solidFill>
              </a:rPr>
              <a:t>- </a:t>
            </a:r>
            <a:r>
              <a:rPr lang="en-US" altLang="en-US" sz="2800" b="1" dirty="0" smtClean="0">
                <a:solidFill>
                  <a:srgbClr val="CC3399"/>
                </a:solidFill>
              </a:rPr>
              <a:t>Đản Khao, Chin San</a:t>
            </a:r>
            <a:r>
              <a:rPr lang="en-US" altLang="en-US" sz="2800" dirty="0" smtClean="0">
                <a:solidFill>
                  <a:srgbClr val="CC3399"/>
                </a:solidFill>
              </a:rPr>
              <a:t>: tên những vùng đất thuộc tỉnh Lào Cai.</a:t>
            </a:r>
            <a:endParaRPr lang="en-US" altLang="en-US" sz="2800" dirty="0">
              <a:solidFill>
                <a:srgbClr val="CC3399"/>
              </a:solidFill>
            </a:endParaRPr>
          </a:p>
        </p:txBody>
      </p:sp>
    </p:spTree>
    <p:extLst>
      <p:ext uri="{BB962C8B-B14F-4D97-AF65-F5344CB8AC3E}">
        <p14:creationId xmlns:p14="http://schemas.microsoft.com/office/powerpoint/2010/main" val="26008892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4099" name="Content Placeholder 2"/>
          <p:cNvSpPr>
            <a:spLocks noGrp="1"/>
          </p:cNvSpPr>
          <p:nvPr>
            <p:ph idx="1"/>
          </p:nvPr>
        </p:nvSpPr>
        <p:spPr/>
        <p:txBody>
          <a:bodyPr/>
          <a:lstStyle/>
          <a:p>
            <a:endParaRPr lang="en-US" smtClean="0"/>
          </a:p>
        </p:txBody>
      </p:sp>
      <p:pic>
        <p:nvPicPr>
          <p:cNvPr id="4100" name="Picture 2" descr="Hình nền PowerPoint màu xanh dương đẹp nhất cho slide"/>
          <p:cNvPicPr>
            <a:picLocks noChangeAspect="1" noChangeArrowheads="1"/>
          </p:cNvPicPr>
          <p:nvPr/>
        </p:nvPicPr>
        <p:blipFill>
          <a:blip r:embed="rId2">
            <a:extLst>
              <a:ext uri="{28A0092B-C50C-407E-A947-70E740481C1C}">
                <a14:useLocalDpi xmlns:a14="http://schemas.microsoft.com/office/drawing/2010/main" val="0"/>
              </a:ext>
            </a:extLst>
          </a:blip>
          <a:srcRect r="2187" b="581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p:cNvPr>
          <p:cNvSpPr/>
          <p:nvPr/>
        </p:nvSpPr>
        <p:spPr>
          <a:xfrm>
            <a:off x="910831" y="1304276"/>
            <a:ext cx="10470382" cy="4870564"/>
          </a:xfrm>
          <a:prstGeom prst="rect">
            <a:avLst/>
          </a:prstGeom>
          <a:noFill/>
        </p:spPr>
        <p:txBody>
          <a:bodyPr wrap="square" lIns="68580" tIns="34290" rIns="68580" bIns="34290">
            <a:spAutoFit/>
          </a:bodyPr>
          <a:lstStyle/>
          <a:p>
            <a:pPr algn="ctr">
              <a:lnSpc>
                <a:spcPct val="150000"/>
              </a:lnSpc>
              <a:defRPr/>
            </a:pPr>
            <a:r>
              <a:rPr lang="en-US" sz="4800" b="1" dirty="0">
                <a:ln w="13462">
                  <a:solidFill>
                    <a:schemeClr val="accent6">
                      <a:lumMod val="75000"/>
                    </a:schemeClr>
                  </a:solidFill>
                  <a:prstDash val="solid"/>
                </a:ln>
                <a:solidFill>
                  <a:srgbClr val="000099"/>
                </a:solidFill>
                <a:effectLst>
                  <a:outerShdw dist="38100" dir="2700000" algn="bl" rotWithShape="0">
                    <a:schemeClr val="accent5"/>
                  </a:outerShdw>
                </a:effectLst>
                <a:cs typeface="Arial" panose="020B0604020202020204" pitchFamily="34" charset="0"/>
              </a:rPr>
              <a:t>Mục tiêu cần đạt:</a:t>
            </a:r>
          </a:p>
          <a:p>
            <a:pPr algn="just">
              <a:lnSpc>
                <a:spcPct val="150000"/>
              </a:lnSpc>
            </a:pPr>
            <a:r>
              <a:rPr lang="en-US" sz="3200" b="1" spc="38" dirty="0" smtClean="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vi-VN"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Biết đọc diễn cảm bài văn , nhấn mạnh những từ ngữ tả hình ảnh, màu sắc, mùi vị của rừng thảo </a:t>
            </a:r>
            <a:r>
              <a:rPr lang="vi-VN" sz="3200" b="1" spc="38" dirty="0" smtClean="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quả.</a:t>
            </a:r>
            <a:endPar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endParaRPr>
          </a:p>
          <a:p>
            <a:pPr>
              <a:lnSpc>
                <a:spcPct val="150000"/>
              </a:lnSpc>
            </a:pPr>
            <a:r>
              <a:rPr lang="vi-VN"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Hiểu nội </a:t>
            </a:r>
            <a:r>
              <a:rPr lang="vi-VN" sz="3200" b="1" spc="38" dirty="0" smtClean="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dung</a:t>
            </a:r>
            <a:r>
              <a:rPr lang="en-US" sz="3200" b="1" spc="38" dirty="0" smtClean="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a:t>
            </a:r>
            <a:r>
              <a:rPr lang="vi-VN" sz="3200" b="1" spc="38" dirty="0" smtClean="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vi-VN"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Vẻ đẹp và sự sinh sôi của rừng thảo </a:t>
            </a:r>
            <a:r>
              <a:rPr lang="vi-VN" sz="3200" b="1" spc="38" dirty="0" smtClean="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quả</a:t>
            </a:r>
            <a:r>
              <a:rPr lang="en-US" sz="3200" b="1" spc="38" dirty="0" smtClean="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a:t>
            </a:r>
            <a:endPar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endParaRPr>
          </a:p>
        </p:txBody>
      </p:sp>
      <p:pic>
        <p:nvPicPr>
          <p:cNvPr id="7"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 y="0"/>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0438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422433577_ddca2964de"/>
          <p:cNvPicPr>
            <a:picLocks noChangeAspect="1" noChangeArrowheads="1"/>
          </p:cNvPicPr>
          <p:nvPr/>
        </p:nvPicPr>
        <p:blipFill>
          <a:blip r:embed="rId2">
            <a:lum bright="4000" contrast="24000"/>
            <a:extLst>
              <a:ext uri="{28A0092B-C50C-407E-A947-70E740481C1C}">
                <a14:useLocalDpi xmlns:a14="http://schemas.microsoft.com/office/drawing/2010/main" val="0"/>
              </a:ext>
            </a:extLst>
          </a:blip>
          <a:srcRect/>
          <a:stretch>
            <a:fillRect/>
          </a:stretch>
        </p:blipFill>
        <p:spPr bwMode="auto">
          <a:xfrm>
            <a:off x="0" y="0"/>
            <a:ext cx="12096750" cy="8408716"/>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1663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724025"/>
            <a:ext cx="10515600" cy="4351338"/>
          </a:xfrm>
        </p:spPr>
        <p:txBody>
          <a:bodyPr/>
          <a:lstStyle/>
          <a:p>
            <a:pPr>
              <a:lnSpc>
                <a:spcPct val="150000"/>
              </a:lnSpc>
            </a:pPr>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6055" y="19535"/>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smtClean="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143000" y="1825804"/>
            <a:ext cx="1010753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150000"/>
              </a:lnSpc>
              <a:spcBef>
                <a:spcPct val="20000"/>
              </a:spcBef>
            </a:pPr>
            <a:r>
              <a:rPr lang="en-US" altLang="en-US" sz="2800" dirty="0">
                <a:solidFill>
                  <a:srgbClr val="CC3399"/>
                </a:solidFill>
              </a:rPr>
              <a:t>- </a:t>
            </a:r>
            <a:r>
              <a:rPr lang="en-US" altLang="en-US" sz="2800" b="1" dirty="0" smtClean="0">
                <a:solidFill>
                  <a:srgbClr val="CC3399"/>
                </a:solidFill>
              </a:rPr>
              <a:t>Thảo quả</a:t>
            </a:r>
            <a:r>
              <a:rPr lang="en-US" altLang="en-US" sz="2800" dirty="0" smtClean="0">
                <a:solidFill>
                  <a:srgbClr val="CC3399"/>
                </a:solidFill>
              </a:rPr>
              <a:t>: cây thân cỏ, quả hình bầu dục, lúc chín màu đỏ, tỏa mùi thơm ngào ngạt, dùng làm thuốc hoặc gia vị.</a:t>
            </a:r>
            <a:endParaRPr lang="en-US" altLang="en-US" sz="2800" dirty="0">
              <a:solidFill>
                <a:srgbClr val="CC3399"/>
              </a:solidFill>
            </a:endParaRPr>
          </a:p>
        </p:txBody>
      </p:sp>
      <p:sp>
        <p:nvSpPr>
          <p:cNvPr id="12" name="Rectangle 11">
            <a:extLst/>
          </p:cNvPr>
          <p:cNvSpPr/>
          <p:nvPr/>
        </p:nvSpPr>
        <p:spPr>
          <a:xfrm>
            <a:off x="-219323" y="1043167"/>
            <a:ext cx="7186613" cy="746358"/>
          </a:xfrm>
          <a:prstGeom prst="rect">
            <a:avLst/>
          </a:prstGeom>
          <a:noFill/>
        </p:spPr>
        <p:txBody>
          <a:bodyPr lIns="68580" tIns="34290" rIns="68580" bIns="34290">
            <a:spAutoFit/>
          </a:bodyPr>
          <a:lstStyle/>
          <a:p>
            <a:pPr algn="ctr">
              <a:defRPr/>
            </a:pPr>
            <a:r>
              <a:rPr lang="en-US" sz="4400" dirty="0" smtClean="0">
                <a:ln w="0">
                  <a:solidFill>
                    <a:srgbClr val="CC3399"/>
                  </a:solidFill>
                </a:ln>
                <a:solidFill>
                  <a:srgbClr val="990099"/>
                </a:solidFill>
                <a:effectLst>
                  <a:reflection blurRad="6350" stA="53000" endA="300" endPos="35500" dir="5400000" sy="-90000" algn="bl" rotWithShape="0"/>
                </a:effectLst>
              </a:rPr>
              <a:t>Chú giải:</a:t>
            </a:r>
            <a:endParaRPr lang="en-US" sz="4400" dirty="0">
              <a:ln w="0">
                <a:solidFill>
                  <a:srgbClr val="CC3399"/>
                </a:solidFill>
              </a:ln>
              <a:solidFill>
                <a:srgbClr val="990099"/>
              </a:solidFill>
              <a:effectLst>
                <a:reflection blurRad="6350" stA="53000" endA="300" endPos="35500" dir="5400000" sy="-90000" algn="bl" rotWithShape="0"/>
              </a:effectLst>
            </a:endParaRPr>
          </a:p>
        </p:txBody>
      </p:sp>
      <p:sp>
        <p:nvSpPr>
          <p:cNvPr id="13" name="Rectangle 12"/>
          <p:cNvSpPr>
            <a:spLocks noChangeArrowheads="1"/>
          </p:cNvSpPr>
          <p:nvPr/>
        </p:nvSpPr>
        <p:spPr bwMode="auto">
          <a:xfrm>
            <a:off x="1143000" y="3159184"/>
            <a:ext cx="1038848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150000"/>
              </a:lnSpc>
              <a:spcBef>
                <a:spcPct val="20000"/>
              </a:spcBef>
            </a:pPr>
            <a:r>
              <a:rPr lang="en-US" altLang="en-US" sz="2800" dirty="0" smtClean="0">
                <a:solidFill>
                  <a:srgbClr val="CC3399"/>
                </a:solidFill>
              </a:rPr>
              <a:t>- </a:t>
            </a:r>
            <a:r>
              <a:rPr lang="en-US" altLang="en-US" sz="2800" b="1" dirty="0" smtClean="0">
                <a:solidFill>
                  <a:srgbClr val="CC3399"/>
                </a:solidFill>
              </a:rPr>
              <a:t>Đản Khao, Chin San</a:t>
            </a:r>
            <a:r>
              <a:rPr lang="en-US" altLang="en-US" sz="2800" dirty="0" smtClean="0">
                <a:solidFill>
                  <a:srgbClr val="CC3399"/>
                </a:solidFill>
              </a:rPr>
              <a:t>: tên những vùng đất thuộc tỉnh Lào Cai.</a:t>
            </a:r>
            <a:endParaRPr lang="en-US" altLang="en-US" sz="2800" dirty="0">
              <a:solidFill>
                <a:srgbClr val="CC3399"/>
              </a:solidFill>
            </a:endParaRPr>
          </a:p>
        </p:txBody>
      </p:sp>
      <p:sp>
        <p:nvSpPr>
          <p:cNvPr id="14" name="Rectangle 13"/>
          <p:cNvSpPr>
            <a:spLocks noChangeArrowheads="1"/>
          </p:cNvSpPr>
          <p:nvPr/>
        </p:nvSpPr>
        <p:spPr bwMode="auto">
          <a:xfrm>
            <a:off x="1143000" y="4046597"/>
            <a:ext cx="9931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150000"/>
              </a:lnSpc>
              <a:spcBef>
                <a:spcPct val="20000"/>
              </a:spcBef>
            </a:pPr>
            <a:r>
              <a:rPr lang="en-US" altLang="en-US" sz="2800" dirty="0" smtClean="0">
                <a:solidFill>
                  <a:srgbClr val="CC3399"/>
                </a:solidFill>
              </a:rPr>
              <a:t>- </a:t>
            </a:r>
            <a:r>
              <a:rPr lang="en-US" altLang="en-US" sz="2800" b="1" dirty="0" smtClean="0">
                <a:solidFill>
                  <a:srgbClr val="CC3399"/>
                </a:solidFill>
              </a:rPr>
              <a:t>Tầng rừng thấp</a:t>
            </a:r>
            <a:r>
              <a:rPr lang="en-US" altLang="en-US" sz="2800" dirty="0" smtClean="0">
                <a:solidFill>
                  <a:srgbClr val="CC3399"/>
                </a:solidFill>
              </a:rPr>
              <a:t>: tầng rừng gồm các loại cây bụi và dây leo dưới đất (tầng rừng giữa gồm các loại cây có độ cao trung bình; tầng rừng cao gồm các loại cây to, thân cao vút, tán rộng).</a:t>
            </a:r>
            <a:endParaRPr lang="en-US" altLang="en-US" sz="2800" dirty="0">
              <a:solidFill>
                <a:srgbClr val="CC3399"/>
              </a:solidFill>
            </a:endParaRPr>
          </a:p>
        </p:txBody>
      </p:sp>
    </p:spTree>
    <p:extLst>
      <p:ext uri="{BB962C8B-B14F-4D97-AF65-F5344CB8AC3E}">
        <p14:creationId xmlns:p14="http://schemas.microsoft.com/office/powerpoint/2010/main" val="11274571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1-14thaoqua[1]"/>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0" y="-1"/>
            <a:ext cx="12192000" cy="8053049"/>
          </a:xfrm>
          <a:prstGeom prst="rect">
            <a:avLst/>
          </a:prstGeom>
          <a:noFill/>
          <a:ln w="60325">
            <a:no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6997700" y="569667"/>
            <a:ext cx="3891717" cy="635522"/>
          </a:xfrm>
          <a:prstGeom prst="rect">
            <a:avLst/>
          </a:prstGeom>
          <a:solidFill>
            <a:srgbClr val="FFDDEE"/>
          </a:solidFill>
          <a:ln w="9525">
            <a:solidFill>
              <a:srgbClr val="990099"/>
            </a:solidFill>
            <a:miter lim="800000"/>
            <a:headEnd/>
            <a:tailEnd/>
          </a:ln>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20000"/>
              </a:spcBef>
            </a:pPr>
            <a:r>
              <a:rPr lang="en-US" altLang="en-US" sz="3200" b="1" dirty="0" smtClean="0">
                <a:solidFill>
                  <a:srgbClr val="CC3399"/>
                </a:solidFill>
              </a:rPr>
              <a:t>Tầng rừng thấp</a:t>
            </a:r>
            <a:endParaRPr lang="en-US" altLang="en-US" sz="3200" dirty="0">
              <a:solidFill>
                <a:srgbClr val="CC3399"/>
              </a:solidFill>
            </a:endParaRPr>
          </a:p>
        </p:txBody>
      </p:sp>
    </p:spTree>
    <p:extLst>
      <p:ext uri="{BB962C8B-B14F-4D97-AF65-F5344CB8AC3E}">
        <p14:creationId xmlns:p14="http://schemas.microsoft.com/office/powerpoint/2010/main" val="32073880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ây thảo quả dưới tán rừ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
            <a:ext cx="133477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21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p:cNvPr>
          <p:cNvSpPr/>
          <p:nvPr/>
        </p:nvSpPr>
        <p:spPr>
          <a:xfrm>
            <a:off x="1468457" y="2472028"/>
            <a:ext cx="9636921" cy="1529266"/>
          </a:xfrm>
          <a:prstGeom prst="rect">
            <a:avLst/>
          </a:prstGeom>
          <a:noFill/>
          <a:ln>
            <a:noFill/>
          </a:ln>
        </p:spPr>
        <p:txBody>
          <a:bodyPr lIns="51435" tIns="25718" rIns="51435" bIns="25718">
            <a:spAutoFit/>
          </a:bodyPr>
          <a:lstStyle/>
          <a:p>
            <a:pPr algn="ctr">
              <a:defRPr/>
            </a:pPr>
            <a:r>
              <a:rPr lang="en-US" sz="9600" b="1" dirty="0" smtClean="0">
                <a:ln w="0">
                  <a:solidFill>
                    <a:srgbClr val="CC3399"/>
                  </a:solidFill>
                </a:ln>
                <a:solidFill>
                  <a:srgbClr val="990099"/>
                </a:solidFill>
                <a:effectLst>
                  <a:reflection blurRad="6350" stA="53000" endA="300" endPos="35500" dir="5400000" sy="-90000" algn="bl" rotWithShape="0"/>
                </a:effectLst>
              </a:rPr>
              <a:t>TÌM HIỂU BÀI</a:t>
            </a:r>
            <a:endParaRPr lang="en-US" sz="9600" b="1" dirty="0">
              <a:ln w="0">
                <a:solidFill>
                  <a:srgbClr val="CC3399"/>
                </a:solidFill>
              </a:ln>
              <a:solidFill>
                <a:srgbClr val="990099"/>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4096676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6055" y="19535"/>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smtClean="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009650" y="3701817"/>
            <a:ext cx="9791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pt-BR" sz="2800" b="1" dirty="0" smtClean="0">
                <a:solidFill>
                  <a:srgbClr val="CC3399"/>
                </a:solidFill>
              </a:rPr>
              <a:t>1. Thảo quả báo hiệu vào mùa bằng cách nào?</a:t>
            </a:r>
            <a:endParaRPr lang="en-US" altLang="en-US" sz="2800" b="1" dirty="0">
              <a:solidFill>
                <a:srgbClr val="CC3399"/>
              </a:solidFill>
            </a:endParaRPr>
          </a:p>
        </p:txBody>
      </p:sp>
      <p:sp>
        <p:nvSpPr>
          <p:cNvPr id="6" name="Rectangle 5"/>
          <p:cNvSpPr/>
          <p:nvPr/>
        </p:nvSpPr>
        <p:spPr>
          <a:xfrm>
            <a:off x="1219199" y="4440181"/>
            <a:ext cx="10056855" cy="2031325"/>
          </a:xfrm>
          <a:prstGeom prst="rect">
            <a:avLst/>
          </a:prstGeom>
        </p:spPr>
        <p:txBody>
          <a:bodyPr wrap="square">
            <a:spAutoFit/>
          </a:bodyPr>
          <a:lstStyle/>
          <a:p>
            <a:pPr algn="just">
              <a:lnSpc>
                <a:spcPct val="150000"/>
              </a:lnSpc>
            </a:pPr>
            <a:r>
              <a:rPr lang="pt-BR" sz="2800" dirty="0" smtClean="0">
                <a:solidFill>
                  <a:srgbClr val="CC3399"/>
                </a:solidFill>
                <a:latin typeface="Arial" panose="020B0604020202020204" pitchFamily="34" charset="0"/>
              </a:rPr>
              <a:t>- Bằng </a:t>
            </a:r>
            <a:r>
              <a:rPr lang="pt-BR" sz="2800" dirty="0">
                <a:solidFill>
                  <a:srgbClr val="CC3399"/>
                </a:solidFill>
                <a:latin typeface="Arial" panose="020B0604020202020204" pitchFamily="34" charset="0"/>
              </a:rPr>
              <a:t>mùi thơm đặc biệt quyến rũ lan xa làm gió </a:t>
            </a:r>
            <a:r>
              <a:rPr lang="pt-BR" sz="2800" dirty="0" smtClean="0">
                <a:solidFill>
                  <a:srgbClr val="CC3399"/>
                </a:solidFill>
                <a:latin typeface="Arial" panose="020B0604020202020204" pitchFamily="34" charset="0"/>
              </a:rPr>
              <a:t>thơm, </a:t>
            </a:r>
            <a:r>
              <a:rPr lang="pt-BR" sz="2800" dirty="0">
                <a:solidFill>
                  <a:srgbClr val="CC3399"/>
                </a:solidFill>
                <a:latin typeface="Arial" panose="020B0604020202020204" pitchFamily="34" charset="0"/>
              </a:rPr>
              <a:t>cây cỏ </a:t>
            </a:r>
            <a:r>
              <a:rPr lang="pt-BR" sz="2800" dirty="0" smtClean="0">
                <a:solidFill>
                  <a:srgbClr val="CC3399"/>
                </a:solidFill>
                <a:latin typeface="Arial" panose="020B0604020202020204" pitchFamily="34" charset="0"/>
              </a:rPr>
              <a:t>thơm, đất </a:t>
            </a:r>
            <a:r>
              <a:rPr lang="pt-BR" sz="2800" dirty="0">
                <a:solidFill>
                  <a:srgbClr val="CC3399"/>
                </a:solidFill>
                <a:latin typeface="Arial" panose="020B0604020202020204" pitchFamily="34" charset="0"/>
              </a:rPr>
              <a:t>trời </a:t>
            </a:r>
            <a:r>
              <a:rPr lang="pt-BR" sz="2800" dirty="0" smtClean="0">
                <a:solidFill>
                  <a:srgbClr val="CC3399"/>
                </a:solidFill>
                <a:latin typeface="Arial" panose="020B0604020202020204" pitchFamily="34" charset="0"/>
              </a:rPr>
              <a:t>thơm, </a:t>
            </a:r>
            <a:r>
              <a:rPr lang="pt-BR" sz="2800" dirty="0">
                <a:solidFill>
                  <a:srgbClr val="CC3399"/>
                </a:solidFill>
                <a:latin typeface="Arial" panose="020B0604020202020204" pitchFamily="34" charset="0"/>
              </a:rPr>
              <a:t>từng nếp áo nếp khăn của người đi rừng cũng </a:t>
            </a:r>
            <a:r>
              <a:rPr lang="pt-BR" sz="2800" dirty="0" smtClean="0">
                <a:solidFill>
                  <a:srgbClr val="CC3399"/>
                </a:solidFill>
                <a:latin typeface="Arial" panose="020B0604020202020204" pitchFamily="34" charset="0"/>
              </a:rPr>
              <a:t>thơm.</a:t>
            </a:r>
            <a:endParaRPr lang="en-US" sz="2800" dirty="0">
              <a:solidFill>
                <a:srgbClr val="CC3399"/>
              </a:solidFill>
              <a:latin typeface="Arial" panose="020B0604020202020204" pitchFamily="34" charset="0"/>
            </a:endParaRPr>
          </a:p>
        </p:txBody>
      </p:sp>
      <p:pic>
        <p:nvPicPr>
          <p:cNvPr id="18" name="Picture 17"/>
          <p:cNvPicPr>
            <a:picLocks noChangeAspect="1"/>
          </p:cNvPicPr>
          <p:nvPr/>
        </p:nvPicPr>
        <p:blipFill>
          <a:blip r:embed="rId4"/>
          <a:stretch>
            <a:fillRect/>
          </a:stretch>
        </p:blipFill>
        <p:spPr>
          <a:xfrm>
            <a:off x="1277538" y="1187404"/>
            <a:ext cx="10093431" cy="2089311"/>
          </a:xfrm>
          <a:prstGeom prst="rect">
            <a:avLst/>
          </a:prstGeom>
        </p:spPr>
      </p:pic>
    </p:spTree>
    <p:extLst>
      <p:ext uri="{BB962C8B-B14F-4D97-AF65-F5344CB8AC3E}">
        <p14:creationId xmlns:p14="http://schemas.microsoft.com/office/powerpoint/2010/main" val="367518130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597025"/>
            <a:ext cx="10515600" cy="4351338"/>
          </a:xfrm>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6055" y="19535"/>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smtClean="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048523" y="3429000"/>
            <a:ext cx="1072437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sz="2800" b="1" dirty="0" smtClean="0">
                <a:solidFill>
                  <a:srgbClr val="CC3399"/>
                </a:solidFill>
              </a:rPr>
              <a:t>- </a:t>
            </a:r>
            <a:r>
              <a:rPr lang="vi-VN" sz="2800" b="1" dirty="0" smtClean="0">
                <a:solidFill>
                  <a:srgbClr val="CC3399"/>
                </a:solidFill>
              </a:rPr>
              <a:t>Cách </a:t>
            </a:r>
            <a:r>
              <a:rPr lang="vi-VN" sz="2800" b="1" dirty="0">
                <a:solidFill>
                  <a:srgbClr val="CC3399"/>
                </a:solidFill>
              </a:rPr>
              <a:t>dùng từ, đặt câu ở đoạn đầu có gì đáng chú </a:t>
            </a:r>
            <a:r>
              <a:rPr lang="vi-VN" sz="2800" b="1" dirty="0" smtClean="0">
                <a:solidFill>
                  <a:srgbClr val="CC3399"/>
                </a:solidFill>
              </a:rPr>
              <a:t>ý</a:t>
            </a:r>
            <a:r>
              <a:rPr lang="pt-BR" sz="2800" b="1" dirty="0" smtClean="0">
                <a:solidFill>
                  <a:srgbClr val="CC3399"/>
                </a:solidFill>
              </a:rPr>
              <a:t>?</a:t>
            </a:r>
            <a:endParaRPr lang="en-US" altLang="en-US" sz="2800" b="1" dirty="0">
              <a:solidFill>
                <a:srgbClr val="CC3399"/>
              </a:solidFill>
            </a:endParaRPr>
          </a:p>
        </p:txBody>
      </p:sp>
      <p:sp>
        <p:nvSpPr>
          <p:cNvPr id="6" name="Rectangle 5"/>
          <p:cNvSpPr/>
          <p:nvPr/>
        </p:nvSpPr>
        <p:spPr>
          <a:xfrm>
            <a:off x="1085850" y="4167302"/>
            <a:ext cx="6457950" cy="2323713"/>
          </a:xfrm>
          <a:prstGeom prst="rect">
            <a:avLst/>
          </a:prstGeom>
        </p:spPr>
        <p:txBody>
          <a:bodyPr wrap="square">
            <a:spAutoFit/>
          </a:bodyPr>
          <a:lstStyle/>
          <a:p>
            <a:pPr algn="just">
              <a:spcBef>
                <a:spcPts val="300"/>
              </a:spcBef>
            </a:pPr>
            <a:r>
              <a:rPr lang="en-US" sz="2800" dirty="0" smtClean="0">
                <a:solidFill>
                  <a:srgbClr val="CC3399"/>
                </a:solidFill>
                <a:latin typeface="Arial" panose="020B0604020202020204" pitchFamily="34" charset="0"/>
              </a:rPr>
              <a:t>+ </a:t>
            </a:r>
            <a:r>
              <a:rPr lang="vi-VN" sz="2800" dirty="0" smtClean="0">
                <a:solidFill>
                  <a:srgbClr val="CC3399"/>
                </a:solidFill>
                <a:latin typeface="Arial" panose="020B0604020202020204" pitchFamily="34" charset="0"/>
              </a:rPr>
              <a:t>Từ </a:t>
            </a:r>
            <a:r>
              <a:rPr lang="en-US" sz="2800" dirty="0" smtClean="0">
                <a:solidFill>
                  <a:srgbClr val="CC3399"/>
                </a:solidFill>
                <a:latin typeface="Arial" panose="020B0604020202020204" pitchFamily="34" charset="0"/>
              </a:rPr>
              <a:t>“</a:t>
            </a:r>
            <a:r>
              <a:rPr lang="vi-VN" sz="2800" dirty="0" smtClean="0">
                <a:solidFill>
                  <a:srgbClr val="CC3399"/>
                </a:solidFill>
                <a:latin typeface="Arial" panose="020B0604020202020204" pitchFamily="34" charset="0"/>
              </a:rPr>
              <a:t>hương</a:t>
            </a:r>
            <a:r>
              <a:rPr lang="en-US" sz="2800" dirty="0" smtClean="0">
                <a:solidFill>
                  <a:srgbClr val="CC3399"/>
                </a:solidFill>
                <a:latin typeface="Arial" panose="020B0604020202020204" pitchFamily="34" charset="0"/>
              </a:rPr>
              <a:t>”</a:t>
            </a:r>
            <a:r>
              <a:rPr lang="en-US" sz="2800" dirty="0">
                <a:solidFill>
                  <a:srgbClr val="CC3399"/>
                </a:solidFill>
                <a:latin typeface="Arial" panose="020B0604020202020204" pitchFamily="34" charset="0"/>
              </a:rPr>
              <a:t>,</a:t>
            </a:r>
            <a:r>
              <a:rPr lang="vi-VN" sz="2800" dirty="0" smtClean="0">
                <a:solidFill>
                  <a:srgbClr val="CC3399"/>
                </a:solidFill>
                <a:latin typeface="Arial" panose="020B0604020202020204" pitchFamily="34" charset="0"/>
              </a:rPr>
              <a:t> </a:t>
            </a:r>
            <a:r>
              <a:rPr lang="en-US" sz="2800" dirty="0" smtClean="0">
                <a:solidFill>
                  <a:srgbClr val="CC3399"/>
                </a:solidFill>
                <a:latin typeface="Arial" panose="020B0604020202020204" pitchFamily="34" charset="0"/>
              </a:rPr>
              <a:t>“</a:t>
            </a:r>
            <a:r>
              <a:rPr lang="vi-VN" sz="2800" dirty="0" smtClean="0">
                <a:solidFill>
                  <a:srgbClr val="CC3399"/>
                </a:solidFill>
                <a:latin typeface="Arial" panose="020B0604020202020204" pitchFamily="34" charset="0"/>
              </a:rPr>
              <a:t>thơm</a:t>
            </a:r>
            <a:r>
              <a:rPr lang="en-US" sz="2800" dirty="0" smtClean="0">
                <a:solidFill>
                  <a:srgbClr val="CC3399"/>
                </a:solidFill>
                <a:latin typeface="Arial" panose="020B0604020202020204" pitchFamily="34" charset="0"/>
              </a:rPr>
              <a:t>”</a:t>
            </a:r>
            <a:r>
              <a:rPr lang="vi-VN" sz="2800" dirty="0" smtClean="0">
                <a:solidFill>
                  <a:srgbClr val="CC3399"/>
                </a:solidFill>
                <a:latin typeface="Arial" panose="020B0604020202020204" pitchFamily="34" charset="0"/>
              </a:rPr>
              <a:t> </a:t>
            </a:r>
            <a:r>
              <a:rPr lang="vi-VN" sz="2800" dirty="0">
                <a:solidFill>
                  <a:srgbClr val="CC3399"/>
                </a:solidFill>
                <a:latin typeface="Arial" panose="020B0604020202020204" pitchFamily="34" charset="0"/>
              </a:rPr>
              <a:t>lặp lại nhiều </a:t>
            </a:r>
            <a:r>
              <a:rPr lang="vi-VN" sz="2800" dirty="0" smtClean="0">
                <a:solidFill>
                  <a:srgbClr val="CC3399"/>
                </a:solidFill>
                <a:latin typeface="Arial" panose="020B0604020202020204" pitchFamily="34" charset="0"/>
              </a:rPr>
              <a:t>lần</a:t>
            </a:r>
            <a:r>
              <a:rPr lang="en-US" sz="2800" dirty="0" smtClean="0">
                <a:solidFill>
                  <a:srgbClr val="CC3399"/>
                </a:solidFill>
                <a:latin typeface="Arial" panose="020B0604020202020204" pitchFamily="34" charset="0"/>
              </a:rPr>
              <a:t>.</a:t>
            </a:r>
            <a:endParaRPr lang="en-US" sz="2800" dirty="0">
              <a:solidFill>
                <a:srgbClr val="CC3399"/>
              </a:solidFill>
              <a:latin typeface="Arial" panose="020B0604020202020204" pitchFamily="34" charset="0"/>
            </a:endParaRPr>
          </a:p>
          <a:p>
            <a:pPr algn="just">
              <a:spcBef>
                <a:spcPts val="300"/>
              </a:spcBef>
            </a:pPr>
            <a:r>
              <a:rPr lang="en-US" sz="2800" dirty="0" smtClean="0">
                <a:solidFill>
                  <a:srgbClr val="CC3399"/>
                </a:solidFill>
                <a:latin typeface="Arial" panose="020B0604020202020204" pitchFamily="34" charset="0"/>
              </a:rPr>
              <a:t>+ Sử dụng </a:t>
            </a:r>
            <a:r>
              <a:rPr lang="vi-VN" sz="2800" dirty="0" smtClean="0">
                <a:solidFill>
                  <a:srgbClr val="CC3399"/>
                </a:solidFill>
                <a:latin typeface="Arial" panose="020B0604020202020204" pitchFamily="34" charset="0"/>
              </a:rPr>
              <a:t>các </a:t>
            </a:r>
            <a:r>
              <a:rPr lang="vi-VN" sz="2800" dirty="0">
                <a:solidFill>
                  <a:srgbClr val="CC3399"/>
                </a:solidFill>
                <a:latin typeface="Arial" panose="020B0604020202020204" pitchFamily="34" charset="0"/>
              </a:rPr>
              <a:t>từ </a:t>
            </a:r>
            <a:r>
              <a:rPr lang="en-US" sz="2800" dirty="0" smtClean="0">
                <a:solidFill>
                  <a:srgbClr val="CC3399"/>
                </a:solidFill>
                <a:latin typeface="Arial" panose="020B0604020202020204" pitchFamily="34" charset="0"/>
              </a:rPr>
              <a:t>“</a:t>
            </a:r>
            <a:r>
              <a:rPr lang="vi-VN" sz="2800" dirty="0" smtClean="0">
                <a:solidFill>
                  <a:srgbClr val="CC3399"/>
                </a:solidFill>
                <a:latin typeface="Arial" panose="020B0604020202020204" pitchFamily="34" charset="0"/>
              </a:rPr>
              <a:t>lướt </a:t>
            </a:r>
            <a:r>
              <a:rPr lang="vi-VN" sz="2800" dirty="0">
                <a:solidFill>
                  <a:srgbClr val="CC3399"/>
                </a:solidFill>
                <a:latin typeface="Arial" panose="020B0604020202020204" pitchFamily="34" charset="0"/>
              </a:rPr>
              <a:t>thướt, quyến, rải, ngọt lựng, thơm </a:t>
            </a:r>
            <a:r>
              <a:rPr lang="vi-VN" sz="2800" dirty="0" smtClean="0">
                <a:solidFill>
                  <a:srgbClr val="CC3399"/>
                </a:solidFill>
                <a:latin typeface="Arial" panose="020B0604020202020204" pitchFamily="34" charset="0"/>
              </a:rPr>
              <a:t>nồng</a:t>
            </a:r>
            <a:r>
              <a:rPr lang="en-US" sz="2800" dirty="0" smtClean="0">
                <a:solidFill>
                  <a:srgbClr val="CC3399"/>
                </a:solidFill>
                <a:latin typeface="Arial" panose="020B0604020202020204" pitchFamily="34" charset="0"/>
              </a:rPr>
              <a:t>”</a:t>
            </a:r>
            <a:r>
              <a:rPr lang="vi-VN" sz="2800" dirty="0" smtClean="0">
                <a:solidFill>
                  <a:srgbClr val="CC3399"/>
                </a:solidFill>
                <a:latin typeface="Arial" panose="020B0604020202020204" pitchFamily="34" charset="0"/>
              </a:rPr>
              <a:t> </a:t>
            </a:r>
            <a:endParaRPr lang="en-US" sz="2800" dirty="0" smtClean="0">
              <a:solidFill>
                <a:srgbClr val="CC3399"/>
              </a:solidFill>
              <a:latin typeface="Arial" panose="020B0604020202020204" pitchFamily="34" charset="0"/>
            </a:endParaRPr>
          </a:p>
          <a:p>
            <a:pPr algn="just">
              <a:spcBef>
                <a:spcPts val="300"/>
              </a:spcBef>
            </a:pPr>
            <a:r>
              <a:rPr lang="en-US" sz="2800" dirty="0" smtClean="0">
                <a:solidFill>
                  <a:srgbClr val="CC3399"/>
                </a:solidFill>
                <a:latin typeface="Arial" panose="020B0604020202020204" pitchFamily="34" charset="0"/>
              </a:rPr>
              <a:t>+ </a:t>
            </a:r>
            <a:r>
              <a:rPr lang="vi-VN" sz="2800" dirty="0" smtClean="0">
                <a:solidFill>
                  <a:srgbClr val="CC3399"/>
                </a:solidFill>
                <a:latin typeface="Arial" panose="020B0604020202020204" pitchFamily="34" charset="0"/>
              </a:rPr>
              <a:t>Các câu</a:t>
            </a:r>
            <a:r>
              <a:rPr lang="en-US" sz="2800" dirty="0" smtClean="0">
                <a:solidFill>
                  <a:srgbClr val="CC3399"/>
                </a:solidFill>
                <a:latin typeface="Arial" panose="020B0604020202020204" pitchFamily="34" charset="0"/>
              </a:rPr>
              <a:t>:</a:t>
            </a:r>
            <a:r>
              <a:rPr lang="vi-VN" sz="2800" dirty="0" smtClean="0">
                <a:solidFill>
                  <a:srgbClr val="CC3399"/>
                </a:solidFill>
                <a:latin typeface="Arial" panose="020B0604020202020204" pitchFamily="34" charset="0"/>
              </a:rPr>
              <a:t> </a:t>
            </a:r>
            <a:r>
              <a:rPr lang="en-US" sz="2800" dirty="0" smtClean="0">
                <a:solidFill>
                  <a:srgbClr val="CC3399"/>
                </a:solidFill>
                <a:latin typeface="Arial" panose="020B0604020202020204" pitchFamily="34" charset="0"/>
              </a:rPr>
              <a:t>“</a:t>
            </a:r>
            <a:r>
              <a:rPr lang="vi-VN" sz="2800" dirty="0" smtClean="0">
                <a:solidFill>
                  <a:srgbClr val="CC3399"/>
                </a:solidFill>
                <a:latin typeface="Arial" panose="020B0604020202020204" pitchFamily="34" charset="0"/>
              </a:rPr>
              <a:t>Gió </a:t>
            </a:r>
            <a:r>
              <a:rPr lang="vi-VN" sz="2800" dirty="0">
                <a:solidFill>
                  <a:srgbClr val="CC3399"/>
                </a:solidFill>
                <a:latin typeface="Arial" panose="020B0604020202020204" pitchFamily="34" charset="0"/>
              </a:rPr>
              <a:t>thơm. Cây cỏ thơm. Đ</a:t>
            </a:r>
            <a:r>
              <a:rPr lang="en-US" sz="2800" dirty="0">
                <a:solidFill>
                  <a:srgbClr val="CC3399"/>
                </a:solidFill>
                <a:latin typeface="Arial" panose="020B0604020202020204" pitchFamily="34" charset="0"/>
              </a:rPr>
              <a:t>ấ</a:t>
            </a:r>
            <a:r>
              <a:rPr lang="vi-VN" sz="2800" dirty="0">
                <a:solidFill>
                  <a:srgbClr val="CC3399"/>
                </a:solidFill>
                <a:latin typeface="Arial" panose="020B0604020202020204" pitchFamily="34" charset="0"/>
              </a:rPr>
              <a:t>t trời </a:t>
            </a:r>
            <a:r>
              <a:rPr lang="vi-VN" sz="2800" dirty="0" smtClean="0">
                <a:solidFill>
                  <a:srgbClr val="CC3399"/>
                </a:solidFill>
                <a:latin typeface="Arial" panose="020B0604020202020204" pitchFamily="34" charset="0"/>
              </a:rPr>
              <a:t>thơm</a:t>
            </a:r>
            <a:r>
              <a:rPr lang="en-US" sz="2800" dirty="0" smtClean="0">
                <a:solidFill>
                  <a:srgbClr val="CC3399"/>
                </a:solidFill>
                <a:latin typeface="Arial" panose="020B0604020202020204" pitchFamily="34" charset="0"/>
              </a:rPr>
              <a:t>.”</a:t>
            </a:r>
            <a:endParaRPr lang="en-US" sz="2800" dirty="0">
              <a:solidFill>
                <a:srgbClr val="CC3399"/>
              </a:solidFill>
              <a:latin typeface="Arial" panose="020B0604020202020204" pitchFamily="34" charset="0"/>
            </a:endParaRPr>
          </a:p>
        </p:txBody>
      </p:sp>
      <p:sp>
        <p:nvSpPr>
          <p:cNvPr id="10" name="Right Brace 9"/>
          <p:cNvSpPr/>
          <p:nvPr/>
        </p:nvSpPr>
        <p:spPr>
          <a:xfrm>
            <a:off x="7791450" y="4281487"/>
            <a:ext cx="297677" cy="2029851"/>
          </a:xfrm>
          <a:prstGeom prst="rightBrace">
            <a:avLst/>
          </a:prstGeom>
          <a:ln w="19050">
            <a:solidFill>
              <a:srgbClr val="99009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8382000" y="4440354"/>
            <a:ext cx="2746729" cy="1384995"/>
          </a:xfrm>
          <a:prstGeom prst="rect">
            <a:avLst/>
          </a:prstGeom>
          <a:ln>
            <a:solidFill>
              <a:srgbClr val="990099"/>
            </a:solidFill>
          </a:ln>
        </p:spPr>
        <p:txBody>
          <a:bodyPr wrap="square">
            <a:spAutoFit/>
          </a:bodyPr>
          <a:lstStyle/>
          <a:p>
            <a:pPr algn="ctr">
              <a:spcBef>
                <a:spcPts val="300"/>
              </a:spcBef>
            </a:pPr>
            <a:r>
              <a:rPr lang="en-US" sz="2800" dirty="0" smtClean="0">
                <a:solidFill>
                  <a:srgbClr val="CC3399"/>
                </a:solidFill>
                <a:latin typeface="Arial" panose="020B0604020202020204" pitchFamily="34" charset="0"/>
              </a:rPr>
              <a:t>Nhấn mạnh mùi thơm đặc biệt của thảo quả.</a:t>
            </a:r>
            <a:endParaRPr lang="en-US" sz="2800" dirty="0">
              <a:solidFill>
                <a:srgbClr val="CC3399"/>
              </a:solidFill>
              <a:latin typeface="Arial" panose="020B0604020202020204" pitchFamily="34" charset="0"/>
            </a:endParaRPr>
          </a:p>
        </p:txBody>
      </p:sp>
      <p:sp>
        <p:nvSpPr>
          <p:cNvPr id="13" name="Rectangle 12">
            <a:extLst/>
          </p:cNvPr>
          <p:cNvSpPr/>
          <p:nvPr/>
        </p:nvSpPr>
        <p:spPr>
          <a:xfrm>
            <a:off x="1277539" y="4059005"/>
            <a:ext cx="9710062" cy="897169"/>
          </a:xfrm>
          <a:prstGeom prst="rect">
            <a:avLst/>
          </a:prstGeom>
          <a:noFill/>
          <a:ln w="28575">
            <a:solidFill>
              <a:srgbClr val="7030A0"/>
            </a:solidFill>
          </a:ln>
        </p:spPr>
        <p:txBody>
          <a:bodyPr wrap="square" lIns="68580" tIns="34290" rIns="68580" bIns="34290">
            <a:spAutoFit/>
          </a:bodyPr>
          <a:lstStyle/>
          <a:p>
            <a:pPr algn="ctr">
              <a:lnSpc>
                <a:spcPct val="150000"/>
              </a:lnSpc>
              <a:defRPr/>
            </a:pPr>
            <a:r>
              <a:rPr lang="en-US" sz="4000" dirty="0" smtClean="0">
                <a:ln w="0">
                  <a:solidFill>
                    <a:srgbClr val="800080"/>
                  </a:solidFill>
                </a:ln>
                <a:solidFill>
                  <a:srgbClr val="7030A0"/>
                </a:solidFill>
                <a:effectLst>
                  <a:reflection blurRad="6350" stA="53000" endA="300" endPos="35500" dir="5400000" sy="-90000" algn="bl" rotWithShape="0"/>
                </a:effectLst>
              </a:rPr>
              <a:t>Ý 1: Hương thơm đặc biệt của thảo quả.</a:t>
            </a:r>
            <a:endParaRPr lang="en-US" sz="4000" dirty="0">
              <a:ln w="0">
                <a:solidFill>
                  <a:srgbClr val="800080"/>
                </a:solidFill>
              </a:ln>
              <a:solidFill>
                <a:srgbClr val="7030A0"/>
              </a:solidFill>
              <a:effectLst>
                <a:reflection blurRad="6350" stA="53000" endA="300" endPos="35500" dir="5400000" sy="-90000" algn="bl" rotWithShape="0"/>
              </a:effectLst>
            </a:endParaRPr>
          </a:p>
        </p:txBody>
      </p:sp>
      <p:pic>
        <p:nvPicPr>
          <p:cNvPr id="15" name="Picture 14"/>
          <p:cNvPicPr>
            <a:picLocks noChangeAspect="1"/>
          </p:cNvPicPr>
          <p:nvPr/>
        </p:nvPicPr>
        <p:blipFill>
          <a:blip r:embed="rId4"/>
          <a:stretch>
            <a:fillRect/>
          </a:stretch>
        </p:blipFill>
        <p:spPr>
          <a:xfrm>
            <a:off x="1277538" y="1187404"/>
            <a:ext cx="10093431" cy="2089311"/>
          </a:xfrm>
          <a:prstGeom prst="rect">
            <a:avLst/>
          </a:prstGeom>
        </p:spPr>
      </p:pic>
    </p:spTree>
    <p:extLst>
      <p:ext uri="{BB962C8B-B14F-4D97-AF65-F5344CB8AC3E}">
        <p14:creationId xmlns:p14="http://schemas.microsoft.com/office/powerpoint/2010/main" val="419895226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11"/>
                                        </p:tgtEl>
                                        <p:attrNameLst>
                                          <p:attrName>ppt_w</p:attrName>
                                        </p:attrNameLst>
                                      </p:cBhvr>
                                      <p:tavLst>
                                        <p:tav tm="0">
                                          <p:val>
                                            <p:strVal val="ppt_w"/>
                                          </p:val>
                                        </p:tav>
                                        <p:tav tm="100000">
                                          <p:val>
                                            <p:fltVal val="0"/>
                                          </p:val>
                                        </p:tav>
                                      </p:tavLst>
                                    </p:anim>
                                    <p:anim calcmode="lin" valueType="num">
                                      <p:cBhvr>
                                        <p:cTn id="27" dur="500"/>
                                        <p:tgtEl>
                                          <p:spTgt spid="11"/>
                                        </p:tgtEl>
                                        <p:attrNameLst>
                                          <p:attrName>ppt_h</p:attrName>
                                        </p:attrNameLst>
                                      </p:cBhvr>
                                      <p:tavLst>
                                        <p:tav tm="0">
                                          <p:val>
                                            <p:strVal val="ppt_h"/>
                                          </p:val>
                                        </p:tav>
                                        <p:tav tm="100000">
                                          <p:val>
                                            <p:fltVal val="0"/>
                                          </p:val>
                                        </p:tav>
                                      </p:tavLst>
                                    </p:anim>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53" presetClass="exit" presetSubtype="32" fill="hold" grpId="1" nodeType="withEffect">
                                  <p:stCondLst>
                                    <p:cond delay="0"/>
                                  </p:stCondLst>
                                  <p:childTnLst>
                                    <p:anim calcmode="lin" valueType="num">
                                      <p:cBhvr>
                                        <p:cTn id="31" dur="500"/>
                                        <p:tgtEl>
                                          <p:spTgt spid="6"/>
                                        </p:tgtEl>
                                        <p:attrNameLst>
                                          <p:attrName>ppt_w</p:attrName>
                                        </p:attrNameLst>
                                      </p:cBhvr>
                                      <p:tavLst>
                                        <p:tav tm="0">
                                          <p:val>
                                            <p:strVal val="ppt_w"/>
                                          </p:val>
                                        </p:tav>
                                        <p:tav tm="100000">
                                          <p:val>
                                            <p:fltVal val="0"/>
                                          </p:val>
                                        </p:tav>
                                      </p:tavLst>
                                    </p:anim>
                                    <p:anim calcmode="lin" valueType="num">
                                      <p:cBhvr>
                                        <p:cTn id="32" dur="500"/>
                                        <p:tgtEl>
                                          <p:spTgt spid="6"/>
                                        </p:tgtEl>
                                        <p:attrNameLst>
                                          <p:attrName>ppt_h</p:attrName>
                                        </p:attrNameLst>
                                      </p:cBhvr>
                                      <p:tavLst>
                                        <p:tav tm="0">
                                          <p:val>
                                            <p:strVal val="ppt_h"/>
                                          </p:val>
                                        </p:tav>
                                        <p:tav tm="100000">
                                          <p:val>
                                            <p:fltVal val="0"/>
                                          </p:val>
                                        </p:tav>
                                      </p:tavLst>
                                    </p:anim>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53" presetClass="exit" presetSubtype="32" fill="hold" grpId="1" nodeType="withEffect">
                                  <p:stCondLst>
                                    <p:cond delay="0"/>
                                  </p:stCondLst>
                                  <p:childTnLst>
                                    <p:anim calcmode="lin" valueType="num">
                                      <p:cBhvr>
                                        <p:cTn id="36" dur="500"/>
                                        <p:tgtEl>
                                          <p:spTgt spid="10"/>
                                        </p:tgtEl>
                                        <p:attrNameLst>
                                          <p:attrName>ppt_w</p:attrName>
                                        </p:attrNameLst>
                                      </p:cBhvr>
                                      <p:tavLst>
                                        <p:tav tm="0">
                                          <p:val>
                                            <p:strVal val="ppt_w"/>
                                          </p:val>
                                        </p:tav>
                                        <p:tav tm="100000">
                                          <p:val>
                                            <p:fltVal val="0"/>
                                          </p:val>
                                        </p:tav>
                                      </p:tavLst>
                                    </p:anim>
                                    <p:anim calcmode="lin" valueType="num">
                                      <p:cBhvr>
                                        <p:cTn id="37" dur="500"/>
                                        <p:tgtEl>
                                          <p:spTgt spid="10"/>
                                        </p:tgtEl>
                                        <p:attrNameLst>
                                          <p:attrName>ppt_h</p:attrName>
                                        </p:attrNameLst>
                                      </p:cBhvr>
                                      <p:tavLst>
                                        <p:tav tm="0">
                                          <p:val>
                                            <p:strVal val="ppt_h"/>
                                          </p:val>
                                        </p:tav>
                                        <p:tav tm="100000">
                                          <p:val>
                                            <p:fltVal val="0"/>
                                          </p:val>
                                        </p:tav>
                                      </p:tavLst>
                                    </p:anim>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53" presetClass="exit" presetSubtype="32" fill="hold" grpId="1" nodeType="withEffect">
                                  <p:stCondLst>
                                    <p:cond delay="0"/>
                                  </p:stCondLst>
                                  <p:childTnLst>
                                    <p:anim calcmode="lin" valueType="num">
                                      <p:cBhvr>
                                        <p:cTn id="41" dur="500"/>
                                        <p:tgtEl>
                                          <p:spTgt spid="12"/>
                                        </p:tgtEl>
                                        <p:attrNameLst>
                                          <p:attrName>ppt_w</p:attrName>
                                        </p:attrNameLst>
                                      </p:cBhvr>
                                      <p:tavLst>
                                        <p:tav tm="0">
                                          <p:val>
                                            <p:strVal val="ppt_w"/>
                                          </p:val>
                                        </p:tav>
                                        <p:tav tm="100000">
                                          <p:val>
                                            <p:fltVal val="0"/>
                                          </p:val>
                                        </p:tav>
                                      </p:tavLst>
                                    </p:anim>
                                    <p:anim calcmode="lin" valueType="num">
                                      <p:cBhvr>
                                        <p:cTn id="42" dur="500"/>
                                        <p:tgtEl>
                                          <p:spTgt spid="12"/>
                                        </p:tgtEl>
                                        <p:attrNameLst>
                                          <p:attrName>ppt_h</p:attrName>
                                        </p:attrNameLst>
                                      </p:cBhvr>
                                      <p:tavLst>
                                        <p:tav tm="0">
                                          <p:val>
                                            <p:strVal val="ppt_h"/>
                                          </p:val>
                                        </p:tav>
                                        <p:tav tm="100000">
                                          <p:val>
                                            <p:fltVal val="0"/>
                                          </p:val>
                                        </p:tav>
                                      </p:tavLst>
                                    </p:anim>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P spid="6" grpId="1"/>
      <p:bldP spid="10" grpId="0" animBg="1"/>
      <p:bldP spid="10" grpId="1" animBg="1"/>
      <p:bldP spid="12" grpId="0" animBg="1"/>
      <p:bldP spid="12" grpId="1"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2" y="15017"/>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6055" y="19535"/>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smtClean="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725928" y="3424475"/>
            <a:ext cx="11008099"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pt-BR" sz="2800" b="1" dirty="0" smtClean="0">
                <a:solidFill>
                  <a:srgbClr val="CC3399"/>
                </a:solidFill>
              </a:rPr>
              <a:t>2. Tìm những chi tiết cho thấy thảo quả phát triển rất nhanh? </a:t>
            </a:r>
            <a:endParaRPr lang="en-US" altLang="en-US" sz="2800" b="1" dirty="0">
              <a:solidFill>
                <a:srgbClr val="CC3399"/>
              </a:solidFill>
            </a:endParaRPr>
          </a:p>
        </p:txBody>
      </p:sp>
      <p:pic>
        <p:nvPicPr>
          <p:cNvPr id="10" name="Picture 9"/>
          <p:cNvPicPr>
            <a:picLocks noChangeAspect="1"/>
          </p:cNvPicPr>
          <p:nvPr/>
        </p:nvPicPr>
        <p:blipFill>
          <a:blip r:embed="rId4"/>
          <a:stretch>
            <a:fillRect/>
          </a:stretch>
        </p:blipFill>
        <p:spPr>
          <a:xfrm>
            <a:off x="1219200" y="944326"/>
            <a:ext cx="10469148" cy="2345212"/>
          </a:xfrm>
          <a:prstGeom prst="rect">
            <a:avLst/>
          </a:prstGeom>
        </p:spPr>
      </p:pic>
      <p:sp>
        <p:nvSpPr>
          <p:cNvPr id="31" name="Rectangle 30"/>
          <p:cNvSpPr/>
          <p:nvPr/>
        </p:nvSpPr>
        <p:spPr>
          <a:xfrm>
            <a:off x="838200" y="4001294"/>
            <a:ext cx="9828610" cy="1815882"/>
          </a:xfrm>
          <a:prstGeom prst="rect">
            <a:avLst/>
          </a:prstGeom>
        </p:spPr>
        <p:txBody>
          <a:bodyPr wrap="square">
            <a:spAutoFit/>
          </a:bodyPr>
          <a:lstStyle/>
          <a:p>
            <a:pPr algn="just">
              <a:spcBef>
                <a:spcPts val="300"/>
              </a:spcBef>
            </a:pPr>
            <a:r>
              <a:rPr lang="pt-BR" sz="2800" dirty="0" smtClean="0">
                <a:solidFill>
                  <a:srgbClr val="CC3399"/>
                </a:solidFill>
                <a:latin typeface="Arial" panose="020B0604020202020204" pitchFamily="34" charset="0"/>
              </a:rPr>
              <a:t>  Qua một năm, hạt thảo quả gieo năm trước đã lớn cao tới bụng người. Một năm sau nữa, mỗi thân lẻ đâm thêm hai nhánh mới. Thoáng cái, thảo quả sầm uất từng khóm, lan tỏa, vươn ngọn, xòe lá, lấn chiếm không gian.</a:t>
            </a:r>
            <a:endParaRPr lang="en-US" sz="2800" dirty="0">
              <a:solidFill>
                <a:srgbClr val="CC3399"/>
              </a:solidFill>
              <a:latin typeface="Arial" panose="020B0604020202020204" pitchFamily="34" charset="0"/>
            </a:endParaRPr>
          </a:p>
        </p:txBody>
      </p:sp>
      <p:sp>
        <p:nvSpPr>
          <p:cNvPr id="32" name="Rectangle 31">
            <a:extLst/>
          </p:cNvPr>
          <p:cNvSpPr/>
          <p:nvPr/>
        </p:nvSpPr>
        <p:spPr>
          <a:xfrm>
            <a:off x="1300243" y="4172572"/>
            <a:ext cx="9710062" cy="897169"/>
          </a:xfrm>
          <a:prstGeom prst="rect">
            <a:avLst/>
          </a:prstGeom>
          <a:noFill/>
          <a:ln w="28575">
            <a:solidFill>
              <a:srgbClr val="7030A0"/>
            </a:solidFill>
          </a:ln>
        </p:spPr>
        <p:txBody>
          <a:bodyPr wrap="square" lIns="68580" tIns="34290" rIns="68580" bIns="34290">
            <a:spAutoFit/>
          </a:bodyPr>
          <a:lstStyle/>
          <a:p>
            <a:pPr algn="ctr">
              <a:lnSpc>
                <a:spcPct val="150000"/>
              </a:lnSpc>
              <a:defRPr/>
            </a:pPr>
            <a:r>
              <a:rPr lang="en-US" sz="4000" dirty="0" smtClean="0">
                <a:ln w="0">
                  <a:solidFill>
                    <a:srgbClr val="800080"/>
                  </a:solidFill>
                </a:ln>
                <a:solidFill>
                  <a:srgbClr val="7030A0"/>
                </a:solidFill>
                <a:effectLst>
                  <a:reflection blurRad="6350" stA="53000" endA="300" endPos="35500" dir="5400000" sy="-90000" algn="bl" rotWithShape="0"/>
                </a:effectLst>
              </a:rPr>
              <a:t>Ý 2: Sự phát triển mạnh mẽ của thảo quả.</a:t>
            </a:r>
            <a:endParaRPr lang="en-US" sz="4000" dirty="0">
              <a:ln w="0">
                <a:solidFill>
                  <a:srgbClr val="800080"/>
                </a:solidFill>
              </a:ln>
              <a:solidFill>
                <a:srgbClr val="7030A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4575936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grpId="1" nodeType="clickEffect">
                                  <p:stCondLst>
                                    <p:cond delay="0"/>
                                  </p:stCondLst>
                                  <p:childTnLst>
                                    <p:anim calcmode="lin" valueType="num">
                                      <p:cBhvr>
                                        <p:cTn id="16" dur="500"/>
                                        <p:tgtEl>
                                          <p:spTgt spid="11"/>
                                        </p:tgtEl>
                                        <p:attrNameLst>
                                          <p:attrName>ppt_w</p:attrName>
                                        </p:attrNameLst>
                                      </p:cBhvr>
                                      <p:tavLst>
                                        <p:tav tm="0">
                                          <p:val>
                                            <p:strVal val="ppt_w"/>
                                          </p:val>
                                        </p:tav>
                                        <p:tav tm="100000">
                                          <p:val>
                                            <p:fltVal val="0"/>
                                          </p:val>
                                        </p:tav>
                                      </p:tavLst>
                                    </p:anim>
                                    <p:anim calcmode="lin" valueType="num">
                                      <p:cBhvr>
                                        <p:cTn id="17" dur="500"/>
                                        <p:tgtEl>
                                          <p:spTgt spid="11"/>
                                        </p:tgtEl>
                                        <p:attrNameLst>
                                          <p:attrName>ppt_h</p:attrName>
                                        </p:attrNameLst>
                                      </p:cBhvr>
                                      <p:tavLst>
                                        <p:tav tm="0">
                                          <p:val>
                                            <p:strVal val="ppt_h"/>
                                          </p:val>
                                        </p:tav>
                                        <p:tav tm="100000">
                                          <p:val>
                                            <p:fltVal val="0"/>
                                          </p:val>
                                        </p:tav>
                                      </p:tavLst>
                                    </p:anim>
                                    <p:set>
                                      <p:cBhvr>
                                        <p:cTn id="18" dur="1" fill="hold">
                                          <p:stCondLst>
                                            <p:cond delay="499"/>
                                          </p:stCondLst>
                                        </p:cTn>
                                        <p:tgtEl>
                                          <p:spTgt spid="11"/>
                                        </p:tgtEl>
                                        <p:attrNameLst>
                                          <p:attrName>style.visibility</p:attrName>
                                        </p:attrNameLst>
                                      </p:cBhvr>
                                      <p:to>
                                        <p:strVal val="hidden"/>
                                      </p:to>
                                    </p:set>
                                  </p:childTnLst>
                                </p:cTn>
                              </p:par>
                              <p:par>
                                <p:cTn id="19" presetID="23" presetClass="exit" presetSubtype="32" fill="hold" grpId="1" nodeType="withEffect">
                                  <p:stCondLst>
                                    <p:cond delay="0"/>
                                  </p:stCondLst>
                                  <p:childTnLst>
                                    <p:anim calcmode="lin" valueType="num">
                                      <p:cBhvr>
                                        <p:cTn id="20" dur="500"/>
                                        <p:tgtEl>
                                          <p:spTgt spid="31"/>
                                        </p:tgtEl>
                                        <p:attrNameLst>
                                          <p:attrName>ppt_w</p:attrName>
                                        </p:attrNameLst>
                                      </p:cBhvr>
                                      <p:tavLst>
                                        <p:tav tm="0">
                                          <p:val>
                                            <p:strVal val="ppt_w"/>
                                          </p:val>
                                        </p:tav>
                                        <p:tav tm="100000">
                                          <p:val>
                                            <p:fltVal val="0"/>
                                          </p:val>
                                        </p:tav>
                                      </p:tavLst>
                                    </p:anim>
                                    <p:anim calcmode="lin" valueType="num">
                                      <p:cBhvr>
                                        <p:cTn id="21" dur="500"/>
                                        <p:tgtEl>
                                          <p:spTgt spid="31"/>
                                        </p:tgtEl>
                                        <p:attrNameLst>
                                          <p:attrName>ppt_h</p:attrName>
                                        </p:attrNameLst>
                                      </p:cBhvr>
                                      <p:tavLst>
                                        <p:tav tm="0">
                                          <p:val>
                                            <p:strVal val="ppt_h"/>
                                          </p:val>
                                        </p:tav>
                                        <p:tav tm="100000">
                                          <p:val>
                                            <p:fltVal val="0"/>
                                          </p:val>
                                        </p:tav>
                                      </p:tavLst>
                                    </p:anim>
                                    <p:set>
                                      <p:cBhvr>
                                        <p:cTn id="22" dur="1" fill="hold">
                                          <p:stCondLst>
                                            <p:cond delay="499"/>
                                          </p:stCondLst>
                                        </p:cTn>
                                        <p:tgtEl>
                                          <p:spTgt spid="31"/>
                                        </p:tgtEl>
                                        <p:attrNameLst>
                                          <p:attrName>style.visibility</p:attrName>
                                        </p:attrNameLst>
                                      </p:cBhvr>
                                      <p:to>
                                        <p:strVal val="hidden"/>
                                      </p:to>
                                    </p:se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31" grpId="0"/>
      <p:bldP spid="31" grpId="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6055" y="19535"/>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smtClean="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932769" y="4039018"/>
            <a:ext cx="9791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pt-BR" sz="2800" b="1" dirty="0" smtClean="0">
                <a:solidFill>
                  <a:srgbClr val="CC3399"/>
                </a:solidFill>
              </a:rPr>
              <a:t>3. Hoa thảo quả nảy ở đâu?</a:t>
            </a:r>
            <a:endParaRPr lang="en-US" altLang="en-US" sz="2800" b="1" dirty="0">
              <a:solidFill>
                <a:srgbClr val="CC3399"/>
              </a:solidFill>
            </a:endParaRPr>
          </a:p>
        </p:txBody>
      </p:sp>
      <p:sp>
        <p:nvSpPr>
          <p:cNvPr id="6" name="Rectangle 5"/>
          <p:cNvSpPr/>
          <p:nvPr/>
        </p:nvSpPr>
        <p:spPr>
          <a:xfrm>
            <a:off x="2142319" y="4777382"/>
            <a:ext cx="8724900" cy="523220"/>
          </a:xfrm>
          <a:prstGeom prst="rect">
            <a:avLst/>
          </a:prstGeom>
        </p:spPr>
        <p:txBody>
          <a:bodyPr wrap="square">
            <a:spAutoFit/>
          </a:bodyPr>
          <a:lstStyle/>
          <a:p>
            <a:pPr algn="just"/>
            <a:r>
              <a:rPr lang="pt-BR" sz="2800" dirty="0" smtClean="0">
                <a:solidFill>
                  <a:srgbClr val="CC3399"/>
                </a:solidFill>
                <a:latin typeface="Arial" panose="020B0604020202020204" pitchFamily="34" charset="0"/>
              </a:rPr>
              <a:t>- Hoa nảy dưới gốc cây.</a:t>
            </a:r>
            <a:endParaRPr lang="en-US" sz="2800" dirty="0">
              <a:solidFill>
                <a:srgbClr val="CC3399"/>
              </a:solidFill>
              <a:latin typeface="Arial" panose="020B0604020202020204" pitchFamily="34" charset="0"/>
            </a:endParaRPr>
          </a:p>
        </p:txBody>
      </p:sp>
      <p:pic>
        <p:nvPicPr>
          <p:cNvPr id="10" name="Picture 9"/>
          <p:cNvPicPr>
            <a:picLocks noChangeAspect="1"/>
          </p:cNvPicPr>
          <p:nvPr/>
        </p:nvPicPr>
        <p:blipFill>
          <a:blip r:embed="rId4"/>
          <a:stretch>
            <a:fillRect/>
          </a:stretch>
        </p:blipFill>
        <p:spPr>
          <a:xfrm>
            <a:off x="1746025" y="1027906"/>
            <a:ext cx="8699947" cy="2730640"/>
          </a:xfrm>
          <a:prstGeom prst="rect">
            <a:avLst/>
          </a:prstGeom>
        </p:spPr>
      </p:pic>
    </p:spTree>
    <p:extLst>
      <p:ext uri="{BB962C8B-B14F-4D97-AF65-F5344CB8AC3E}">
        <p14:creationId xmlns:p14="http://schemas.microsoft.com/office/powerpoint/2010/main" val="338042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6055" y="19535"/>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smtClean="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297012" y="3842881"/>
            <a:ext cx="9791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pt-BR" sz="2800" b="1" dirty="0" smtClean="0">
                <a:solidFill>
                  <a:srgbClr val="CC3399"/>
                </a:solidFill>
              </a:rPr>
              <a:t>3. Khi thảo quả chín, rừng có nét gì đẹp?</a:t>
            </a:r>
            <a:endParaRPr lang="en-US" altLang="en-US" sz="2800" b="1" dirty="0">
              <a:solidFill>
                <a:srgbClr val="CC3399"/>
              </a:solidFill>
            </a:endParaRPr>
          </a:p>
        </p:txBody>
      </p:sp>
      <p:sp>
        <p:nvSpPr>
          <p:cNvPr id="6" name="Rectangle 5"/>
          <p:cNvSpPr/>
          <p:nvPr/>
        </p:nvSpPr>
        <p:spPr>
          <a:xfrm>
            <a:off x="1297012" y="4403715"/>
            <a:ext cx="9390038" cy="2246769"/>
          </a:xfrm>
          <a:prstGeom prst="rect">
            <a:avLst/>
          </a:prstGeom>
        </p:spPr>
        <p:txBody>
          <a:bodyPr wrap="square">
            <a:spAutoFit/>
          </a:bodyPr>
          <a:lstStyle/>
          <a:p>
            <a:pPr algn="just"/>
            <a:r>
              <a:rPr lang="pt-BR" sz="2800" dirty="0" smtClean="0">
                <a:solidFill>
                  <a:srgbClr val="CC3399"/>
                </a:solidFill>
                <a:latin typeface="Arial" panose="020B0604020202020204" pitchFamily="34" charset="0"/>
              </a:rPr>
              <a:t>- </a:t>
            </a:r>
            <a:r>
              <a:rPr lang="vi-VN" sz="2800" dirty="0" smtClean="0">
                <a:solidFill>
                  <a:srgbClr val="CC3399"/>
                </a:solidFill>
                <a:latin typeface="Arial" panose="020B0604020202020204" pitchFamily="34" charset="0"/>
              </a:rPr>
              <a:t>Dưới </a:t>
            </a:r>
            <a:r>
              <a:rPr lang="vi-VN" sz="2800" dirty="0">
                <a:solidFill>
                  <a:srgbClr val="CC3399"/>
                </a:solidFill>
                <a:latin typeface="Arial" panose="020B0604020202020204" pitchFamily="34" charset="0"/>
              </a:rPr>
              <a:t>đáy rừng rực lên những chùm thảo quả đỏ chon chót như chứa </a:t>
            </a:r>
            <a:r>
              <a:rPr lang="vi-VN" sz="2800" dirty="0" smtClean="0">
                <a:solidFill>
                  <a:srgbClr val="CC3399"/>
                </a:solidFill>
                <a:latin typeface="Arial" panose="020B0604020202020204" pitchFamily="34" charset="0"/>
              </a:rPr>
              <a:t>lửa,</a:t>
            </a:r>
            <a:r>
              <a:rPr lang="en-US" sz="2800" dirty="0" smtClean="0">
                <a:solidFill>
                  <a:srgbClr val="CC3399"/>
                </a:solidFill>
                <a:latin typeface="Arial" panose="020B0604020202020204" pitchFamily="34" charset="0"/>
              </a:rPr>
              <a:t> </a:t>
            </a:r>
            <a:r>
              <a:rPr lang="vi-VN" sz="2800" dirty="0" smtClean="0">
                <a:solidFill>
                  <a:srgbClr val="CC3399"/>
                </a:solidFill>
                <a:latin typeface="Arial" panose="020B0604020202020204" pitchFamily="34" charset="0"/>
              </a:rPr>
              <a:t>chứa </a:t>
            </a:r>
            <a:r>
              <a:rPr lang="vi-VN" sz="2800" dirty="0">
                <a:solidFill>
                  <a:srgbClr val="CC3399"/>
                </a:solidFill>
                <a:latin typeface="Arial" panose="020B0604020202020204" pitchFamily="34" charset="0"/>
              </a:rPr>
              <a:t>nắng</a:t>
            </a:r>
            <a:r>
              <a:rPr lang="vi-VN" sz="2800" dirty="0" smtClean="0">
                <a:solidFill>
                  <a:srgbClr val="CC3399"/>
                </a:solidFill>
                <a:latin typeface="Arial" panose="020B0604020202020204" pitchFamily="34" charset="0"/>
              </a:rPr>
              <a:t>.</a:t>
            </a:r>
            <a:r>
              <a:rPr lang="en-US" sz="2800" dirty="0" smtClean="0">
                <a:solidFill>
                  <a:srgbClr val="CC3399"/>
                </a:solidFill>
                <a:latin typeface="Arial" panose="020B0604020202020204" pitchFamily="34" charset="0"/>
              </a:rPr>
              <a:t> </a:t>
            </a:r>
            <a:r>
              <a:rPr lang="vi-VN" sz="2800" dirty="0" smtClean="0">
                <a:solidFill>
                  <a:srgbClr val="CC3399"/>
                </a:solidFill>
                <a:latin typeface="Arial" panose="020B0604020202020204" pitchFamily="34" charset="0"/>
              </a:rPr>
              <a:t>Rừng </a:t>
            </a:r>
            <a:r>
              <a:rPr lang="vi-VN" sz="2800" dirty="0">
                <a:solidFill>
                  <a:srgbClr val="CC3399"/>
                </a:solidFill>
                <a:latin typeface="Arial" panose="020B0604020202020204" pitchFamily="34" charset="0"/>
              </a:rPr>
              <a:t>ngập hương thơm</a:t>
            </a:r>
            <a:r>
              <a:rPr lang="vi-VN" sz="2800" dirty="0" smtClean="0">
                <a:solidFill>
                  <a:srgbClr val="CC3399"/>
                </a:solidFill>
                <a:latin typeface="Arial" panose="020B0604020202020204" pitchFamily="34" charset="0"/>
              </a:rPr>
              <a:t>.</a:t>
            </a:r>
            <a:r>
              <a:rPr lang="en-US" sz="2800" dirty="0" smtClean="0">
                <a:solidFill>
                  <a:srgbClr val="CC3399"/>
                </a:solidFill>
                <a:latin typeface="Arial" panose="020B0604020202020204" pitchFamily="34" charset="0"/>
              </a:rPr>
              <a:t> </a:t>
            </a:r>
            <a:r>
              <a:rPr lang="vi-VN" sz="2800" dirty="0" smtClean="0">
                <a:solidFill>
                  <a:srgbClr val="CC3399"/>
                </a:solidFill>
                <a:latin typeface="Arial" panose="020B0604020202020204" pitchFamily="34" charset="0"/>
              </a:rPr>
              <a:t>Rừng </a:t>
            </a:r>
            <a:r>
              <a:rPr lang="vi-VN" sz="2800" dirty="0">
                <a:solidFill>
                  <a:srgbClr val="CC3399"/>
                </a:solidFill>
                <a:latin typeface="Arial" panose="020B0604020202020204" pitchFamily="34" charset="0"/>
              </a:rPr>
              <a:t>sáng như có lửa hắt lên từ dưới đáy </a:t>
            </a:r>
            <a:r>
              <a:rPr lang="vi-VN" sz="2800" dirty="0" smtClean="0">
                <a:solidFill>
                  <a:srgbClr val="CC3399"/>
                </a:solidFill>
                <a:latin typeface="Arial" panose="020B0604020202020204" pitchFamily="34" charset="0"/>
              </a:rPr>
              <a:t>rừn</a:t>
            </a:r>
            <a:r>
              <a:rPr lang="en-US" sz="2800" dirty="0" smtClean="0">
                <a:solidFill>
                  <a:srgbClr val="CC3399"/>
                </a:solidFill>
                <a:latin typeface="Arial" panose="020B0604020202020204" pitchFamily="34" charset="0"/>
              </a:rPr>
              <a:t>g</a:t>
            </a:r>
            <a:r>
              <a:rPr lang="vi-VN" sz="2800" dirty="0" smtClean="0">
                <a:solidFill>
                  <a:srgbClr val="CC3399"/>
                </a:solidFill>
                <a:latin typeface="Arial" panose="020B0604020202020204" pitchFamily="34" charset="0"/>
              </a:rPr>
              <a:t>. </a:t>
            </a:r>
            <a:r>
              <a:rPr lang="vi-VN" sz="2800" dirty="0">
                <a:solidFill>
                  <a:srgbClr val="CC3399"/>
                </a:solidFill>
                <a:latin typeface="Arial" panose="020B0604020202020204" pitchFamily="34" charset="0"/>
              </a:rPr>
              <a:t>Rừng say ngây và ấm nóng.Thảo quả như những đốm lửa hồng, thắp lên nhiều ngọn mới, nhấp </a:t>
            </a:r>
            <a:r>
              <a:rPr lang="vi-VN" sz="2800" dirty="0" smtClean="0">
                <a:solidFill>
                  <a:srgbClr val="CC3399"/>
                </a:solidFill>
                <a:latin typeface="Arial" panose="020B0604020202020204" pitchFamily="34" charset="0"/>
              </a:rPr>
              <a:t>nháy</a:t>
            </a:r>
            <a:r>
              <a:rPr lang="en-US" sz="2800" dirty="0" smtClean="0">
                <a:solidFill>
                  <a:srgbClr val="CC3399"/>
                </a:solidFill>
                <a:latin typeface="Arial" panose="020B0604020202020204" pitchFamily="34" charset="0"/>
              </a:rPr>
              <a:t>.</a:t>
            </a:r>
            <a:endParaRPr lang="en-US" sz="2800" dirty="0">
              <a:solidFill>
                <a:srgbClr val="CC3399"/>
              </a:solidFill>
              <a:latin typeface="Arial" panose="020B0604020202020204" pitchFamily="34" charset="0"/>
            </a:endParaRPr>
          </a:p>
        </p:txBody>
      </p:sp>
      <p:pic>
        <p:nvPicPr>
          <p:cNvPr id="10" name="Picture 9"/>
          <p:cNvPicPr>
            <a:picLocks noChangeAspect="1"/>
          </p:cNvPicPr>
          <p:nvPr/>
        </p:nvPicPr>
        <p:blipFill>
          <a:blip r:embed="rId4"/>
          <a:stretch>
            <a:fillRect/>
          </a:stretch>
        </p:blipFill>
        <p:spPr>
          <a:xfrm>
            <a:off x="1297013" y="1027906"/>
            <a:ext cx="9415660" cy="2730640"/>
          </a:xfrm>
          <a:prstGeom prst="rect">
            <a:avLst/>
          </a:prstGeom>
        </p:spPr>
      </p:pic>
      <p:sp>
        <p:nvSpPr>
          <p:cNvPr id="12" name="Rectangle 11">
            <a:extLst/>
          </p:cNvPr>
          <p:cNvSpPr/>
          <p:nvPr/>
        </p:nvSpPr>
        <p:spPr>
          <a:xfrm>
            <a:off x="973934" y="4249878"/>
            <a:ext cx="10437855" cy="992579"/>
          </a:xfrm>
          <a:prstGeom prst="rect">
            <a:avLst/>
          </a:prstGeom>
          <a:noFill/>
          <a:ln w="28575">
            <a:solidFill>
              <a:srgbClr val="7030A0"/>
            </a:solidFill>
          </a:ln>
        </p:spPr>
        <p:txBody>
          <a:bodyPr wrap="square" lIns="68580" tIns="34290" rIns="68580" bIns="34290">
            <a:spAutoFit/>
          </a:bodyPr>
          <a:lstStyle/>
          <a:p>
            <a:pPr algn="ctr">
              <a:lnSpc>
                <a:spcPct val="150000"/>
              </a:lnSpc>
              <a:defRPr/>
            </a:pPr>
            <a:r>
              <a:rPr lang="en-US" sz="4000" dirty="0" smtClean="0">
                <a:ln w="0">
                  <a:solidFill>
                    <a:srgbClr val="800080"/>
                  </a:solidFill>
                </a:ln>
                <a:solidFill>
                  <a:srgbClr val="7030A0"/>
                </a:solidFill>
                <a:effectLst>
                  <a:reflection blurRad="6350" stA="53000" endA="300" endPos="35500" dir="5400000" sy="-90000" algn="bl" rotWithShape="0"/>
                </a:effectLst>
              </a:rPr>
              <a:t>Ý 3: Nét đẹp quyến rũ của thảo quả khi chín rộ.</a:t>
            </a:r>
            <a:endParaRPr lang="en-US" sz="4000" dirty="0">
              <a:ln w="0">
                <a:solidFill>
                  <a:srgbClr val="800080"/>
                </a:solidFill>
              </a:ln>
              <a:solidFill>
                <a:srgbClr val="7030A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619942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P spid="6" grpId="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p:cNvPr>
          <p:cNvSpPr/>
          <p:nvPr/>
        </p:nvSpPr>
        <p:spPr>
          <a:xfrm>
            <a:off x="1468457" y="2472028"/>
            <a:ext cx="9636921" cy="1529266"/>
          </a:xfrm>
          <a:prstGeom prst="rect">
            <a:avLst/>
          </a:prstGeom>
          <a:noFill/>
          <a:ln>
            <a:noFill/>
          </a:ln>
        </p:spPr>
        <p:txBody>
          <a:bodyPr lIns="51435" tIns="25718" rIns="51435" bIns="25718">
            <a:spAutoFit/>
          </a:bodyPr>
          <a:lstStyle/>
          <a:p>
            <a:pPr algn="ctr">
              <a:defRPr/>
            </a:pPr>
            <a:r>
              <a:rPr lang="en-US" sz="9600" b="1" dirty="0" smtClean="0">
                <a:ln w="0">
                  <a:solidFill>
                    <a:srgbClr val="CC3399"/>
                  </a:solidFill>
                </a:ln>
                <a:solidFill>
                  <a:srgbClr val="990099"/>
                </a:solidFill>
                <a:effectLst>
                  <a:reflection blurRad="6350" stA="53000" endA="300" endPos="35500" dir="5400000" sy="-90000" algn="bl" rotWithShape="0"/>
                </a:effectLst>
              </a:rPr>
              <a:t>KHỞI ĐỘNG</a:t>
            </a:r>
            <a:endParaRPr lang="en-US" sz="9600" b="1" dirty="0">
              <a:ln w="0">
                <a:solidFill>
                  <a:srgbClr val="CC3399"/>
                </a:solidFill>
              </a:ln>
              <a:solidFill>
                <a:srgbClr val="990099"/>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15797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4138B18-C116-4487-B7A9-1A909862A580}"/>
              </a:ext>
            </a:extLst>
          </p:cNvPr>
          <p:cNvPicPr>
            <a:picLocks noChangeAspect="1"/>
          </p:cNvPicPr>
          <p:nvPr/>
        </p:nvPicPr>
        <p:blipFill>
          <a:blip r:embed="rId2"/>
          <a:stretch>
            <a:fillRect/>
          </a:stretch>
        </p:blipFill>
        <p:spPr>
          <a:xfrm>
            <a:off x="-330200" y="-330200"/>
            <a:ext cx="12827000" cy="7188199"/>
          </a:xfrm>
          <a:prstGeom prst="rect">
            <a:avLst/>
          </a:prstGeom>
        </p:spPr>
      </p:pic>
      <p:sp>
        <p:nvSpPr>
          <p:cNvPr id="5" name="Rectangle 4">
            <a:extLst/>
          </p:cNvPr>
          <p:cNvSpPr/>
          <p:nvPr/>
        </p:nvSpPr>
        <p:spPr>
          <a:xfrm>
            <a:off x="3031335" y="1369999"/>
            <a:ext cx="7331866" cy="3885679"/>
          </a:xfrm>
          <a:prstGeom prst="rect">
            <a:avLst/>
          </a:prstGeom>
          <a:noFill/>
          <a:ln w="28575">
            <a:noFill/>
          </a:ln>
        </p:spPr>
        <p:txBody>
          <a:bodyPr wrap="square" lIns="68580" tIns="34290" rIns="68580" bIns="34290">
            <a:spAutoFit/>
          </a:bodyPr>
          <a:lstStyle/>
          <a:p>
            <a:pPr algn="ctr">
              <a:lnSpc>
                <a:spcPct val="200000"/>
              </a:lnSpc>
              <a:defRPr/>
            </a:pPr>
            <a:r>
              <a:rPr lang="en-US" sz="4400" u="sng" dirty="0" smtClean="0">
                <a:ln w="0">
                  <a:solidFill>
                    <a:srgbClr val="800080"/>
                  </a:solidFill>
                </a:ln>
                <a:solidFill>
                  <a:srgbClr val="7030A0"/>
                </a:solidFill>
                <a:effectLst>
                  <a:reflection blurRad="6350" stA="53000" endA="300" endPos="35500" dir="5400000" sy="-90000" algn="bl" rotWithShape="0"/>
                </a:effectLst>
              </a:rPr>
              <a:t>Nội dung bài</a:t>
            </a:r>
          </a:p>
          <a:p>
            <a:pPr algn="ctr">
              <a:lnSpc>
                <a:spcPct val="200000"/>
              </a:lnSpc>
              <a:defRPr/>
            </a:pPr>
            <a:r>
              <a:rPr lang="vi-VN" sz="4000" dirty="0" smtClean="0">
                <a:ln w="0">
                  <a:solidFill>
                    <a:srgbClr val="800080"/>
                  </a:solidFill>
                </a:ln>
                <a:solidFill>
                  <a:srgbClr val="7030A0"/>
                </a:solidFill>
                <a:effectLst>
                  <a:reflection blurRad="6350" stA="53000" endA="300" endPos="35500" dir="5400000" sy="-90000" algn="bl" rotWithShape="0"/>
                </a:effectLst>
              </a:rPr>
              <a:t>Vẻ </a:t>
            </a:r>
            <a:r>
              <a:rPr lang="vi-VN" sz="4000" dirty="0">
                <a:ln w="0">
                  <a:solidFill>
                    <a:srgbClr val="800080"/>
                  </a:solidFill>
                </a:ln>
                <a:solidFill>
                  <a:srgbClr val="7030A0"/>
                </a:solidFill>
                <a:effectLst>
                  <a:reflection blurRad="6350" stA="53000" endA="300" endPos="35500" dir="5400000" sy="-90000" algn="bl" rotWithShape="0"/>
                </a:effectLst>
              </a:rPr>
              <a:t>đẹp</a:t>
            </a:r>
            <a:r>
              <a:rPr lang="en-US" sz="4000" dirty="0">
                <a:ln w="0">
                  <a:solidFill>
                    <a:srgbClr val="800080"/>
                  </a:solidFill>
                </a:ln>
                <a:solidFill>
                  <a:srgbClr val="7030A0"/>
                </a:solidFill>
                <a:effectLst>
                  <a:reflection blurRad="6350" stA="53000" endA="300" endPos="35500" dir="5400000" sy="-90000" algn="bl" rotWithShape="0"/>
                </a:effectLst>
              </a:rPr>
              <a:t>, hương thơm đặc biệt,</a:t>
            </a:r>
            <a:r>
              <a:rPr lang="vi-VN" sz="4000" dirty="0">
                <a:ln w="0">
                  <a:solidFill>
                    <a:srgbClr val="800080"/>
                  </a:solidFill>
                </a:ln>
                <a:solidFill>
                  <a:srgbClr val="7030A0"/>
                </a:solidFill>
                <a:effectLst>
                  <a:reflection blurRad="6350" stA="53000" endA="300" endPos="35500" dir="5400000" sy="-90000" algn="bl" rotWithShape="0"/>
                </a:effectLst>
              </a:rPr>
              <a:t> sự sinh sôi của rừng thảo </a:t>
            </a:r>
            <a:r>
              <a:rPr lang="vi-VN" sz="4000" dirty="0" smtClean="0">
                <a:ln w="0">
                  <a:solidFill>
                    <a:srgbClr val="800080"/>
                  </a:solidFill>
                </a:ln>
                <a:solidFill>
                  <a:srgbClr val="7030A0"/>
                </a:solidFill>
                <a:effectLst>
                  <a:reflection blurRad="6350" stA="53000" endA="300" endPos="35500" dir="5400000" sy="-90000" algn="bl" rotWithShape="0"/>
                </a:effectLst>
              </a:rPr>
              <a:t>quả</a:t>
            </a:r>
            <a:r>
              <a:rPr lang="en-US" sz="4000" dirty="0" smtClean="0">
                <a:ln w="0">
                  <a:solidFill>
                    <a:srgbClr val="800080"/>
                  </a:solidFill>
                </a:ln>
                <a:solidFill>
                  <a:srgbClr val="7030A0"/>
                </a:solidFill>
                <a:effectLst>
                  <a:reflection blurRad="6350" stA="53000" endA="300" endPos="35500" dir="5400000" sy="-90000" algn="bl" rotWithShape="0"/>
                </a:effectLst>
              </a:rPr>
              <a:t>.</a:t>
            </a:r>
            <a:endParaRPr lang="en-US" sz="4000" dirty="0">
              <a:ln w="0">
                <a:solidFill>
                  <a:srgbClr val="800080"/>
                </a:solidFill>
              </a:ln>
              <a:solidFill>
                <a:srgbClr val="7030A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5688919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p:cNvPr>
          <p:cNvSpPr/>
          <p:nvPr/>
        </p:nvSpPr>
        <p:spPr>
          <a:xfrm>
            <a:off x="1468457" y="2548228"/>
            <a:ext cx="9636921" cy="1406155"/>
          </a:xfrm>
          <a:prstGeom prst="rect">
            <a:avLst/>
          </a:prstGeom>
          <a:noFill/>
          <a:ln>
            <a:noFill/>
          </a:ln>
        </p:spPr>
        <p:txBody>
          <a:bodyPr lIns="51435" tIns="25718" rIns="51435" bIns="25718">
            <a:spAutoFit/>
          </a:bodyPr>
          <a:lstStyle/>
          <a:p>
            <a:pPr algn="ctr">
              <a:defRPr/>
            </a:pPr>
            <a:r>
              <a:rPr lang="en-US" sz="8800" b="1" dirty="0" smtClean="0">
                <a:ln w="0">
                  <a:solidFill>
                    <a:srgbClr val="CC3399"/>
                  </a:solidFill>
                </a:ln>
                <a:solidFill>
                  <a:srgbClr val="990099"/>
                </a:solidFill>
                <a:effectLst>
                  <a:reflection blurRad="6350" stA="53000" endA="300" endPos="35500" dir="5400000" sy="-90000" algn="bl" rotWithShape="0"/>
                </a:effectLst>
              </a:rPr>
              <a:t>LUYỆN ĐỌC HAY</a:t>
            </a:r>
            <a:endParaRPr lang="en-US" sz="8800" b="1" dirty="0">
              <a:ln w="0">
                <a:solidFill>
                  <a:srgbClr val="CC3399"/>
                </a:solidFill>
              </a:ln>
              <a:solidFill>
                <a:srgbClr val="990099"/>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933940104"/>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6055" y="19535"/>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smtClean="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738222" y="1057275"/>
            <a:ext cx="9791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pt-BR" sz="2800" b="1" dirty="0" smtClean="0">
                <a:solidFill>
                  <a:srgbClr val="CC3399"/>
                </a:solidFill>
              </a:rPr>
              <a:t>Giọng đọc t</a:t>
            </a:r>
            <a:r>
              <a:rPr lang="vi-VN" sz="2800" b="1" dirty="0" smtClean="0">
                <a:solidFill>
                  <a:srgbClr val="CC3399"/>
                </a:solidFill>
              </a:rPr>
              <a:t>oàn bài</a:t>
            </a:r>
            <a:r>
              <a:rPr lang="en-US" sz="2800" dirty="0" smtClean="0">
                <a:solidFill>
                  <a:srgbClr val="CC3399"/>
                </a:solidFill>
              </a:rPr>
              <a:t>:</a:t>
            </a:r>
            <a:r>
              <a:rPr lang="vi-VN" sz="2800" dirty="0" smtClean="0">
                <a:solidFill>
                  <a:srgbClr val="CC3399"/>
                </a:solidFill>
              </a:rPr>
              <a:t> </a:t>
            </a:r>
            <a:r>
              <a:rPr lang="vi-VN" sz="2800" dirty="0">
                <a:solidFill>
                  <a:srgbClr val="CC3399"/>
                </a:solidFill>
              </a:rPr>
              <a:t>nhẹ nhàng, thong thả.</a:t>
            </a:r>
            <a:endParaRPr lang="en-US" sz="2800" dirty="0">
              <a:solidFill>
                <a:srgbClr val="CC3399"/>
              </a:solidFill>
            </a:endParaRPr>
          </a:p>
          <a:p>
            <a:pPr algn="just">
              <a:spcBef>
                <a:spcPct val="20000"/>
              </a:spcBef>
            </a:pPr>
            <a:endParaRPr lang="en-US" altLang="en-US" sz="2800" b="1" dirty="0">
              <a:solidFill>
                <a:srgbClr val="CC3399"/>
              </a:solidFill>
            </a:endParaRPr>
          </a:p>
        </p:txBody>
      </p:sp>
      <p:sp>
        <p:nvSpPr>
          <p:cNvPr id="6" name="Rectangle 5"/>
          <p:cNvSpPr/>
          <p:nvPr/>
        </p:nvSpPr>
        <p:spPr>
          <a:xfrm>
            <a:off x="748948" y="1526590"/>
            <a:ext cx="10694102" cy="5262979"/>
          </a:xfrm>
          <a:prstGeom prst="rect">
            <a:avLst/>
          </a:prstGeom>
        </p:spPr>
        <p:txBody>
          <a:bodyPr wrap="square">
            <a:spAutoFit/>
          </a:bodyPr>
          <a:lstStyle/>
          <a:p>
            <a:pPr algn="just">
              <a:lnSpc>
                <a:spcPct val="150000"/>
              </a:lnSpc>
            </a:pPr>
            <a:r>
              <a:rPr lang="en-US" sz="2800" dirty="0" smtClean="0">
                <a:solidFill>
                  <a:srgbClr val="CC3399"/>
                </a:solidFill>
                <a:latin typeface="Arial" panose="020B0604020202020204" pitchFamily="34" charset="0"/>
              </a:rPr>
              <a:t>+ </a:t>
            </a:r>
            <a:r>
              <a:rPr lang="vi-VN" sz="2800" dirty="0" smtClean="0">
                <a:solidFill>
                  <a:srgbClr val="CC3399"/>
                </a:solidFill>
                <a:latin typeface="Arial" panose="020B0604020202020204" pitchFamily="34" charset="0"/>
              </a:rPr>
              <a:t>Đoạn </a:t>
            </a:r>
            <a:r>
              <a:rPr lang="vi-VN" sz="2800" dirty="0">
                <a:solidFill>
                  <a:srgbClr val="CC3399"/>
                </a:solidFill>
                <a:latin typeface="Arial" panose="020B0604020202020204" pitchFamily="34" charset="0"/>
              </a:rPr>
              <a:t>1:  giọng nhẹ nhàng, thong thả, nhấn giọng vào các từ ngữ gợi </a:t>
            </a:r>
            <a:r>
              <a:rPr lang="vi-VN" sz="2800" dirty="0" smtClean="0">
                <a:solidFill>
                  <a:srgbClr val="CC3399"/>
                </a:solidFill>
                <a:latin typeface="Arial" panose="020B0604020202020204" pitchFamily="34" charset="0"/>
              </a:rPr>
              <a:t>tả</a:t>
            </a:r>
            <a:r>
              <a:rPr lang="en-US" sz="2800" dirty="0" smtClean="0">
                <a:solidFill>
                  <a:srgbClr val="CC3399"/>
                </a:solidFill>
                <a:latin typeface="Arial" panose="020B0604020202020204" pitchFamily="34" charset="0"/>
              </a:rPr>
              <a:t>.</a:t>
            </a:r>
            <a:r>
              <a:rPr lang="vi-VN" sz="2800" dirty="0" smtClean="0">
                <a:solidFill>
                  <a:srgbClr val="CC3399"/>
                </a:solidFill>
                <a:latin typeface="Arial" panose="020B0604020202020204" pitchFamily="34" charset="0"/>
              </a:rPr>
              <a:t>  </a:t>
            </a:r>
            <a:endParaRPr lang="en-US" sz="2800" dirty="0">
              <a:solidFill>
                <a:srgbClr val="CC3399"/>
              </a:solidFill>
              <a:latin typeface="Arial" panose="020B0604020202020204" pitchFamily="34" charset="0"/>
            </a:endParaRPr>
          </a:p>
          <a:p>
            <a:pPr algn="just">
              <a:lnSpc>
                <a:spcPct val="150000"/>
              </a:lnSpc>
            </a:pPr>
            <a:r>
              <a:rPr lang="vi-VN" sz="2800" dirty="0">
                <a:solidFill>
                  <a:srgbClr val="CC3399"/>
                </a:solidFill>
                <a:latin typeface="Arial" panose="020B0604020202020204" pitchFamily="34" charset="0"/>
              </a:rPr>
              <a:t>+ Đoạn 2: Chú ý diễn tả sự phát triển nhanh của cây thảo </a:t>
            </a:r>
            <a:r>
              <a:rPr lang="vi-VN" sz="2800" dirty="0" smtClean="0">
                <a:solidFill>
                  <a:srgbClr val="CC3399"/>
                </a:solidFill>
                <a:latin typeface="Arial" panose="020B0604020202020204" pitchFamily="34" charset="0"/>
              </a:rPr>
              <a:t>quả</a:t>
            </a:r>
            <a:r>
              <a:rPr lang="en-US" sz="2800" dirty="0" smtClean="0">
                <a:solidFill>
                  <a:srgbClr val="CC3399"/>
                </a:solidFill>
                <a:latin typeface="Arial" panose="020B0604020202020204" pitchFamily="34" charset="0"/>
              </a:rPr>
              <a:t>, </a:t>
            </a:r>
            <a:r>
              <a:rPr lang="vi-VN" sz="2800" dirty="0" smtClean="0">
                <a:solidFill>
                  <a:srgbClr val="CC3399"/>
                </a:solidFill>
                <a:latin typeface="Arial" panose="020B0604020202020204" pitchFamily="34" charset="0"/>
              </a:rPr>
              <a:t>nhấn </a:t>
            </a:r>
            <a:r>
              <a:rPr lang="vi-VN" sz="2800" dirty="0">
                <a:solidFill>
                  <a:srgbClr val="CC3399"/>
                </a:solidFill>
                <a:latin typeface="Arial" panose="020B0604020202020204" pitchFamily="34" charset="0"/>
              </a:rPr>
              <a:t>giọng vào các từ ngữ gợi </a:t>
            </a:r>
            <a:r>
              <a:rPr lang="vi-VN" sz="2800" dirty="0" smtClean="0">
                <a:solidFill>
                  <a:srgbClr val="CC3399"/>
                </a:solidFill>
                <a:latin typeface="Arial" panose="020B0604020202020204" pitchFamily="34" charset="0"/>
              </a:rPr>
              <a:t>tả</a:t>
            </a:r>
            <a:r>
              <a:rPr lang="en-US" sz="2800" dirty="0" smtClean="0">
                <a:solidFill>
                  <a:srgbClr val="CC3399"/>
                </a:solidFill>
                <a:latin typeface="Arial" panose="020B0604020202020204" pitchFamily="34" charset="0"/>
              </a:rPr>
              <a:t>.</a:t>
            </a:r>
            <a:r>
              <a:rPr lang="vi-VN" sz="2800" dirty="0" smtClean="0">
                <a:solidFill>
                  <a:srgbClr val="CC3399"/>
                </a:solidFill>
                <a:latin typeface="Arial" panose="020B0604020202020204" pitchFamily="34" charset="0"/>
              </a:rPr>
              <a:t>  </a:t>
            </a:r>
            <a:endParaRPr lang="en-US" sz="2800" dirty="0">
              <a:solidFill>
                <a:srgbClr val="CC3399"/>
              </a:solidFill>
              <a:latin typeface="Arial" panose="020B0604020202020204" pitchFamily="34" charset="0"/>
            </a:endParaRPr>
          </a:p>
          <a:p>
            <a:pPr algn="just">
              <a:lnSpc>
                <a:spcPct val="150000"/>
              </a:lnSpc>
            </a:pPr>
            <a:r>
              <a:rPr lang="en-US" sz="2800" dirty="0" smtClean="0">
                <a:solidFill>
                  <a:srgbClr val="CC3399"/>
                </a:solidFill>
                <a:latin typeface="Arial" panose="020B0604020202020204" pitchFamily="34" charset="0"/>
              </a:rPr>
              <a:t>+ </a:t>
            </a:r>
            <a:r>
              <a:rPr lang="vi-VN" sz="2800" dirty="0" smtClean="0">
                <a:solidFill>
                  <a:srgbClr val="CC3399"/>
                </a:solidFill>
                <a:latin typeface="Arial" panose="020B0604020202020204" pitchFamily="34" charset="0"/>
              </a:rPr>
              <a:t>Đoạn </a:t>
            </a:r>
            <a:r>
              <a:rPr lang="vi-VN" sz="2800" dirty="0">
                <a:solidFill>
                  <a:srgbClr val="CC3399"/>
                </a:solidFill>
                <a:latin typeface="Arial" panose="020B0604020202020204" pitchFamily="34" charset="0"/>
              </a:rPr>
              <a:t>3: Chú ý nhấn giọng các từ ngữ tả vẻ đẹp của rừng khi thảo quả </a:t>
            </a:r>
            <a:r>
              <a:rPr lang="vi-VN" sz="2800" dirty="0" smtClean="0">
                <a:solidFill>
                  <a:srgbClr val="CC3399"/>
                </a:solidFill>
                <a:latin typeface="Arial" panose="020B0604020202020204" pitchFamily="34" charset="0"/>
              </a:rPr>
              <a:t>chín</a:t>
            </a:r>
            <a:r>
              <a:rPr lang="en-US" sz="2800" dirty="0" smtClean="0">
                <a:solidFill>
                  <a:srgbClr val="CC3399"/>
                </a:solidFill>
                <a:latin typeface="Arial" panose="020B0604020202020204" pitchFamily="34" charset="0"/>
              </a:rPr>
              <a:t>: </a:t>
            </a:r>
            <a:r>
              <a:rPr lang="vi-VN" sz="2800" dirty="0">
                <a:solidFill>
                  <a:srgbClr val="CC3399"/>
                </a:solidFill>
              </a:rPr>
              <a:t>ngọt lựng, thơm nồng, đậm, ủ ấp, chín nục, ngây ngất kì lạ, đột ngột rực lên, đỏ chon chót, chứa lửa, chứa nắng</a:t>
            </a:r>
            <a:r>
              <a:rPr lang="en-US" sz="2800" dirty="0">
                <a:solidFill>
                  <a:srgbClr val="CC3399"/>
                </a:solidFill>
              </a:rPr>
              <a:t> </a:t>
            </a:r>
          </a:p>
          <a:p>
            <a:pPr algn="just">
              <a:lnSpc>
                <a:spcPct val="150000"/>
              </a:lnSpc>
            </a:pPr>
            <a:endParaRPr lang="en-US" sz="2800" dirty="0">
              <a:solidFill>
                <a:srgbClr val="CC3399"/>
              </a:solidFill>
              <a:latin typeface="Arial" panose="020B0604020202020204" pitchFamily="34" charset="0"/>
            </a:endParaRPr>
          </a:p>
        </p:txBody>
      </p:sp>
    </p:spTree>
    <p:extLst>
      <p:ext uri="{BB962C8B-B14F-4D97-AF65-F5344CB8AC3E}">
        <p14:creationId xmlns:p14="http://schemas.microsoft.com/office/powerpoint/2010/main" val="1946926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 y="0"/>
            <a:ext cx="12433054" cy="6900863"/>
          </a:xfrm>
        </p:spPr>
      </p:pic>
      <p:sp>
        <p:nvSpPr>
          <p:cNvPr id="5" name="TextBox 8"/>
          <p:cNvSpPr txBox="1">
            <a:spLocks noChangeArrowheads="1"/>
          </p:cNvSpPr>
          <p:nvPr/>
        </p:nvSpPr>
        <p:spPr bwMode="auto">
          <a:xfrm>
            <a:off x="2350674" y="828675"/>
            <a:ext cx="7619803"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nSpc>
                <a:spcPct val="150000"/>
              </a:lnSpc>
              <a:spcBef>
                <a:spcPts val="400"/>
              </a:spcBef>
            </a:pPr>
            <a:r>
              <a:rPr lang="en-US" sz="2800" b="1" dirty="0">
                <a:solidFill>
                  <a:schemeClr val="bg1"/>
                </a:solidFill>
                <a:latin typeface="HP001 4 hàng" panose="020B0603050302020204" pitchFamily="34" charset="0"/>
              </a:rPr>
              <a:t>Thứ </a:t>
            </a:r>
            <a:r>
              <a:rPr lang="en-US" sz="2800" b="1" dirty="0" smtClean="0">
                <a:solidFill>
                  <a:schemeClr val="bg1"/>
                </a:solidFill>
                <a:latin typeface="HP001 4 hàng" panose="020B0603050302020204" pitchFamily="34" charset="0"/>
              </a:rPr>
              <a:t>hai </a:t>
            </a:r>
            <a:r>
              <a:rPr lang="en-US" sz="2800" b="1" dirty="0" err="1" smtClean="0">
                <a:solidFill>
                  <a:schemeClr val="bg1"/>
                </a:solidFill>
                <a:latin typeface="HP001 4 hàng" panose="020B0603050302020204" pitchFamily="34" charset="0"/>
              </a:rPr>
              <a:t>ngày</a:t>
            </a:r>
            <a:r>
              <a:rPr lang="en-US" sz="2800" b="1" dirty="0" smtClean="0">
                <a:solidFill>
                  <a:schemeClr val="bg1"/>
                </a:solidFill>
                <a:latin typeface="HP001 4 hàng" panose="020B0603050302020204" pitchFamily="34" charset="0"/>
              </a:rPr>
              <a:t> </a:t>
            </a:r>
            <a:r>
              <a:rPr lang="en-US" sz="2800" b="1" dirty="0" smtClean="0">
                <a:solidFill>
                  <a:schemeClr val="bg1"/>
                </a:solidFill>
                <a:latin typeface="HP001 4 hàng" panose="020B0603050302020204" pitchFamily="34" charset="0"/>
              </a:rPr>
              <a:t>22 </a:t>
            </a:r>
            <a:r>
              <a:rPr lang="en-US" sz="2800" b="1" dirty="0" err="1">
                <a:solidFill>
                  <a:schemeClr val="bg1"/>
                </a:solidFill>
                <a:latin typeface="HP001 4 hàng" panose="020B0603050302020204" pitchFamily="34" charset="0"/>
              </a:rPr>
              <a:t>tháng</a:t>
            </a:r>
            <a:r>
              <a:rPr lang="en-US" sz="2800" b="1" dirty="0">
                <a:solidFill>
                  <a:schemeClr val="bg1"/>
                </a:solidFill>
                <a:latin typeface="HP001 4 hàng" panose="020B0603050302020204" pitchFamily="34" charset="0"/>
              </a:rPr>
              <a:t> </a:t>
            </a:r>
            <a:r>
              <a:rPr lang="en-US" sz="2800" b="1" dirty="0" smtClean="0">
                <a:solidFill>
                  <a:schemeClr val="bg1"/>
                </a:solidFill>
                <a:latin typeface="HP001 4 hàng" panose="020B0603050302020204" pitchFamily="34" charset="0"/>
              </a:rPr>
              <a:t>11 </a:t>
            </a:r>
            <a:r>
              <a:rPr lang="en-US" sz="2800" b="1" dirty="0">
                <a:solidFill>
                  <a:schemeClr val="bg1"/>
                </a:solidFill>
                <a:latin typeface="HP001 4 hàng" panose="020B0603050302020204" pitchFamily="34" charset="0"/>
              </a:rPr>
              <a:t>năm 2021. </a:t>
            </a:r>
          </a:p>
          <a:p>
            <a:pPr>
              <a:lnSpc>
                <a:spcPct val="150000"/>
              </a:lnSpc>
              <a:spcBef>
                <a:spcPts val="400"/>
              </a:spcBef>
            </a:pPr>
            <a:r>
              <a:rPr lang="en-US" sz="2800" b="1" dirty="0">
                <a:solidFill>
                  <a:schemeClr val="bg1"/>
                </a:solidFill>
                <a:latin typeface="HP001 4 hàng" panose="020B0603050302020204" pitchFamily="34" charset="0"/>
              </a:rPr>
              <a:t>			Tập đọc</a:t>
            </a:r>
          </a:p>
          <a:p>
            <a:pPr>
              <a:lnSpc>
                <a:spcPct val="150000"/>
              </a:lnSpc>
              <a:spcBef>
                <a:spcPts val="400"/>
              </a:spcBef>
            </a:pPr>
            <a:r>
              <a:rPr lang="en-US" sz="2800" b="1" dirty="0">
                <a:solidFill>
                  <a:schemeClr val="bg1"/>
                </a:solidFill>
                <a:latin typeface="HP001 4 hàng" panose="020B0603050302020204" pitchFamily="34" charset="0"/>
              </a:rPr>
              <a:t>	 </a:t>
            </a:r>
            <a:r>
              <a:rPr lang="en-US" sz="2800" b="1" dirty="0" smtClean="0">
                <a:solidFill>
                  <a:schemeClr val="bg1"/>
                </a:solidFill>
                <a:latin typeface="HP001 4 hàng" panose="020B0603050302020204" pitchFamily="34" charset="0"/>
              </a:rPr>
              <a:t>       Mùa thảo  quả</a:t>
            </a:r>
          </a:p>
          <a:p>
            <a:pPr>
              <a:lnSpc>
                <a:spcPct val="150000"/>
              </a:lnSpc>
              <a:spcBef>
                <a:spcPts val="400"/>
              </a:spcBef>
            </a:pPr>
            <a:r>
              <a:rPr lang="en-US" sz="2800" b="1" dirty="0" smtClean="0">
                <a:solidFill>
                  <a:schemeClr val="bg1"/>
                </a:solidFill>
                <a:latin typeface="HP001 4 hàng" panose="020B0603050302020204" pitchFamily="34" charset="0"/>
              </a:rPr>
              <a:t>                        Theo Ma Văn Kháng </a:t>
            </a:r>
            <a:endParaRPr lang="en-US" sz="2800" b="1" dirty="0">
              <a:solidFill>
                <a:schemeClr val="bg1"/>
              </a:solidFill>
              <a:latin typeface="HP001 4 hàng" panose="020B0603050302020204" pitchFamily="34" charset="0"/>
            </a:endParaRPr>
          </a:p>
        </p:txBody>
      </p:sp>
      <p:sp>
        <p:nvSpPr>
          <p:cNvPr id="6" name="TextBox 5"/>
          <p:cNvSpPr txBox="1">
            <a:spLocks noChangeArrowheads="1"/>
          </p:cNvSpPr>
          <p:nvPr/>
        </p:nvSpPr>
        <p:spPr bwMode="auto">
          <a:xfrm>
            <a:off x="247238" y="3567123"/>
            <a:ext cx="12020716"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nSpc>
                <a:spcPct val="150000"/>
              </a:lnSpc>
              <a:spcBef>
                <a:spcPts val="600"/>
              </a:spcBef>
            </a:pPr>
            <a:r>
              <a:rPr lang="en-US" sz="2900" b="1" dirty="0" smtClean="0">
                <a:solidFill>
                  <a:schemeClr val="bg1"/>
                </a:solidFill>
                <a:latin typeface="HP001 4 hàng" panose="020B0603050302020204" pitchFamily="34" charset="0"/>
              </a:rPr>
              <a:t>     </a:t>
            </a:r>
            <a:r>
              <a:rPr lang="en-US" sz="2900" b="1" dirty="0" err="1" smtClean="0">
                <a:solidFill>
                  <a:schemeClr val="bg1"/>
                </a:solidFill>
                <a:latin typeface="HP001 4 hàng" panose="020B0603050302020204" pitchFamily="34" charset="0"/>
              </a:rPr>
              <a:t>Nội</a:t>
            </a:r>
            <a:r>
              <a:rPr lang="en-US" sz="2900" b="1" dirty="0" smtClean="0">
                <a:solidFill>
                  <a:schemeClr val="bg1"/>
                </a:solidFill>
                <a:latin typeface="HP001 4 hàng" panose="020B0603050302020204" pitchFamily="34" charset="0"/>
              </a:rPr>
              <a:t> dung</a:t>
            </a:r>
            <a:r>
              <a:rPr lang="en-US" sz="2900" b="1" dirty="0" smtClean="0">
                <a:solidFill>
                  <a:schemeClr val="bg1"/>
                </a:solidFill>
                <a:latin typeface="HP001 4 hàng" panose="020B0603050302020204" pitchFamily="34" charset="0"/>
              </a:rPr>
              <a:t>: </a:t>
            </a:r>
            <a:r>
              <a:rPr lang="vi-VN" sz="2900" b="1" dirty="0">
                <a:solidFill>
                  <a:schemeClr val="bg1"/>
                </a:solidFill>
                <a:latin typeface="HP001 4 hàng" panose="020B0603050302020204" pitchFamily="34" charset="0"/>
              </a:rPr>
              <a:t>Vẻ đẹp</a:t>
            </a:r>
            <a:r>
              <a:rPr lang="en-US" sz="2900" b="1" dirty="0">
                <a:solidFill>
                  <a:schemeClr val="bg1"/>
                </a:solidFill>
                <a:latin typeface="HP001 4 hàng" panose="020B0603050302020204" pitchFamily="34" charset="0"/>
              </a:rPr>
              <a:t>, hương thơm đặc biệt,</a:t>
            </a:r>
            <a:r>
              <a:rPr lang="vi-VN" sz="2900" b="1" dirty="0">
                <a:solidFill>
                  <a:schemeClr val="bg1"/>
                </a:solidFill>
                <a:latin typeface="HP001 4 hàng" panose="020B0603050302020204" pitchFamily="34" charset="0"/>
              </a:rPr>
              <a:t> sự sinh sôi của rừng thảo </a:t>
            </a:r>
            <a:r>
              <a:rPr lang="vi-VN" sz="2900" b="1" dirty="0" smtClean="0">
                <a:solidFill>
                  <a:schemeClr val="bg1"/>
                </a:solidFill>
                <a:latin typeface="HP001 4 hàng" panose="020B0603050302020204" pitchFamily="34" charset="0"/>
              </a:rPr>
              <a:t>quả</a:t>
            </a:r>
            <a:r>
              <a:rPr lang="en-US" sz="2900" b="1" dirty="0" smtClean="0">
                <a:solidFill>
                  <a:schemeClr val="bg1"/>
                </a:solidFill>
                <a:latin typeface="HP001 4 hàng" panose="020B0603050302020204" pitchFamily="34" charset="0"/>
              </a:rPr>
              <a:t>.</a:t>
            </a:r>
            <a:endParaRPr lang="en-US" sz="2900" b="1" dirty="0">
              <a:solidFill>
                <a:schemeClr val="bg1"/>
              </a:solidFill>
              <a:latin typeface="HP001 4 hàng" panose="020B0603050302020204" pitchFamily="34" charset="0"/>
            </a:endParaRPr>
          </a:p>
        </p:txBody>
      </p:sp>
      <p:pic>
        <p:nvPicPr>
          <p:cNvPr id="7"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 y="0"/>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6027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p>
        </p:txBody>
      </p:sp>
      <p:sp>
        <p:nvSpPr>
          <p:cNvPr id="38915" name="Content Placeholder 2"/>
          <p:cNvSpPr>
            <a:spLocks noGrp="1"/>
          </p:cNvSpPr>
          <p:nvPr>
            <p:ph idx="1"/>
          </p:nvPr>
        </p:nvSpPr>
        <p:spPr bwMode="auto"/>
        <p:txBody>
          <a:bodyPr wrap="square" numCol="1" anchor="t" anchorCtr="0" compatLnSpc="1">
            <a:prstTxWarp prst="textNoShape">
              <a:avLst/>
            </a:prstTxWarp>
          </a:bodyPr>
          <a:lstStyle/>
          <a:p>
            <a:endParaRPr lang="en-US" smtClean="0"/>
          </a:p>
        </p:txBody>
      </p:sp>
      <p:pic>
        <p:nvPicPr>
          <p:cNvPr id="38916" name="Picture 2" descr="Hình nền Powerpoint làm Slide chào hỏi 10 - Dạy học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3132138" y="1703389"/>
            <a:ext cx="6979016"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indent="88900">
              <a:defRPr sz="1600">
                <a:solidFill>
                  <a:schemeClr val="tx1"/>
                </a:solidFill>
                <a:latin typeface="Arial" panose="020B0604020202020204" pitchFamily="34" charset="0"/>
              </a:defRPr>
            </a:lvl1pPr>
            <a:lvl2pPr marL="685800" indent="-22860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90000"/>
              </a:lnSpc>
              <a:spcBef>
                <a:spcPts val="1000"/>
              </a:spcBef>
            </a:pPr>
            <a:r>
              <a:rPr lang="en-US" altLang="en-US" sz="2700" b="1" dirty="0">
                <a:solidFill>
                  <a:schemeClr val="bg1"/>
                </a:solidFill>
                <a:cs typeface="Arial" panose="020B0604020202020204" pitchFamily="34" charset="0"/>
              </a:rPr>
              <a:t>		</a:t>
            </a:r>
            <a:r>
              <a:rPr lang="en-US" altLang="en-US" sz="3600" b="1" u="sng" dirty="0">
                <a:solidFill>
                  <a:schemeClr val="bg1"/>
                </a:solidFill>
                <a:cs typeface="Arial" panose="020B0604020202020204" pitchFamily="34" charset="0"/>
              </a:rPr>
              <a:t>Dặn dò:</a:t>
            </a:r>
          </a:p>
          <a:p>
            <a:pPr algn="just">
              <a:lnSpc>
                <a:spcPct val="150000"/>
              </a:lnSpc>
              <a:spcBef>
                <a:spcPts val="1000"/>
              </a:spcBef>
            </a:pPr>
            <a:r>
              <a:rPr lang="en-US" altLang="en-US" sz="2100" b="1" dirty="0">
                <a:solidFill>
                  <a:schemeClr val="bg1"/>
                </a:solidFill>
                <a:cs typeface="Arial" panose="020B0604020202020204" pitchFamily="34" charset="0"/>
              </a:rPr>
              <a:t>+ Đọc </a:t>
            </a:r>
            <a:r>
              <a:rPr lang="en-US" altLang="en-US" sz="2100" b="1" dirty="0" smtClean="0">
                <a:solidFill>
                  <a:schemeClr val="bg1"/>
                </a:solidFill>
                <a:cs typeface="Arial" panose="020B0604020202020204" pitchFamily="34" charset="0"/>
              </a:rPr>
              <a:t>và học thuộc nội dung bài Mùa thảo quả</a:t>
            </a:r>
            <a:endParaRPr lang="en-US" altLang="en-US" sz="2100" b="1" dirty="0">
              <a:solidFill>
                <a:schemeClr val="bg1"/>
              </a:solidFill>
              <a:cs typeface="Arial" panose="020B0604020202020204" pitchFamily="34" charset="0"/>
            </a:endParaRPr>
          </a:p>
          <a:p>
            <a:pPr algn="just">
              <a:lnSpc>
                <a:spcPct val="150000"/>
              </a:lnSpc>
              <a:spcBef>
                <a:spcPts val="1000"/>
              </a:spcBef>
            </a:pPr>
            <a:r>
              <a:rPr lang="en-US" altLang="en-US" sz="2100" b="1" dirty="0">
                <a:solidFill>
                  <a:schemeClr val="bg1"/>
                </a:solidFill>
                <a:cs typeface="Arial" panose="020B0604020202020204" pitchFamily="34" charset="0"/>
              </a:rPr>
              <a:t>+ </a:t>
            </a:r>
            <a:r>
              <a:rPr lang="en-US" altLang="en-US" sz="2100" b="1" dirty="0" smtClean="0">
                <a:solidFill>
                  <a:schemeClr val="bg1"/>
                </a:solidFill>
                <a:cs typeface="Arial" panose="020B0604020202020204" pitchFamily="34" charset="0"/>
              </a:rPr>
              <a:t>Chuẩn bị bài : Hành trình của bầy ong.</a:t>
            </a:r>
            <a:endParaRPr lang="en-US" altLang="en-US" sz="2100" b="1" dirty="0">
              <a:solidFill>
                <a:schemeClr val="bg1"/>
              </a:solidFill>
              <a:cs typeface="Arial" panose="020B0604020202020204" pitchFamily="34" charset="0"/>
            </a:endParaRPr>
          </a:p>
        </p:txBody>
      </p:sp>
      <p:pic>
        <p:nvPicPr>
          <p:cNvPr id="38918" name="Picture 6"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200" cy="73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712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Hình nền Powerpoint Thank You, Cảm ơn kết thúc Slide, for wat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12192000" cy="762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370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Sky wallpaper - Hình nền bầu trời đẹp - Hình nền máy tính đẹp nhấ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649200" cy="71151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p:nvSpPr>
        <p:spPr>
          <a:xfrm>
            <a:off x="3729858" y="4992693"/>
            <a:ext cx="3900652" cy="1850431"/>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2701" y="4319752"/>
            <a:ext cx="5350548" cy="2538248"/>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93236" y="925545"/>
            <a:ext cx="393056" cy="584775"/>
          </a:xfrm>
          <a:prstGeom prst="rect">
            <a:avLst/>
          </a:prstGeom>
          <a:noFill/>
        </p:spPr>
        <p:txBody>
          <a:bodyPr wrap="none" rtlCol="0">
            <a:spAutoFit/>
          </a:bodyPr>
          <a:lstStyle/>
          <a:p>
            <a:r>
              <a:rPr lang="en-US" sz="3200" b="1" dirty="0" smtClean="0">
                <a:solidFill>
                  <a:schemeClr val="bg1">
                    <a:lumMod val="50000"/>
                  </a:schemeClr>
                </a:solidFill>
              </a:rPr>
              <a:t>1</a:t>
            </a:r>
            <a:endParaRPr lang="en-US" sz="3200" b="1" dirty="0">
              <a:solidFill>
                <a:schemeClr val="bg1">
                  <a:lumMod val="50000"/>
                </a:schemeClr>
              </a:solidFill>
            </a:endParaRPr>
          </a:p>
        </p:txBody>
      </p:sp>
      <p:sp>
        <p:nvSpPr>
          <p:cNvPr id="12" name="5-Point Star 11">
            <a:hlinkClick r:id="rId4" action="ppaction://hlinksldjump"/>
          </p:cNvPr>
          <p:cNvSpPr/>
          <p:nvPr/>
        </p:nvSpPr>
        <p:spPr>
          <a:xfrm>
            <a:off x="2360193" y="1359822"/>
            <a:ext cx="859141" cy="859141"/>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29849" y="1614554"/>
            <a:ext cx="393056" cy="584775"/>
          </a:xfrm>
          <a:prstGeom prst="rect">
            <a:avLst/>
          </a:prstGeom>
          <a:noFill/>
        </p:spPr>
        <p:txBody>
          <a:bodyPr wrap="none" rtlCol="0">
            <a:spAutoFit/>
          </a:bodyPr>
          <a:lstStyle/>
          <a:p>
            <a:r>
              <a:rPr lang="en-US" sz="3200" b="1" dirty="0" smtClean="0">
                <a:solidFill>
                  <a:schemeClr val="bg1">
                    <a:lumMod val="50000"/>
                  </a:schemeClr>
                </a:solidFill>
              </a:rPr>
              <a:t>2</a:t>
            </a:r>
            <a:endParaRPr lang="en-US" sz="3200" b="1" dirty="0">
              <a:solidFill>
                <a:schemeClr val="bg1">
                  <a:lumMod val="50000"/>
                </a:schemeClr>
              </a:solidFill>
            </a:endParaRPr>
          </a:p>
        </p:txBody>
      </p:sp>
      <p:sp>
        <p:nvSpPr>
          <p:cNvPr id="14" name="5-Point Star 13">
            <a:hlinkClick r:id="rId5" action="ppaction://hlinksldjump"/>
          </p:cNvPr>
          <p:cNvSpPr/>
          <p:nvPr/>
        </p:nvSpPr>
        <p:spPr>
          <a:xfrm>
            <a:off x="5796806" y="2048831"/>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325605" y="243378"/>
            <a:ext cx="393056" cy="584775"/>
          </a:xfrm>
          <a:prstGeom prst="rect">
            <a:avLst/>
          </a:prstGeom>
          <a:noFill/>
        </p:spPr>
        <p:txBody>
          <a:bodyPr wrap="none" rtlCol="0">
            <a:spAutoFit/>
          </a:bodyPr>
          <a:lstStyle/>
          <a:p>
            <a:r>
              <a:rPr lang="en-US" sz="3200" b="1" dirty="0" smtClean="0">
                <a:solidFill>
                  <a:schemeClr val="bg1">
                    <a:lumMod val="50000"/>
                  </a:schemeClr>
                </a:solidFill>
              </a:rPr>
              <a:t>3</a:t>
            </a:r>
            <a:endParaRPr lang="en-US" sz="3200" b="1" dirty="0">
              <a:solidFill>
                <a:schemeClr val="bg1">
                  <a:lumMod val="50000"/>
                </a:schemeClr>
              </a:solidFill>
            </a:endParaRPr>
          </a:p>
        </p:txBody>
      </p:sp>
      <p:sp>
        <p:nvSpPr>
          <p:cNvPr id="18" name="5-Point Star 17">
            <a:hlinkClick r:id="rId6" action="ppaction://hlinksldjump"/>
          </p:cNvPr>
          <p:cNvSpPr/>
          <p:nvPr/>
        </p:nvSpPr>
        <p:spPr>
          <a:xfrm>
            <a:off x="10092562" y="677655"/>
            <a:ext cx="859141" cy="859141"/>
          </a:xfrm>
          <a:prstGeom prst="star5">
            <a:avLst>
              <a:gd name="adj" fmla="val 14119"/>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hlinkClick r:id="rId7" action="ppaction://hlinksldjump"/>
              </a:rPr>
              <a:t>pipi</a:t>
            </a:r>
            <a:endParaRPr lang="en-US" sz="2800" dirty="0">
              <a:solidFill>
                <a:schemeClr val="tx1"/>
              </a:solidFill>
            </a:endParaRPr>
          </a:p>
        </p:txBody>
      </p:sp>
      <p:sp>
        <p:nvSpPr>
          <p:cNvPr id="28" name="Rectangle 27"/>
          <p:cNvSpPr/>
          <p:nvPr/>
        </p:nvSpPr>
        <p:spPr>
          <a:xfrm>
            <a:off x="710216" y="4269418"/>
            <a:ext cx="10008445" cy="1446550"/>
          </a:xfrm>
          <a:prstGeom prst="rect">
            <a:avLst/>
          </a:prstGeom>
          <a:noFill/>
        </p:spPr>
        <p:txBody>
          <a:bodyPr wrap="none" lIns="91440" tIns="45720" rIns="91440" bIns="45720">
            <a:spAutoFit/>
          </a:bodyPr>
          <a:lstStyle/>
          <a:p>
            <a:pPr algn="ctr"/>
            <a:r>
              <a:rPr lang="en-US" sz="8800" b="1" cap="none" spc="0" dirty="0" smtClean="0">
                <a:ln w="6600">
                  <a:solidFill>
                    <a:schemeClr val="accent2"/>
                  </a:solidFill>
                  <a:prstDash val="solid"/>
                </a:ln>
                <a:solidFill>
                  <a:srgbClr val="FFFFFF"/>
                </a:solidFill>
                <a:effectLst>
                  <a:outerShdw dist="38100" dir="2700000" algn="tl" rotWithShape="0">
                    <a:schemeClr val="accent2"/>
                  </a:outerShdw>
                </a:effectLst>
              </a:rPr>
              <a:t>NGÔI SAO MAY MẮN</a:t>
            </a:r>
            <a:endParaRPr lang="en-US" sz="8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77166" y="1866180"/>
            <a:ext cx="206475" cy="182651"/>
          </a:xfrm>
          <a:prstGeom prst="rect">
            <a:avLst/>
          </a:prstGeom>
        </p:spPr>
      </p:pic>
    </p:spTree>
    <p:extLst>
      <p:ext uri="{BB962C8B-B14F-4D97-AF65-F5344CB8AC3E}">
        <p14:creationId xmlns:p14="http://schemas.microsoft.com/office/powerpoint/2010/main" val="21728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08333E-7 7.40741E-7 L 2.08333E-7 -0.07222 " pathEditMode="relative" rAng="0" ptsTypes="AA">
                                      <p:cBhvr>
                                        <p:cTn id="6" dur="250" accel="50000" decel="50000" autoRev="1" fill="hold">
                                          <p:stCondLst>
                                            <p:cond delay="0"/>
                                          </p:stCondLst>
                                        </p:cTn>
                                        <p:tgtEl>
                                          <p:spTgt spid="28"/>
                                        </p:tgtEl>
                                        <p:attrNameLst>
                                          <p:attrName>ppt_x</p:attrName>
                                          <p:attrName>ppt_y</p:attrName>
                                        </p:attrNameLst>
                                      </p:cBhvr>
                                      <p:rCtr x="0" y="-3611"/>
                                    </p:animMotion>
                                    <p:animRot by="1500000">
                                      <p:cBhvr>
                                        <p:cTn id="7" dur="125" fill="hold">
                                          <p:stCondLst>
                                            <p:cond delay="0"/>
                                          </p:stCondLst>
                                        </p:cTn>
                                        <p:tgtEl>
                                          <p:spTgt spid="28"/>
                                        </p:tgtEl>
                                        <p:attrNameLst>
                                          <p:attrName>r</p:attrName>
                                        </p:attrNameLst>
                                      </p:cBhvr>
                                    </p:animRot>
                                    <p:animRot by="-1500000">
                                      <p:cBhvr>
                                        <p:cTn id="8" dur="125" fill="hold">
                                          <p:stCondLst>
                                            <p:cond delay="125"/>
                                          </p:stCondLst>
                                        </p:cTn>
                                        <p:tgtEl>
                                          <p:spTgt spid="28"/>
                                        </p:tgtEl>
                                        <p:attrNameLst>
                                          <p:attrName>r</p:attrName>
                                        </p:attrNameLst>
                                      </p:cBhvr>
                                    </p:animRot>
                                    <p:animRot by="-1500000">
                                      <p:cBhvr>
                                        <p:cTn id="9" dur="125" fill="hold">
                                          <p:stCondLst>
                                            <p:cond delay="250"/>
                                          </p:stCondLst>
                                        </p:cTn>
                                        <p:tgtEl>
                                          <p:spTgt spid="28"/>
                                        </p:tgtEl>
                                        <p:attrNameLst>
                                          <p:attrName>r</p:attrName>
                                        </p:attrNameLst>
                                      </p:cBhvr>
                                    </p:animRot>
                                    <p:animRot by="1500000">
                                      <p:cBhvr>
                                        <p:cTn id="10" dur="125" fill="hold">
                                          <p:stCondLst>
                                            <p:cond delay="375"/>
                                          </p:stCondLst>
                                        </p:cTn>
                                        <p:tgtEl>
                                          <p:spTgt spid="28"/>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8" presetClass="emph" presetSubtype="0" repeatCount="indefinite" fill="hold" grpId="1" nodeType="withEffect">
                                  <p:stCondLst>
                                    <p:cond delay="0"/>
                                  </p:stCondLst>
                                  <p:childTnLst>
                                    <p:animRot by="21600000">
                                      <p:cBhvr>
                                        <p:cTn id="12" dur="3250" fill="hold"/>
                                        <p:tgtEl>
                                          <p:spTgt spid="12"/>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1000" fill="hold"/>
                                        <p:tgtEl>
                                          <p:spTgt spid="14"/>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15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23" presetClass="exit" presetSubtype="544" fill="hold" grpId="0" nodeType="clickEffect">
                                  <p:stCondLst>
                                    <p:cond delay="0"/>
                                  </p:stCondLst>
                                  <p:childTnLst>
                                    <p:anim calcmode="lin" valueType="num">
                                      <p:cBhvr>
                                        <p:cTn id="21" dur="500"/>
                                        <p:tgtEl>
                                          <p:spTgt spid="12"/>
                                        </p:tgtEl>
                                        <p:attrNameLst>
                                          <p:attrName>ppt_w</p:attrName>
                                        </p:attrNameLst>
                                      </p:cBhvr>
                                      <p:tavLst>
                                        <p:tav tm="0">
                                          <p:val>
                                            <p:strVal val="ppt_w"/>
                                          </p:val>
                                        </p:tav>
                                        <p:tav tm="100000">
                                          <p:val>
                                            <p:fltVal val="0"/>
                                          </p:val>
                                        </p:tav>
                                      </p:tavLst>
                                    </p:anim>
                                    <p:anim calcmode="lin" valueType="num">
                                      <p:cBhvr>
                                        <p:cTn id="22" dur="500"/>
                                        <p:tgtEl>
                                          <p:spTgt spid="12"/>
                                        </p:tgtEl>
                                        <p:attrNameLst>
                                          <p:attrName>ppt_h</p:attrName>
                                        </p:attrNameLst>
                                      </p:cBhvr>
                                      <p:tavLst>
                                        <p:tav tm="0">
                                          <p:val>
                                            <p:strVal val="ppt_h"/>
                                          </p:val>
                                        </p:tav>
                                        <p:tav tm="100000">
                                          <p:val>
                                            <p:fltVal val="0"/>
                                          </p:val>
                                        </p:tav>
                                      </p:tavLst>
                                    </p:anim>
                                    <p:anim calcmode="lin" valueType="num">
                                      <p:cBhvr>
                                        <p:cTn id="23" dur="500"/>
                                        <p:tgtEl>
                                          <p:spTgt spid="12"/>
                                        </p:tgtEl>
                                        <p:attrNameLst>
                                          <p:attrName>ppt_x</p:attrName>
                                        </p:attrNameLst>
                                      </p:cBhvr>
                                      <p:tavLst>
                                        <p:tav tm="0">
                                          <p:val>
                                            <p:strVal val="ppt_x"/>
                                          </p:val>
                                        </p:tav>
                                        <p:tav tm="100000">
                                          <p:val>
                                            <p:fltVal val="0.5"/>
                                          </p:val>
                                        </p:tav>
                                      </p:tavLst>
                                    </p:anim>
                                    <p:anim calcmode="lin" valueType="num">
                                      <p:cBhvr>
                                        <p:cTn id="24" dur="500"/>
                                        <p:tgtEl>
                                          <p:spTgt spid="12"/>
                                        </p:tgtEl>
                                        <p:attrNameLst>
                                          <p:attrName>ppt_y</p:attrName>
                                        </p:attrNameLst>
                                      </p:cBhvr>
                                      <p:tavLst>
                                        <p:tav tm="0">
                                          <p:val>
                                            <p:strVal val="ppt_y"/>
                                          </p:val>
                                        </p:tav>
                                        <p:tav tm="100000">
                                          <p:val>
                                            <p:fltVal val="0.5"/>
                                          </p:val>
                                        </p:tav>
                                      </p:tavLst>
                                    </p:anim>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
                                        <p:tgtEl>
                                          <p:spTgt spid="11"/>
                                        </p:tgtEl>
                                      </p:cBhvr>
                                    </p:animEffect>
                                    <p:set>
                                      <p:cBhvr>
                                        <p:cTn id="28" dur="1" fill="hold">
                                          <p:stCondLst>
                                            <p:cond delay="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3" presetClass="exit" presetSubtype="544" fill="hold" grpId="0" nodeType="clickEffect">
                                  <p:stCondLst>
                                    <p:cond delay="0"/>
                                  </p:stCondLst>
                                  <p:childTnLst>
                                    <p:anim calcmode="lin" valueType="num">
                                      <p:cBhvr>
                                        <p:cTn id="33" dur="500"/>
                                        <p:tgtEl>
                                          <p:spTgt spid="14"/>
                                        </p:tgtEl>
                                        <p:attrNameLst>
                                          <p:attrName>ppt_w</p:attrName>
                                        </p:attrNameLst>
                                      </p:cBhvr>
                                      <p:tavLst>
                                        <p:tav tm="0">
                                          <p:val>
                                            <p:strVal val="ppt_w"/>
                                          </p:val>
                                        </p:tav>
                                        <p:tav tm="100000">
                                          <p:val>
                                            <p:fltVal val="0"/>
                                          </p:val>
                                        </p:tav>
                                      </p:tavLst>
                                    </p:anim>
                                    <p:anim calcmode="lin" valueType="num">
                                      <p:cBhvr>
                                        <p:cTn id="34" dur="500"/>
                                        <p:tgtEl>
                                          <p:spTgt spid="14"/>
                                        </p:tgtEl>
                                        <p:attrNameLst>
                                          <p:attrName>ppt_h</p:attrName>
                                        </p:attrNameLst>
                                      </p:cBhvr>
                                      <p:tavLst>
                                        <p:tav tm="0">
                                          <p:val>
                                            <p:strVal val="ppt_h"/>
                                          </p:val>
                                        </p:tav>
                                        <p:tav tm="100000">
                                          <p:val>
                                            <p:fltVal val="0"/>
                                          </p:val>
                                        </p:tav>
                                      </p:tavLst>
                                    </p:anim>
                                    <p:anim calcmode="lin" valueType="num">
                                      <p:cBhvr>
                                        <p:cTn id="35" dur="500"/>
                                        <p:tgtEl>
                                          <p:spTgt spid="14"/>
                                        </p:tgtEl>
                                        <p:attrNameLst>
                                          <p:attrName>ppt_x</p:attrName>
                                        </p:attrNameLst>
                                      </p:cBhvr>
                                      <p:tavLst>
                                        <p:tav tm="0">
                                          <p:val>
                                            <p:strVal val="ppt_x"/>
                                          </p:val>
                                        </p:tav>
                                        <p:tav tm="100000">
                                          <p:val>
                                            <p:fltVal val="0.5"/>
                                          </p:val>
                                        </p:tav>
                                      </p:tavLst>
                                    </p:anim>
                                    <p:anim calcmode="lin" valueType="num">
                                      <p:cBhvr>
                                        <p:cTn id="36" dur="500"/>
                                        <p:tgtEl>
                                          <p:spTgt spid="14"/>
                                        </p:tgtEl>
                                        <p:attrNameLst>
                                          <p:attrName>ppt_y</p:attrName>
                                        </p:attrNameLst>
                                      </p:cBhvr>
                                      <p:tavLst>
                                        <p:tav tm="0">
                                          <p:val>
                                            <p:strVal val="ppt_y"/>
                                          </p:val>
                                        </p:tav>
                                        <p:tav tm="100000">
                                          <p:val>
                                            <p:fltVal val="0.5"/>
                                          </p:val>
                                        </p:tav>
                                      </p:tavLst>
                                    </p:anim>
                                    <p:set>
                                      <p:cBhvr>
                                        <p:cTn id="37" dur="1" fill="hold">
                                          <p:stCondLst>
                                            <p:cond delay="499"/>
                                          </p:stCondLst>
                                        </p:cTn>
                                        <p:tgtEl>
                                          <p:spTgt spid="14"/>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10"/>
                                        <p:tgtEl>
                                          <p:spTgt spid="13"/>
                                        </p:tgtEl>
                                      </p:cBhvr>
                                    </p:animEffect>
                                    <p:set>
                                      <p:cBhvr>
                                        <p:cTn id="40" dur="1" fill="hold">
                                          <p:stCondLst>
                                            <p:cond delay="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23" presetClass="exit" presetSubtype="544" fill="hold" grpId="0" nodeType="clickEffect">
                                  <p:stCondLst>
                                    <p:cond delay="0"/>
                                  </p:stCondLst>
                                  <p:childTnLst>
                                    <p:anim calcmode="lin" valueType="num">
                                      <p:cBhvr>
                                        <p:cTn id="45" dur="500"/>
                                        <p:tgtEl>
                                          <p:spTgt spid="18"/>
                                        </p:tgtEl>
                                        <p:attrNameLst>
                                          <p:attrName>ppt_w</p:attrName>
                                        </p:attrNameLst>
                                      </p:cBhvr>
                                      <p:tavLst>
                                        <p:tav tm="0">
                                          <p:val>
                                            <p:strVal val="ppt_w"/>
                                          </p:val>
                                        </p:tav>
                                        <p:tav tm="100000">
                                          <p:val>
                                            <p:fltVal val="0"/>
                                          </p:val>
                                        </p:tav>
                                      </p:tavLst>
                                    </p:anim>
                                    <p:anim calcmode="lin" valueType="num">
                                      <p:cBhvr>
                                        <p:cTn id="46" dur="500"/>
                                        <p:tgtEl>
                                          <p:spTgt spid="18"/>
                                        </p:tgtEl>
                                        <p:attrNameLst>
                                          <p:attrName>ppt_h</p:attrName>
                                        </p:attrNameLst>
                                      </p:cBhvr>
                                      <p:tavLst>
                                        <p:tav tm="0">
                                          <p:val>
                                            <p:strVal val="ppt_h"/>
                                          </p:val>
                                        </p:tav>
                                        <p:tav tm="100000">
                                          <p:val>
                                            <p:fltVal val="0"/>
                                          </p:val>
                                        </p:tav>
                                      </p:tavLst>
                                    </p:anim>
                                    <p:anim calcmode="lin" valueType="num">
                                      <p:cBhvr>
                                        <p:cTn id="47" dur="500"/>
                                        <p:tgtEl>
                                          <p:spTgt spid="18"/>
                                        </p:tgtEl>
                                        <p:attrNameLst>
                                          <p:attrName>ppt_x</p:attrName>
                                        </p:attrNameLst>
                                      </p:cBhvr>
                                      <p:tavLst>
                                        <p:tav tm="0">
                                          <p:val>
                                            <p:strVal val="ppt_x"/>
                                          </p:val>
                                        </p:tav>
                                        <p:tav tm="100000">
                                          <p:val>
                                            <p:fltVal val="0.5"/>
                                          </p:val>
                                        </p:tav>
                                      </p:tavLst>
                                    </p:anim>
                                    <p:anim calcmode="lin" valueType="num">
                                      <p:cBhvr>
                                        <p:cTn id="48" dur="500"/>
                                        <p:tgtEl>
                                          <p:spTgt spid="18"/>
                                        </p:tgtEl>
                                        <p:attrNameLst>
                                          <p:attrName>ppt_y</p:attrName>
                                        </p:attrNameLst>
                                      </p:cBhvr>
                                      <p:tavLst>
                                        <p:tav tm="0">
                                          <p:val>
                                            <p:strVal val="ppt_y"/>
                                          </p:val>
                                        </p:tav>
                                        <p:tav tm="100000">
                                          <p:val>
                                            <p:fltVal val="0.5"/>
                                          </p:val>
                                        </p:tav>
                                      </p:tavLst>
                                    </p:anim>
                                    <p:set>
                                      <p:cBhvr>
                                        <p:cTn id="49" dur="1" fill="hold">
                                          <p:stCondLst>
                                            <p:cond delay="499"/>
                                          </p:stCondLst>
                                        </p:cTn>
                                        <p:tgtEl>
                                          <p:spTgt spid="1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10"/>
                                        <p:tgtEl>
                                          <p:spTgt spid="17"/>
                                        </p:tgtEl>
                                      </p:cBhvr>
                                    </p:animEffect>
                                    <p:set>
                                      <p:cBhvr>
                                        <p:cTn id="52" dur="1" fill="hold">
                                          <p:stCondLst>
                                            <p:cond delay="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1" grpId="0"/>
      <p:bldP spid="12" grpId="0" animBg="1"/>
      <p:bldP spid="12" grpId="1" animBg="1"/>
      <p:bldP spid="13" grpId="0"/>
      <p:bldP spid="14" grpId="0" animBg="1"/>
      <p:bldP spid="14" grpId="1" animBg="1"/>
      <p:bldP spid="17" grpId="0"/>
      <p:bldP spid="18" grpId="0" animBg="1"/>
      <p:bldP spid="18" grpId="1"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s://i.pinimg.com/564x/82/10/a0/8210a0e0ac8193745ec1e41a6cfe5c49.jpg"/>
          <p:cNvPicPr>
            <a:picLocks noChangeAspect="1" noChangeArrowheads="1"/>
          </p:cNvPicPr>
          <p:nvPr/>
        </p:nvPicPr>
        <p:blipFill rotWithShape="1">
          <a:blip r:embed="rId4">
            <a:extLst>
              <a:ext uri="{28A0092B-C50C-407E-A947-70E740481C1C}">
                <a14:useLocalDpi xmlns:a14="http://schemas.microsoft.com/office/drawing/2010/main" val="0"/>
              </a:ext>
            </a:extLst>
          </a:blip>
          <a:srcRect l="26126" t="2900" r="1758" b="8757"/>
          <a:stretch/>
        </p:blipFill>
        <p:spPr bwMode="auto">
          <a:xfrm>
            <a:off x="1" y="0"/>
            <a:ext cx="12192000" cy="7050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7" name="Pentagon 6">
            <a:hlinkClick r:id="rId7"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GO </a:t>
            </a:r>
            <a:r>
              <a:rPr lang="en-US" sz="2800" dirty="0">
                <a:solidFill>
                  <a:schemeClr val="tx1"/>
                </a:solidFill>
                <a:hlinkClick r:id="rId8" action="ppaction://hlinksldjump"/>
              </a:rPr>
              <a:t>HOME</a:t>
            </a:r>
            <a:endParaRPr lang="en-US" sz="2800" dirty="0">
              <a:solidFill>
                <a:schemeClr val="tx1"/>
              </a:solidFill>
            </a:endParaRPr>
          </a:p>
        </p:txBody>
      </p:sp>
      <p:sp>
        <p:nvSpPr>
          <p:cNvPr id="8" name="Snip Diagonal Corner Rectangle 7"/>
          <p:cNvSpPr/>
          <p:nvPr/>
        </p:nvSpPr>
        <p:spPr>
          <a:xfrm>
            <a:off x="1493552" y="1128936"/>
            <a:ext cx="9375819" cy="1875151"/>
          </a:xfrm>
          <a:prstGeom prst="snip2DiagRect">
            <a:avLst>
              <a:gd name="adj1" fmla="val 0"/>
              <a:gd name="adj2" fmla="val 24222"/>
            </a:avLst>
          </a:prstGeom>
          <a:blipFill dpi="0" rotWithShape="1">
            <a:blip r:embed="rId9"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VnArial" panose="020B7200000000000000" pitchFamily="34" charset="0"/>
              </a:rPr>
              <a:t>1.BÐ </a:t>
            </a:r>
            <a:r>
              <a:rPr lang="en-US" sz="3200" b="1" dirty="0">
                <a:solidFill>
                  <a:schemeClr val="bg1"/>
                </a:solidFill>
                <a:latin typeface=".VnArial" panose="020B7200000000000000" pitchFamily="34" charset="0"/>
              </a:rPr>
              <a:t>Thu thÝch ra ban c«ng ®Ó lµm g</a:t>
            </a:r>
            <a:r>
              <a:rPr lang="en-US" sz="3200" b="1" dirty="0" smtClean="0">
                <a:solidFill>
                  <a:schemeClr val="bg1"/>
                </a:solidFill>
                <a:latin typeface=".VnArial" panose="020B7200000000000000" pitchFamily="34" charset="0"/>
              </a:rPr>
              <a:t>×?</a:t>
            </a:r>
            <a:endParaRPr lang="en-US" sz="3200" b="1" dirty="0">
              <a:solidFill>
                <a:schemeClr val="bg1"/>
              </a:solidFill>
              <a:latin typeface=".VnArial" panose="020B7200000000000000" pitchFamily="34" charset="0"/>
            </a:endParaRPr>
          </a:p>
        </p:txBody>
      </p:sp>
      <p:sp>
        <p:nvSpPr>
          <p:cNvPr id="9" name="Rectangle 8"/>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5">
                    <a:lumMod val="75000"/>
                  </a:schemeClr>
                </a:solidFill>
                <a:latin typeface=".VnArial" panose="020B7200000000000000" pitchFamily="34" charset="0"/>
              </a:rPr>
              <a:t>Thu thÝch ra ban c«ng ®Ó ng¾m nh×n c©y cèi vµ nghe «ng kÓ chuyÖn vÒ c©y trång ë ban c«ng</a:t>
            </a:r>
            <a:r>
              <a:rPr lang="en-US" sz="3200" dirty="0" smtClean="0">
                <a:solidFill>
                  <a:schemeClr val="accent5">
                    <a:lumMod val="75000"/>
                  </a:schemeClr>
                </a:solidFill>
                <a:latin typeface=".VnArial" panose="020B7200000000000000" pitchFamily="34" charset="0"/>
              </a:rPr>
              <a:t>.</a:t>
            </a:r>
            <a:endParaRPr lang="en-US" sz="3200" dirty="0">
              <a:solidFill>
                <a:schemeClr val="accent5">
                  <a:lumMod val="75000"/>
                </a:schemeClr>
              </a:solidFill>
              <a:latin typeface=".VnArial" panose="020B7200000000000000" pitchFamily="34" charset="0"/>
            </a:endParaRPr>
          </a:p>
        </p:txBody>
      </p:sp>
      <p:sp>
        <p:nvSpPr>
          <p:cNvPr id="10" name="Rectangle 9"/>
          <p:cNvSpPr/>
          <p:nvPr/>
        </p:nvSpPr>
        <p:spPr>
          <a:xfrm>
            <a:off x="2468667" y="3013502"/>
            <a:ext cx="7254678" cy="830997"/>
          </a:xfrm>
          <a:prstGeom prst="rect">
            <a:avLst/>
          </a:prstGeom>
          <a:noFill/>
        </p:spPr>
        <p:txBody>
          <a:bodyPr wrap="none" lIns="91440" tIns="45720" rIns="91440" bIns="45720">
            <a:spAutoFit/>
          </a:bodyPr>
          <a:lstStyle/>
          <a:p>
            <a:pPr algn="ctr"/>
            <a:r>
              <a:rPr lang="en-US" sz="4800" b="1" dirty="0" smtClean="0">
                <a:solidFill>
                  <a:srgbClr val="FF0000"/>
                </a:solidFill>
              </a:rPr>
              <a:t>Bạn được nhận 3 chiếc kẹo.</a:t>
            </a:r>
            <a:endParaRPr lang="en-US" sz="4800" b="1" dirty="0">
              <a:solidFill>
                <a:srgbClr val="FF0000"/>
              </a:solidFill>
            </a:endParaRPr>
          </a:p>
        </p:txBody>
      </p:sp>
    </p:spTree>
    <p:extLst>
      <p:ext uri="{BB962C8B-B14F-4D97-AF65-F5344CB8AC3E}">
        <p14:creationId xmlns:p14="http://schemas.microsoft.com/office/powerpoint/2010/main" val="315746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strVal val="4*#ppt_w"/>
                                          </p:val>
                                        </p:tav>
                                        <p:tav tm="100000">
                                          <p:val>
                                            <p:strVal val="#ppt_w"/>
                                          </p:val>
                                        </p:tav>
                                      </p:tavLst>
                                    </p:anim>
                                    <p:anim calcmode="lin" valueType="num">
                                      <p:cBhvr>
                                        <p:cTn id="37" dur="50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38" presetID="21" presetClass="emph" presetSubtype="0" repeatCount="indefinite" fill="hold" grpId="1" nodeType="withEffect">
                                  <p:stCondLst>
                                    <p:cond delay="0"/>
                                  </p:stCondLst>
                                  <p:childTnLst>
                                    <p:animClr clrSpc="hsl" dir="cw">
                                      <p:cBhvr override="childStyle">
                                        <p:cTn id="39" dur="500" fill="hold"/>
                                        <p:tgtEl>
                                          <p:spTgt spid="10"/>
                                        </p:tgtEl>
                                        <p:attrNameLst>
                                          <p:attrName>style.color</p:attrName>
                                        </p:attrNameLst>
                                      </p:cBhvr>
                                      <p:by>
                                        <p:hsl h="7200000" s="0" l="0"/>
                                      </p:by>
                                    </p:animClr>
                                    <p:animClr clrSpc="hsl" dir="cw">
                                      <p:cBhvr>
                                        <p:cTn id="40" dur="500" fill="hold"/>
                                        <p:tgtEl>
                                          <p:spTgt spid="10"/>
                                        </p:tgtEl>
                                        <p:attrNameLst>
                                          <p:attrName>fillcolor</p:attrName>
                                        </p:attrNameLst>
                                      </p:cBhvr>
                                      <p:by>
                                        <p:hsl h="7200000" s="0" l="0"/>
                                      </p:by>
                                    </p:animClr>
                                    <p:animClr clrSpc="hsl" dir="cw">
                                      <p:cBhvr>
                                        <p:cTn id="41" dur="500" fill="hold"/>
                                        <p:tgtEl>
                                          <p:spTgt spid="10"/>
                                        </p:tgtEl>
                                        <p:attrNameLst>
                                          <p:attrName>stroke.color</p:attrName>
                                        </p:attrNameLst>
                                      </p:cBhvr>
                                      <p:by>
                                        <p:hsl h="7200000" s="0" l="0"/>
                                      </p:by>
                                    </p:animClr>
                                    <p:set>
                                      <p:cBhvr>
                                        <p:cTn id="42" dur="500" fill="hold"/>
                                        <p:tgtEl>
                                          <p:spTgt spid="10"/>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childTnLst>
        </p:cTn>
      </p:par>
    </p:tnLst>
    <p:bldLst>
      <p:bldP spid="8" grpId="0" animBg="1"/>
      <p:bldP spid="8" grpId="1" animBg="1"/>
      <p:bldP spid="9" grpId="0" animBg="1"/>
      <p:bldP spid="9" grpId="1" animBg="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pinimg.com/564x/82/10/a0/8210a0e0ac8193745ec1e41a6cfe5c49.jpg"/>
          <p:cNvPicPr>
            <a:picLocks noChangeAspect="1" noChangeArrowheads="1"/>
          </p:cNvPicPr>
          <p:nvPr/>
        </p:nvPicPr>
        <p:blipFill rotWithShape="1">
          <a:blip r:embed="rId4">
            <a:extLst>
              <a:ext uri="{28A0092B-C50C-407E-A947-70E740481C1C}">
                <a14:useLocalDpi xmlns:a14="http://schemas.microsoft.com/office/drawing/2010/main" val="0"/>
              </a:ext>
            </a:extLst>
          </a:blip>
          <a:srcRect l="26126" t="2900" r="1758" b="8757"/>
          <a:stretch/>
        </p:blipFill>
        <p:spPr bwMode="auto">
          <a:xfrm>
            <a:off x="1" y="0"/>
            <a:ext cx="12192000" cy="70503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13" name="Pentagon 12">
            <a:hlinkClick r:id="rId7"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8" action="ppaction://hlinksldjump"/>
              </a:rPr>
              <a:t>HOME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nip Diagonal Corner Rectangle 13"/>
          <p:cNvSpPr/>
          <p:nvPr/>
        </p:nvSpPr>
        <p:spPr>
          <a:xfrm>
            <a:off x="1493552" y="1128936"/>
            <a:ext cx="9375819" cy="1875151"/>
          </a:xfrm>
          <a:prstGeom prst="snip2DiagRect">
            <a:avLst>
              <a:gd name="adj1" fmla="val 0"/>
              <a:gd name="adj2" fmla="val 24222"/>
            </a:avLst>
          </a:prstGeom>
          <a:blipFill dpi="0" rotWithShape="1">
            <a:blip r:embed="rId9"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dirty="0" smtClean="0">
                <a:ln>
                  <a:noFill/>
                </a:ln>
                <a:solidFill>
                  <a:schemeClr val="bg1"/>
                </a:solidFill>
                <a:effectLst/>
                <a:uLnTx/>
                <a:uFillTx/>
                <a:latin typeface="Calibri" panose="020F0502020204030204"/>
              </a:rPr>
              <a:t>2. </a:t>
            </a:r>
            <a:r>
              <a:rPr lang="en-US" sz="3200" b="1" dirty="0">
                <a:solidFill>
                  <a:schemeClr val="bg1"/>
                </a:solidFill>
                <a:latin typeface=".VnArial" panose="020B7200000000000000" pitchFamily="34" charset="0"/>
              </a:rPr>
              <a:t>V× sao khi thÊy chim vÒ ®Ëu ë ban c«ng, Thu muèn b¸o ngay cho H»ng biÕt?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chemeClr val="bg1"/>
              </a:solidFill>
              <a:effectLst/>
              <a:uLnTx/>
              <a:uFillTx/>
              <a:latin typeface="Calibri" panose="020F0502020204030204"/>
            </a:endParaRPr>
          </a:p>
        </p:txBody>
      </p:sp>
      <p:sp>
        <p:nvSpPr>
          <p:cNvPr id="15" name="Rectangle 1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chemeClr val="accent5">
                    <a:lumMod val="75000"/>
                  </a:schemeClr>
                </a:solidFill>
                <a:latin typeface=".VnArial" panose="020B7200000000000000" pitchFamily="34" charset="0"/>
              </a:rPr>
              <a:t>V× </a:t>
            </a:r>
            <a:r>
              <a:rPr lang="en-US" sz="3200" dirty="0" smtClean="0">
                <a:solidFill>
                  <a:schemeClr val="accent5">
                    <a:lumMod val="75000"/>
                  </a:schemeClr>
                </a:solidFill>
                <a:latin typeface=".VnArial" panose="020B7200000000000000" pitchFamily="34" charset="0"/>
              </a:rPr>
              <a:t>Thu </a:t>
            </a:r>
            <a:r>
              <a:rPr lang="en-US" sz="3200" dirty="0">
                <a:solidFill>
                  <a:schemeClr val="accent5">
                    <a:lumMod val="75000"/>
                  </a:schemeClr>
                </a:solidFill>
                <a:latin typeface=".VnArial" panose="020B7200000000000000" pitchFamily="34" charset="0"/>
              </a:rPr>
              <a:t>muèn H»ng c«ng nhËn ban c«ng nhµ m×nh còng lµ </a:t>
            </a:r>
            <a:r>
              <a:rPr lang="en-US" sz="3200" dirty="0" smtClean="0">
                <a:solidFill>
                  <a:schemeClr val="accent5">
                    <a:lumMod val="75000"/>
                  </a:schemeClr>
                </a:solidFill>
                <a:latin typeface=".VnArial" panose="020B7200000000000000" pitchFamily="34" charset="0"/>
              </a:rPr>
              <a:t>v­ườn.</a:t>
            </a:r>
            <a:endParaRPr lang="en-US" sz="3200" b="1" dirty="0">
              <a:solidFill>
                <a:srgbClr val="002060"/>
              </a:solidFill>
            </a:endParaRPr>
          </a:p>
        </p:txBody>
      </p:sp>
      <p:sp>
        <p:nvSpPr>
          <p:cNvPr id="16" name="Rectangle 15"/>
          <p:cNvSpPr/>
          <p:nvPr/>
        </p:nvSpPr>
        <p:spPr>
          <a:xfrm>
            <a:off x="2767016" y="3013502"/>
            <a:ext cx="6657977"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Bạn</a:t>
            </a:r>
            <a:r>
              <a:rPr kumimoji="0" lang="en-US" sz="4800" b="1" i="0" u="none" strike="noStrike" kern="1200" cap="none" spc="0" normalizeH="0" noProof="0" dirty="0" smtClean="0">
                <a:ln>
                  <a:noFill/>
                </a:ln>
                <a:solidFill>
                  <a:srgbClr val="FF0000"/>
                </a:solidFill>
                <a:effectLst/>
                <a:uLnTx/>
                <a:uFillTx/>
                <a:latin typeface="Calibri" panose="020F0502020204030204"/>
                <a:ea typeface="+mn-ea"/>
                <a:cs typeface="+mn-cs"/>
              </a:rPr>
              <a:t> được nhận 3 cái kẹo.</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6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strVal val="4*#ppt_w"/>
                                          </p:val>
                                        </p:tav>
                                        <p:tav tm="100000">
                                          <p:val>
                                            <p:strVal val="#ppt_w"/>
                                          </p:val>
                                        </p:tav>
                                      </p:tavLst>
                                    </p:anim>
                                    <p:anim calcmode="lin" valueType="num">
                                      <p:cBhvr>
                                        <p:cTn id="37" dur="500" fill="hold"/>
                                        <p:tgtEl>
                                          <p:spTgt spid="1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6"/>
                                        </p:tgtEl>
                                        <p:attrNameLst>
                                          <p:attrName>style.color</p:attrName>
                                        </p:attrNameLst>
                                      </p:cBhvr>
                                      <p:by>
                                        <p:hsl h="7200000" s="0" l="0"/>
                                      </p:by>
                                    </p:animClr>
                                    <p:animClr clrSpc="hsl" dir="cw">
                                      <p:cBhvr>
                                        <p:cTn id="40" dur="500" fill="hold"/>
                                        <p:tgtEl>
                                          <p:spTgt spid="16"/>
                                        </p:tgtEl>
                                        <p:attrNameLst>
                                          <p:attrName>fillcolor</p:attrName>
                                        </p:attrNameLst>
                                      </p:cBhvr>
                                      <p:by>
                                        <p:hsl h="7200000" s="0" l="0"/>
                                      </p:by>
                                    </p:animClr>
                                    <p:animClr clrSpc="hsl" dir="cw">
                                      <p:cBhvr>
                                        <p:cTn id="41" dur="500" fill="hold"/>
                                        <p:tgtEl>
                                          <p:spTgt spid="16"/>
                                        </p:tgtEl>
                                        <p:attrNameLst>
                                          <p:attrName>stroke.color</p:attrName>
                                        </p:attrNameLst>
                                      </p:cBhvr>
                                      <p:by>
                                        <p:hsl h="7200000" s="0" l="0"/>
                                      </p:by>
                                    </p:animClr>
                                    <p:set>
                                      <p:cBhvr>
                                        <p:cTn id="42" dur="500" fill="hold"/>
                                        <p:tgtEl>
                                          <p:spTgt spid="1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
                  </p:tgtEl>
                </p:cond>
              </p:nextCondLst>
            </p:seq>
          </p:childTnLst>
        </p:cTn>
      </p:par>
    </p:tnLst>
    <p:bldLst>
      <p:bldP spid="14" grpId="0" animBg="1"/>
      <p:bldP spid="14" grpId="1" animBg="1"/>
      <p:bldP spid="15" grpId="0" animBg="1"/>
      <p:bldP spid="15" grpId="1" animBg="1"/>
      <p:bldP spid="16" grpId="0"/>
      <p:bldP spid="1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pinimg.com/564x/82/10/a0/8210a0e0ac8193745ec1e41a6cfe5c49.jpg"/>
          <p:cNvPicPr>
            <a:picLocks noChangeAspect="1" noChangeArrowheads="1"/>
          </p:cNvPicPr>
          <p:nvPr/>
        </p:nvPicPr>
        <p:blipFill rotWithShape="1">
          <a:blip r:embed="rId4">
            <a:extLst>
              <a:ext uri="{28A0092B-C50C-407E-A947-70E740481C1C}">
                <a14:useLocalDpi xmlns:a14="http://schemas.microsoft.com/office/drawing/2010/main" val="0"/>
              </a:ext>
            </a:extLst>
          </a:blip>
          <a:srcRect l="26126" t="2900" r="1758" b="8757"/>
          <a:stretch/>
        </p:blipFill>
        <p:spPr bwMode="auto">
          <a:xfrm>
            <a:off x="1" y="0"/>
            <a:ext cx="12192000" cy="70503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6" name="Pentagon 5">
            <a:hlinkClick r:id="rId7"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8" action="ppaction://hlinksldjump"/>
              </a:rPr>
              <a:t>HOME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nip Diagonal Corner Rectangle 6"/>
          <p:cNvSpPr/>
          <p:nvPr/>
        </p:nvSpPr>
        <p:spPr>
          <a:xfrm>
            <a:off x="1493552" y="1128936"/>
            <a:ext cx="9375819" cy="1875151"/>
          </a:xfrm>
          <a:prstGeom prst="snip2DiagRect">
            <a:avLst>
              <a:gd name="adj1" fmla="val 0"/>
              <a:gd name="adj2" fmla="val 24222"/>
            </a:avLst>
          </a:prstGeom>
          <a:blipFill dpi="0" rotWithShape="1">
            <a:blip r:embed="rId9"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smtClean="0">
                <a:solidFill>
                  <a:prstClr val="white"/>
                </a:solidFill>
                <a:latin typeface="Calibri" panose="020F0502020204030204"/>
              </a:rPr>
              <a:t>3. Nội dung bài tập đọc “ Chuyện một khu vườn nhỏ” nói về điều gì?</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latin typeface="Calibri (Body)"/>
              </a:rPr>
              <a:t>Tình </a:t>
            </a:r>
            <a:r>
              <a:rPr lang="en-US" sz="3200" b="1" dirty="0">
                <a:latin typeface="Calibri (Body)"/>
              </a:rPr>
              <a:t>cảm yêu quý thiên nhiên của hai ông </a:t>
            </a:r>
            <a:r>
              <a:rPr lang="en-US" sz="3200" b="1" dirty="0" smtClean="0">
                <a:latin typeface="Calibri (Body)"/>
              </a:rPr>
              <a:t>cháu.</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8"/>
          <p:cNvSpPr/>
          <p:nvPr/>
        </p:nvSpPr>
        <p:spPr>
          <a:xfrm>
            <a:off x="2767017" y="3013502"/>
            <a:ext cx="6657977"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Bạn</a:t>
            </a:r>
            <a:r>
              <a:rPr kumimoji="0" lang="en-US" sz="4800" b="1" i="0" u="none" strike="noStrike" kern="1200" cap="none" spc="0" normalizeH="0" noProof="0" dirty="0" smtClean="0">
                <a:ln>
                  <a:noFill/>
                </a:ln>
                <a:solidFill>
                  <a:srgbClr val="FF0000"/>
                </a:solidFill>
                <a:effectLst/>
                <a:uLnTx/>
                <a:uFillTx/>
                <a:latin typeface="Calibri" panose="020F0502020204030204"/>
                <a:ea typeface="+mn-ea"/>
                <a:cs typeface="+mn-cs"/>
              </a:rPr>
              <a:t> được nhận 5 cái kẹo.</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87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4*#ppt_w"/>
                                          </p:val>
                                        </p:tav>
                                        <p:tav tm="100000">
                                          <p:val>
                                            <p:strVal val="#ppt_w"/>
                                          </p:val>
                                        </p:tav>
                                      </p:tavLst>
                                    </p:anim>
                                    <p:anim calcmode="lin" valueType="num">
                                      <p:cBhvr>
                                        <p:cTn id="37" dur="500" fill="hold"/>
                                        <p:tgtEl>
                                          <p:spTgt spid="9"/>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9"/>
                                        </p:tgtEl>
                                        <p:attrNameLst>
                                          <p:attrName>style.color</p:attrName>
                                        </p:attrNameLst>
                                      </p:cBhvr>
                                      <p:by>
                                        <p:hsl h="7200000" s="0" l="0"/>
                                      </p:by>
                                    </p:animClr>
                                    <p:animClr clrSpc="hsl" dir="cw">
                                      <p:cBhvr>
                                        <p:cTn id="40" dur="500" fill="hold"/>
                                        <p:tgtEl>
                                          <p:spTgt spid="9"/>
                                        </p:tgtEl>
                                        <p:attrNameLst>
                                          <p:attrName>fillcolor</p:attrName>
                                        </p:attrNameLst>
                                      </p:cBhvr>
                                      <p:by>
                                        <p:hsl h="7200000" s="0" l="0"/>
                                      </p:by>
                                    </p:animClr>
                                    <p:animClr clrSpc="hsl" dir="cw">
                                      <p:cBhvr>
                                        <p:cTn id="41" dur="500" fill="hold"/>
                                        <p:tgtEl>
                                          <p:spTgt spid="9"/>
                                        </p:tgtEl>
                                        <p:attrNameLst>
                                          <p:attrName>stroke.color</p:attrName>
                                        </p:attrNameLst>
                                      </p:cBhvr>
                                      <p:by>
                                        <p:hsl h="7200000" s="0" l="0"/>
                                      </p:by>
                                    </p:animClr>
                                    <p:set>
                                      <p:cBhvr>
                                        <p:cTn id="42" dur="500" fill="hold"/>
                                        <p:tgtEl>
                                          <p:spTgt spid="9"/>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
                  </p:tgtEl>
                </p:cond>
              </p:nextCondLst>
            </p:seq>
          </p:childTnLst>
        </p:cTn>
      </p:par>
    </p:tnLst>
    <p:bldLst>
      <p:bldP spid="7" grpId="0" animBg="1"/>
      <p:bldP spid="7" grpId="1" animBg="1"/>
      <p:bldP spid="8" grpId="0" animBg="1"/>
      <p:bldP spid="8" grpId="1" animBg="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Màu Phẳng San Phẳng Ngày Biểu Ngữ Của Trẻ Em, Tết Thiếu Nhi, 6 1, Bọn Trẻ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p:cNvPr>
          <p:cNvSpPr/>
          <p:nvPr/>
        </p:nvSpPr>
        <p:spPr>
          <a:xfrm>
            <a:off x="3545711" y="2105582"/>
            <a:ext cx="5484793" cy="3791424"/>
          </a:xfrm>
          <a:prstGeom prst="rect">
            <a:avLst/>
          </a:prstGeom>
          <a:noFill/>
          <a:ln>
            <a:noFill/>
          </a:ln>
        </p:spPr>
        <p:txBody>
          <a:bodyPr wrap="square" lIns="51435" tIns="25718" rIns="51435" bIns="25718">
            <a:spAutoFit/>
          </a:bodyPr>
          <a:lstStyle/>
          <a:p>
            <a:pPr algn="ctr">
              <a:lnSpc>
                <a:spcPct val="150000"/>
              </a:lnSpc>
              <a:defRPr/>
            </a:pPr>
            <a:r>
              <a:rPr lang="en-US" sz="5400" b="1" i="1" dirty="0" smtClean="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Chúc mừng các bạn đã hoàn thành trò chơi!</a:t>
            </a:r>
            <a:endParaRPr lang="en-US" sz="540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endParaRPr>
          </a:p>
        </p:txBody>
      </p:sp>
    </p:spTree>
    <p:extLst>
      <p:ext uri="{BB962C8B-B14F-4D97-AF65-F5344CB8AC3E}">
        <p14:creationId xmlns:p14="http://schemas.microsoft.com/office/powerpoint/2010/main" val="2329635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p:cNvPr>
          <p:cNvSpPr/>
          <p:nvPr/>
        </p:nvSpPr>
        <p:spPr>
          <a:xfrm>
            <a:off x="1430357" y="1690688"/>
            <a:ext cx="9636921" cy="2381230"/>
          </a:xfrm>
          <a:prstGeom prst="rect">
            <a:avLst/>
          </a:prstGeom>
          <a:noFill/>
          <a:ln>
            <a:noFill/>
          </a:ln>
        </p:spPr>
        <p:txBody>
          <a:bodyPr lIns="51435" tIns="25718" rIns="51435" bIns="25718">
            <a:spAutoFit/>
          </a:bodyPr>
          <a:lstStyle/>
          <a:p>
            <a:pPr algn="ctr">
              <a:lnSpc>
                <a:spcPct val="200000"/>
              </a:lnSpc>
              <a:defRPr/>
            </a:pPr>
            <a:r>
              <a:rPr lang="en-US" sz="8800" b="1" dirty="0" smtClean="0">
                <a:ln w="0">
                  <a:solidFill>
                    <a:srgbClr val="CC3399"/>
                  </a:solidFill>
                </a:ln>
                <a:solidFill>
                  <a:srgbClr val="990099"/>
                </a:solidFill>
                <a:effectLst>
                  <a:reflection blurRad="6350" stA="53000" endA="300" endPos="35500" dir="5400000" sy="-90000" algn="bl" rotWithShape="0"/>
                </a:effectLst>
              </a:rPr>
              <a:t>BÀI MỚI</a:t>
            </a:r>
          </a:p>
        </p:txBody>
      </p:sp>
    </p:spTree>
    <p:extLst>
      <p:ext uri="{BB962C8B-B14F-4D97-AF65-F5344CB8AC3E}">
        <p14:creationId xmlns:p14="http://schemas.microsoft.com/office/powerpoint/2010/main" val="27922330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550632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1029</Words>
  <Application>Microsoft Office PowerPoint</Application>
  <PresentationFormat>Widescreen</PresentationFormat>
  <Paragraphs>103</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.VnArial</vt:lpstr>
      <vt:lpstr>Arial</vt:lpstr>
      <vt:lpstr>Calibri</vt:lpstr>
      <vt:lpstr>Calibri (Body)</vt:lpstr>
      <vt:lpstr>Calibri Light</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Admin</cp:lastModifiedBy>
  <cp:revision>73</cp:revision>
  <dcterms:created xsi:type="dcterms:W3CDTF">2021-09-24T03:04:45Z</dcterms:created>
  <dcterms:modified xsi:type="dcterms:W3CDTF">2021-11-21T16:02:39Z</dcterms:modified>
</cp:coreProperties>
</file>