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7614" r:id="rId3"/>
    <p:sldId id="7681" r:id="rId4"/>
    <p:sldId id="352" r:id="rId5"/>
    <p:sldId id="359" r:id="rId6"/>
    <p:sldId id="7691" r:id="rId7"/>
    <p:sldId id="7692" r:id="rId8"/>
    <p:sldId id="7679" r:id="rId9"/>
    <p:sldId id="337" r:id="rId10"/>
    <p:sldId id="358" r:id="rId11"/>
    <p:sldId id="7678" r:id="rId12"/>
    <p:sldId id="7649" r:id="rId13"/>
    <p:sldId id="258" r:id="rId14"/>
    <p:sldId id="7695" r:id="rId15"/>
    <p:sldId id="7685" r:id="rId16"/>
    <p:sldId id="7696" r:id="rId17"/>
    <p:sldId id="7686" r:id="rId18"/>
    <p:sldId id="7697" r:id="rId19"/>
    <p:sldId id="7698" r:id="rId20"/>
    <p:sldId id="7702" r:id="rId21"/>
    <p:sldId id="7703" r:id="rId22"/>
    <p:sldId id="7699" r:id="rId23"/>
    <p:sldId id="7700" r:id="rId24"/>
    <p:sldId id="7689" r:id="rId25"/>
    <p:sldId id="371" r:id="rId26"/>
    <p:sldId id="7670" r:id="rId27"/>
    <p:sldId id="769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D57"/>
    <a:srgbClr val="F5C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178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087BB-3C99-4B82-ABA5-8204FAEDF7A7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FB6B7-B281-4A2E-8E53-FB266398A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7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31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92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23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127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4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543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A1181-CE47-49F1-9D24-6A98AAFAE6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97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6BA7-E8BB-473A-834E-7CB64B1E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9D25-E2C5-46A8-8A49-1C65AD32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2F11B-93A8-4F30-ADBD-F07545EE1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FBDD6-A5DD-4E75-90DF-CB8C4194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98E7E-EED0-425E-A53A-0ED42F7D4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69FD-B81C-45F2-8154-685D7AC2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4CE38-8057-4B9E-BCD3-3FD5CCF9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6FE55-B7FC-4C0C-B647-9B57B4A8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DE9AB-B6E1-4E4F-A7BE-3D6E2D98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EC8E-F135-48E8-B21B-F7674FF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7C71E-3860-4A08-9E29-EE430D410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AEDFC-88BE-415C-B66E-D06D3E5D7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DC3B-71E4-4518-A8AA-D2C5A1A4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8FC3C-126F-4869-A9D4-EEE54EC27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7EC8-872A-43CA-A98D-52C15402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8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197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68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55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091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777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084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4181-E645-4560-A1CE-1557709A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71347-5BD4-4FA6-A809-C8DCB5D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C16F1-BEE6-4B0B-8BCB-66570B01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FF0F-8BD1-4528-A3D0-2860208D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9D506-BFA3-4429-8AAF-D1292B4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34C9-4FEB-44AC-9755-33186C70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F40A-A1DF-473B-8F6D-716526D1B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220B2-8874-416A-A0AD-AA443E3EF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0483E-2242-49FE-ADC7-3EB20E88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47A6C-F35E-4A4B-BEAF-B3989E0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2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044F-0DDE-41BF-A996-DF5B2C38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82C1D-B949-41B7-B50D-AF1D6CAD3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176C6-3C3B-4659-90EF-564E1EFDF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B9154-92A4-4391-B9AC-3029AE83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0E0C7-1A3F-43DB-9E87-2B1F18BE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A3213-97E9-4D25-B78A-16A989327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1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34A80-2BAE-4B32-87DC-0F0B7398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9A0E0-032F-472A-B75D-C9BB56CA1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489EF-BA7B-407E-ACEA-97C4C425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74389-8902-43CB-8984-5EA7030F9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BCB71-4020-489C-B645-784F5616C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21D67-F240-4CBF-9BCF-CCB9D313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5F361A-D8E5-4882-A513-01272607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10029-433F-46DC-9CDD-4CA2C4B3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5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8ED7-8D6E-45F6-9320-42952D3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F7286-6EB0-4D91-8005-66F7E2617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174D5-0597-4235-BFA1-99E3FAEE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6A6A1-D6AC-43E6-B428-2E2BCD84B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9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4CA36-5AB1-4D1D-A09A-EC68E05B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05E28C-F8B7-4A65-BEC2-6B50D9C3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5666B-55BB-4EA5-A584-70501172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2129E-DC85-41B8-9744-800EB694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FD501-53FC-4C42-AB68-B0E77E061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4CED-6D8D-4225-9F6C-8A90F217B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8C906-F643-4DC3-AD47-C5AA32F8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6FABC-6CFA-4CD3-9487-14E2F79B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7144D-AF2E-4E7A-9335-DE554869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2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C7BB-DD59-4CD2-8F97-350F366AA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B0A423-C0A9-49A6-A7E2-6F91358BD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AF61-50EC-46E6-9371-FCFA65E36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C41522-6C31-4402-890F-CECAFE8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753A12-C094-4DAD-A94C-2A02A3DF195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CDA79-13F4-46A4-96A9-FA46F62F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C90EC-9E37-4769-9B02-40086A9F6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24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607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10" Type="http://schemas.openxmlformats.org/officeDocument/2006/relationships/image" Target="../media/image26.emf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7.wdp"/><Relationship Id="rId9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0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NUL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6.png"/><Relationship Id="rId9" Type="http://schemas.openxmlformats.org/officeDocument/2006/relationships/audi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507FA5F7-5F0B-4914-B20E-942738CF4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A5D221B4-1A5D-46B4-990B-BFB44F9A462F}"/>
              </a:ext>
            </a:extLst>
          </p:cNvPr>
          <p:cNvSpPr/>
          <p:nvPr/>
        </p:nvSpPr>
        <p:spPr>
          <a:xfrm rot="11223102">
            <a:off x="436425" y="466899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15464B4B-18BA-48BB-91E4-E166F4D399CE}"/>
              </a:ext>
            </a:extLst>
          </p:cNvPr>
          <p:cNvSpPr/>
          <p:nvPr/>
        </p:nvSpPr>
        <p:spPr>
          <a:xfrm rot="11223102">
            <a:off x="780727" y="816066"/>
            <a:ext cx="10591800" cy="553909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3008CEB-3EC7-4A97-AAE7-8462CB563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9261" y="3542984"/>
            <a:ext cx="3089050" cy="31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56A0C2-C30E-2DA6-8D0B-590AF749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944" y="2805233"/>
            <a:ext cx="7706012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FB90D5C-20DF-41AC-A615-304FB99E7C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A1283289-2923-4F5F-AEFE-262BA031C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7499" y="1868589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509A4D5-4E7A-42F3-AA3F-2E5F4572D5D1}"/>
              </a:ext>
            </a:extLst>
          </p:cNvPr>
          <p:cNvGrpSpPr/>
          <p:nvPr/>
        </p:nvGrpSpPr>
        <p:grpSpPr>
          <a:xfrm>
            <a:off x="220392" y="376068"/>
            <a:ext cx="7717107" cy="3675232"/>
            <a:chOff x="220392" y="376068"/>
            <a:chExt cx="7717107" cy="36752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4E4A989-4FF5-4E4B-91AA-B5E3F391C9C8}"/>
                </a:ext>
              </a:extLst>
            </p:cNvPr>
            <p:cNvGrpSpPr/>
            <p:nvPr/>
          </p:nvGrpSpPr>
          <p:grpSpPr>
            <a:xfrm flipH="1">
              <a:off x="220392" y="376068"/>
              <a:ext cx="7717107" cy="3675232"/>
              <a:chOff x="-869731" y="1603218"/>
              <a:chExt cx="5155048" cy="276435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B6323AB-9E85-487B-952F-554D9C791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869731" y="1603218"/>
                <a:ext cx="5155048" cy="276435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3210F-28D1-4A27-B53B-03D021F1F05C}"/>
                  </a:ext>
                </a:extLst>
              </p:cNvPr>
              <p:cNvSpPr txBox="1"/>
              <p:nvPr/>
            </p:nvSpPr>
            <p:spPr>
              <a:xfrm>
                <a:off x="-727630" y="1967574"/>
                <a:ext cx="4702123" cy="173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Luật chơi: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Chúng mình cũng nhau thực hiện các yêu cầu của từng chặn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g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để tìm bánh rán giúp                     nhé!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pic>
          <p:nvPicPr>
            <p:cNvPr id="9" name="Picture 6" descr="100+ hình ảnh doremon yasuo - hinhanhsieudep.net">
              <a:extLst>
                <a:ext uri="{FF2B5EF4-FFF2-40B4-BE49-F238E27FC236}">
                  <a16:creationId xmlns:a16="http://schemas.microsoft.com/office/drawing/2014/main" id="{614647F8-AEB8-4B17-9784-5C50F2D96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071" y="2597620"/>
              <a:ext cx="2508836" cy="52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8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50730" y="4203537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2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6 -0.01319 L 0.1086 -0.01273 C 0.12318 -0.0206 0.13985 -0.0243 0.153 -0.03541 C 0.16563 -0.04699 0.18295 -0.09467 0.18933 -0.10972 C 0.19961 -0.18588 0.19584 -0.14282 0.18321 -0.28819 C 0.18177 -0.30463 0.17969 -0.29977 0.17513 -0.31041 C 0.17422 -0.31296 0.17318 -0.31782 0.17318 -0.31759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84492161-124E-4170-AB8B-1CACA1198B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1C34BA1-5449-4506-9F54-C4A1A6DEA9A7}"/>
              </a:ext>
            </a:extLst>
          </p:cNvPr>
          <p:cNvSpPr/>
          <p:nvPr/>
        </p:nvSpPr>
        <p:spPr>
          <a:xfrm>
            <a:off x="390525" y="161925"/>
            <a:ext cx="11325225" cy="64865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648B07D-D0FD-A5B8-FEDC-0AA2121D991C}"/>
              </a:ext>
            </a:extLst>
          </p:cNvPr>
          <p:cNvSpPr/>
          <p:nvPr/>
        </p:nvSpPr>
        <p:spPr>
          <a:xfrm>
            <a:off x="1152525" y="41910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5F6506-22BB-B9E7-8323-1E67E679AD94}"/>
              </a:ext>
            </a:extLst>
          </p:cNvPr>
          <p:cNvGrpSpPr/>
          <p:nvPr/>
        </p:nvGrpSpPr>
        <p:grpSpPr>
          <a:xfrm>
            <a:off x="1756882" y="221192"/>
            <a:ext cx="8349145" cy="1102785"/>
            <a:chOff x="1873813" y="1198453"/>
            <a:chExt cx="1444179" cy="10785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87C4F4-3382-F730-FC9C-E9120F875691}"/>
                </a:ext>
              </a:extLst>
            </p:cNvPr>
            <p:cNvGrpSpPr/>
            <p:nvPr/>
          </p:nvGrpSpPr>
          <p:grpSpPr>
            <a:xfrm>
              <a:off x="1873813" y="1198453"/>
              <a:ext cx="1444179" cy="1078521"/>
              <a:chOff x="1873813" y="1198453"/>
              <a:chExt cx="1444179" cy="1078521"/>
            </a:xfrm>
          </p:grpSpPr>
          <p:sp>
            <p:nvSpPr>
              <p:cNvPr id="11" name="Rectangle: Rounded Corners 7">
                <a:extLst>
                  <a:ext uri="{FF2B5EF4-FFF2-40B4-BE49-F238E27FC236}">
                    <a16:creationId xmlns:a16="http://schemas.microsoft.com/office/drawing/2014/main" id="{40F35B5B-5F84-EFC8-E6DF-AA7D27454D7A}"/>
                  </a:ext>
                </a:extLst>
              </p:cNvPr>
              <p:cNvSpPr/>
              <p:nvPr/>
            </p:nvSpPr>
            <p:spPr>
              <a:xfrm>
                <a:off x="1873813" y="1254346"/>
                <a:ext cx="1330496" cy="1022628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9BC6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72E5C4-3B29-7288-0E2C-4623E93EBBAD}"/>
                  </a:ext>
                </a:extLst>
              </p:cNvPr>
              <p:cNvSpPr txBox="1"/>
              <p:nvPr/>
            </p:nvSpPr>
            <p:spPr>
              <a:xfrm>
                <a:off x="1896530" y="1198453"/>
                <a:ext cx="1421462" cy="1053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pt-BR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a) Đọc các số sau: 465 399, 10 000 000, 568 384 000, 1 000 000 000.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0F5EF-C246-0ACC-D947-5C0B02BECEA0}"/>
                </a:ext>
              </a:extLst>
            </p:cNvPr>
            <p:cNvSpPr txBox="1"/>
            <p:nvPr/>
          </p:nvSpPr>
          <p:spPr>
            <a:xfrm>
              <a:off x="2630642" y="1440653"/>
              <a:ext cx="31954" cy="451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ECCA9E-ECBA-C9D5-EA2F-9A93C5782595}"/>
              </a:ext>
            </a:extLst>
          </p:cNvPr>
          <p:cNvSpPr/>
          <p:nvPr/>
        </p:nvSpPr>
        <p:spPr>
          <a:xfrm>
            <a:off x="577386" y="1718888"/>
            <a:ext cx="2887038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465 399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229B49-025D-1E32-FB2E-EFD03E1461A0}"/>
              </a:ext>
            </a:extLst>
          </p:cNvPr>
          <p:cNvSpPr/>
          <p:nvPr/>
        </p:nvSpPr>
        <p:spPr>
          <a:xfrm>
            <a:off x="480637" y="2754545"/>
            <a:ext cx="3319838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10 000 000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B3B6DA-E9F9-A07B-BE63-E6CA99880B1F}"/>
              </a:ext>
            </a:extLst>
          </p:cNvPr>
          <p:cNvSpPr/>
          <p:nvPr/>
        </p:nvSpPr>
        <p:spPr>
          <a:xfrm>
            <a:off x="462336" y="3815780"/>
            <a:ext cx="3347664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568 384 000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B1F731C-EC61-8ACB-FD74-103CBA31CD54}"/>
              </a:ext>
            </a:extLst>
          </p:cNvPr>
          <p:cNvSpPr/>
          <p:nvPr/>
        </p:nvSpPr>
        <p:spPr>
          <a:xfrm>
            <a:off x="427981" y="5019890"/>
            <a:ext cx="3696344" cy="770561"/>
          </a:xfrm>
          <a:prstGeom prst="roundRect">
            <a:avLst>
              <a:gd name="adj" fmla="val 38000"/>
            </a:avLst>
          </a:prstGeom>
          <a:solidFill>
            <a:srgbClr val="F5C1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1 000 000 000</a:t>
            </a:r>
          </a:p>
        </p:txBody>
      </p:sp>
      <p:sp>
        <p:nvSpPr>
          <p:cNvPr id="30" name="Google Shape;8143;p35">
            <a:extLst>
              <a:ext uri="{FF2B5EF4-FFF2-40B4-BE49-F238E27FC236}">
                <a16:creationId xmlns:a16="http://schemas.microsoft.com/office/drawing/2014/main" id="{C14B82D1-084B-FDDE-874D-74F7298A56C2}"/>
              </a:ext>
            </a:extLst>
          </p:cNvPr>
          <p:cNvSpPr txBox="1">
            <a:spLocks/>
          </p:cNvSpPr>
          <p:nvPr/>
        </p:nvSpPr>
        <p:spPr>
          <a:xfrm>
            <a:off x="3451138" y="1604042"/>
            <a:ext cx="8817062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24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 trăm sáu mươi lăm nghìn ba trăm chín mươi chín</a:t>
            </a:r>
            <a:endParaRPr kumimoji="0" lang="e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31" name="Google Shape;8143;p35">
            <a:extLst>
              <a:ext uri="{FF2B5EF4-FFF2-40B4-BE49-F238E27FC236}">
                <a16:creationId xmlns:a16="http://schemas.microsoft.com/office/drawing/2014/main" id="{BCEAAE7A-E519-1F7F-C185-D130839BB10D}"/>
              </a:ext>
            </a:extLst>
          </p:cNvPr>
          <p:cNvSpPr txBox="1">
            <a:spLocks/>
          </p:cNvSpPr>
          <p:nvPr/>
        </p:nvSpPr>
        <p:spPr>
          <a:xfrm>
            <a:off x="3781425" y="2547017"/>
            <a:ext cx="6486526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32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Mười triệu</a:t>
            </a:r>
            <a:endParaRPr kumimoji="0" lang="e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32" name="Google Shape;8143;p35">
            <a:extLst>
              <a:ext uri="{FF2B5EF4-FFF2-40B4-BE49-F238E27FC236}">
                <a16:creationId xmlns:a16="http://schemas.microsoft.com/office/drawing/2014/main" id="{DE61785B-98B8-6682-B615-9127F69AB5FF}"/>
              </a:ext>
            </a:extLst>
          </p:cNvPr>
          <p:cNvSpPr txBox="1">
            <a:spLocks/>
          </p:cNvSpPr>
          <p:nvPr/>
        </p:nvSpPr>
        <p:spPr>
          <a:xfrm>
            <a:off x="3971924" y="3661442"/>
            <a:ext cx="7686675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24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 trăm sáu mươi tám triệu ba trăm tám mươi tư nghìn</a:t>
            </a:r>
            <a:endParaRPr kumimoji="0" lang="e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33" name="Google Shape;8143;p35">
            <a:extLst>
              <a:ext uri="{FF2B5EF4-FFF2-40B4-BE49-F238E27FC236}">
                <a16:creationId xmlns:a16="http://schemas.microsoft.com/office/drawing/2014/main" id="{61A6A14B-C155-4430-BE7E-CC2400F015D3}"/>
              </a:ext>
            </a:extLst>
          </p:cNvPr>
          <p:cNvSpPr txBox="1">
            <a:spLocks/>
          </p:cNvSpPr>
          <p:nvPr/>
        </p:nvSpPr>
        <p:spPr>
          <a:xfrm>
            <a:off x="4143374" y="4975892"/>
            <a:ext cx="3067051" cy="104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just" defTabSz="1219170">
              <a:buClr>
                <a:srgbClr val="04596F"/>
              </a:buClr>
            </a:pPr>
            <a:r>
              <a:rPr lang="vi-VN" sz="3200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tỉ</a:t>
            </a:r>
            <a:endParaRPr kumimoji="0" lang="e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381446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6DCBA9-C5C8-48B9-BBF3-6C6350674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779" y="1709948"/>
            <a:ext cx="3065788" cy="307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2260504" y="2727163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04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5 -4.81481E-6 L 0.02265 0.0007 C 0.01992 -0.00879 0.01575 -0.01319 0.01315 -0.02662 C 0.00963 -0.04027 0.00625 -0.09745 0.00429 -0.1155 C 0.00221 -0.20648 0.00286 -0.15509 0.00625 -0.3287 C 0.00625 -0.34837 0.00703 -0.34259 0.00768 -0.35532 C 0.00833 -0.35833 0.00833 -0.36412 0.00833 -0.36388 " pathEditMode="relative" rAng="0" ptsTypes="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DB76B-56FD-4837-95DA-0F045B3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A14F92C-6339-41D4-BA1A-B7C6A8087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297A1-8FE1-4B1E-846C-881173F70029}"/>
              </a:ext>
            </a:extLst>
          </p:cNvPr>
          <p:cNvSpPr/>
          <p:nvPr/>
        </p:nvSpPr>
        <p:spPr>
          <a:xfrm>
            <a:off x="180975" y="501649"/>
            <a:ext cx="11868150" cy="62134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32161DD-7B09-4E78-952D-F6487B20B822}"/>
              </a:ext>
            </a:extLst>
          </p:cNvPr>
          <p:cNvSpPr/>
          <p:nvPr/>
        </p:nvSpPr>
        <p:spPr>
          <a:xfrm>
            <a:off x="1409700" y="677930"/>
            <a:ext cx="9144000" cy="1191816"/>
          </a:xfrm>
          <a:prstGeom prst="roundRect">
            <a:avLst/>
          </a:prstGeom>
          <a:ln w="28575" cap="rnd"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BB946C-CFC5-EA0B-B6E4-862808AE0B94}"/>
              </a:ext>
            </a:extLst>
          </p:cNvPr>
          <p:cNvSpPr/>
          <p:nvPr/>
        </p:nvSpPr>
        <p:spPr>
          <a:xfrm>
            <a:off x="866775" y="81915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39E530-74E3-9589-C9E8-AE1AA449E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12" y="1976437"/>
            <a:ext cx="5743575" cy="981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63C2F4-89C5-2649-0674-9315643DC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37" y="3024187"/>
            <a:ext cx="6619875" cy="981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918487-4790-CF1E-9B36-E25DD9A54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25" y="4152900"/>
            <a:ext cx="5734050" cy="971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F04A08-7F06-FA9D-3E3C-887576B33A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86375"/>
            <a:ext cx="6657975" cy="990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2046A9-3C2C-031C-2460-ED8C9D0D204A}"/>
              </a:ext>
            </a:extLst>
          </p:cNvPr>
          <p:cNvSpPr txBox="1"/>
          <p:nvPr/>
        </p:nvSpPr>
        <p:spPr>
          <a:xfrm>
            <a:off x="6305550" y="1895475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967 000 000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967 000 000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62BE81-6A6B-6B72-C1F8-12964CFD5CA0}"/>
              </a:ext>
            </a:extLst>
          </p:cNvPr>
          <p:cNvSpPr txBox="1"/>
          <p:nvPr/>
        </p:nvSpPr>
        <p:spPr>
          <a:xfrm>
            <a:off x="6638925" y="3105150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444 000 000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444 000 000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BF81B22-CAD0-F987-1D87-EA91DB33139E}"/>
              </a:ext>
            </a:extLst>
          </p:cNvPr>
          <p:cNvSpPr txBox="1"/>
          <p:nvPr/>
        </p:nvSpPr>
        <p:spPr>
          <a:xfrm>
            <a:off x="6305549" y="4114800"/>
            <a:ext cx="604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1 000 000 000.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1 000 000 000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FC50D8-1039-EDBE-F90E-D82551977691}"/>
              </a:ext>
            </a:extLst>
          </p:cNvPr>
          <p:cNvSpPr txBox="1"/>
          <p:nvPr/>
        </p:nvSpPr>
        <p:spPr>
          <a:xfrm>
            <a:off x="6705599" y="5400675"/>
            <a:ext cx="6048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27 500 000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27 500 000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7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42" grpId="0" build="p"/>
      <p:bldP spid="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EAD1D5-41CC-4625-9E3A-3385A19BB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 b="8885"/>
          <a:stretch/>
        </p:blipFill>
        <p:spPr>
          <a:xfrm>
            <a:off x="3349512" y="804679"/>
            <a:ext cx="2264021" cy="1866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3012979" y="43789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489229" y="2295525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18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47 -0.00069 L 0.05547 -0.00069 C 0.0612 -0.00717 0.06654 -0.01505 0.07266 -0.02014 C 0.09206 -0.03727 0.08946 -0.0331 0.10391 -0.03819 C 0.1086 -0.04005 0.11316 -0.04259 0.11797 -0.04375 C 0.12305 -0.04537 0.12839 -0.0456 0.1336 -0.04653 C 0.15053 -0.0456 0.16745 -0.04676 0.18438 -0.04375 C 0.19389 -0.04213 0.1948 -0.03565 0.20157 -0.02847 C 0.20886 -0.02083 0.21472 -0.01805 0.22344 -0.01319 C 0.23477 -0.00717 0.23152 -0.00764 0.23907 -0.00764 " pathEditMode="relative" ptsTypes="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209550" y="257175"/>
            <a:ext cx="11877675" cy="6391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CF7B02-3A07-E6F1-F259-A89FAB004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400050"/>
            <a:ext cx="2152650" cy="1143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58DA78-58FA-5FB1-85A2-5665B94E4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1647825"/>
            <a:ext cx="11125200" cy="1485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42C08C-BB5B-F326-B8E8-CE87F4EA9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3858988"/>
            <a:ext cx="11658600" cy="1274797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AD0A9F60-6753-CDCB-4A8C-3E52AF6DD671}"/>
              </a:ext>
            </a:extLst>
          </p:cNvPr>
          <p:cNvSpPr/>
          <p:nvPr/>
        </p:nvSpPr>
        <p:spPr>
          <a:xfrm rot="16200000">
            <a:off x="2114552" y="1628775"/>
            <a:ext cx="400051" cy="2533650"/>
          </a:xfrm>
          <a:prstGeom prst="leftBrace">
            <a:avLst>
              <a:gd name="adj1" fmla="val 3419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9B908C-03B8-2215-AA15-712E0E501D26}"/>
              </a:ext>
            </a:extLst>
          </p:cNvPr>
          <p:cNvSpPr txBox="1"/>
          <p:nvPr/>
        </p:nvSpPr>
        <p:spPr>
          <a:xfrm>
            <a:off x="1381125" y="3171825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+ 1 000 000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C937A30-5513-4ABC-C833-29C7B17A0D04}"/>
              </a:ext>
            </a:extLst>
          </p:cNvPr>
          <p:cNvSpPr/>
          <p:nvPr/>
        </p:nvSpPr>
        <p:spPr>
          <a:xfrm>
            <a:off x="4162425" y="2209799"/>
            <a:ext cx="1181100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8 000 000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A5215BF-7403-334F-74F4-15A5E6DDE7E1}"/>
              </a:ext>
            </a:extLst>
          </p:cNvPr>
          <p:cNvSpPr/>
          <p:nvPr/>
        </p:nvSpPr>
        <p:spPr>
          <a:xfrm>
            <a:off x="5591175" y="2219324"/>
            <a:ext cx="1181100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9 000 000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A4F45EB-D1B4-18D6-2597-44289D903AC8}"/>
              </a:ext>
            </a:extLst>
          </p:cNvPr>
          <p:cNvSpPr/>
          <p:nvPr/>
        </p:nvSpPr>
        <p:spPr>
          <a:xfrm>
            <a:off x="6981825" y="2247899"/>
            <a:ext cx="1352550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10 000 000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2400D75-BCBC-6CC8-38A0-16983E3BE426}"/>
              </a:ext>
            </a:extLst>
          </p:cNvPr>
          <p:cNvSpPr/>
          <p:nvPr/>
        </p:nvSpPr>
        <p:spPr>
          <a:xfrm>
            <a:off x="8439150" y="2247899"/>
            <a:ext cx="1343025" cy="790575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11 000 000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4130C28-41D4-7304-21D0-243D63F781F3}"/>
              </a:ext>
            </a:extLst>
          </p:cNvPr>
          <p:cNvSpPr/>
          <p:nvPr/>
        </p:nvSpPr>
        <p:spPr>
          <a:xfrm rot="16200000">
            <a:off x="3743327" y="3743325"/>
            <a:ext cx="400051" cy="2533650"/>
          </a:xfrm>
          <a:prstGeom prst="leftBrace">
            <a:avLst>
              <a:gd name="adj1" fmla="val 3419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F398DC-1D50-8CC4-7787-B93AAF44AA9B}"/>
              </a:ext>
            </a:extLst>
          </p:cNvPr>
          <p:cNvSpPr txBox="1"/>
          <p:nvPr/>
        </p:nvSpPr>
        <p:spPr>
          <a:xfrm>
            <a:off x="3162301" y="527685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+ 1 000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B5BD147-CE6D-D65C-C7D3-36048DBA801C}"/>
              </a:ext>
            </a:extLst>
          </p:cNvPr>
          <p:cNvSpPr/>
          <p:nvPr/>
        </p:nvSpPr>
        <p:spPr>
          <a:xfrm>
            <a:off x="1809750" y="4219574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6 640000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0F8C992-1687-3D39-7E7B-6E5197E4A437}"/>
              </a:ext>
            </a:extLst>
          </p:cNvPr>
          <p:cNvSpPr/>
          <p:nvPr/>
        </p:nvSpPr>
        <p:spPr>
          <a:xfrm>
            <a:off x="5381625" y="4333874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6 670000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1486820-2519-FF2C-6E2C-A10F8321818A}"/>
              </a:ext>
            </a:extLst>
          </p:cNvPr>
          <p:cNvSpPr/>
          <p:nvPr/>
        </p:nvSpPr>
        <p:spPr>
          <a:xfrm>
            <a:off x="6438900" y="4324349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6 680000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272E599-3585-BCAF-D865-1F8E82095F0A}"/>
              </a:ext>
            </a:extLst>
          </p:cNvPr>
          <p:cNvSpPr/>
          <p:nvPr/>
        </p:nvSpPr>
        <p:spPr>
          <a:xfrm>
            <a:off x="8724900" y="4324349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6 700000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11A3B0A-65B3-9E99-108B-06CA6A3A7AA7}"/>
              </a:ext>
            </a:extLst>
          </p:cNvPr>
          <p:cNvSpPr/>
          <p:nvPr/>
        </p:nvSpPr>
        <p:spPr>
          <a:xfrm>
            <a:off x="9867900" y="4324349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6 710000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AEC48AB-E87B-F410-BBF0-EA97774282F1}"/>
              </a:ext>
            </a:extLst>
          </p:cNvPr>
          <p:cNvSpPr/>
          <p:nvPr/>
        </p:nvSpPr>
        <p:spPr>
          <a:xfrm>
            <a:off x="11010900" y="4333874"/>
            <a:ext cx="752475" cy="895351"/>
          </a:xfrm>
          <a:prstGeom prst="roundRect">
            <a:avLst/>
          </a:prstGeom>
          <a:ln w="38100">
            <a:solidFill>
              <a:srgbClr val="D71D5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6 720000</a:t>
            </a:r>
          </a:p>
        </p:txBody>
      </p:sp>
    </p:spTree>
    <p:extLst>
      <p:ext uri="{BB962C8B-B14F-4D97-AF65-F5344CB8AC3E}">
        <p14:creationId xmlns:p14="http://schemas.microsoft.com/office/powerpoint/2010/main" val="38808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0141F44-7555-48E4-AF11-42D5BC126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0379" y="0"/>
            <a:ext cx="3275455" cy="3281379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>
            <a:off x="5870480" y="-318161"/>
            <a:ext cx="1975822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708554" y="3952875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71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62 0.0132 L 0.09362 0.0132 C 0.09883 0.01991 0.10378 0.02801 0.10924 0.0338 C 0.11055 0.03519 0.11198 0.03635 0.11315 0.03797 C 0.11615 0.0419 0.11823 0.04931 0.1194 0.05463 C 0.12109 0.06204 0.12201 0.06945 0.12331 0.07686 C 0.12396 0.09028 0.12513 0.11713 0.12487 0.12824 C 0.12435 0.17361 0.12383 0.21922 0.12174 0.26436 C 0.12148 0.27084 0.11966 0.27686 0.11784 0.28241 C 0.11602 0.28843 0.11341 0.29398 0.11081 0.29908 C 0.10977 0.30139 0.10833 0.30301 0.1069 0.30463 C 0.0974 0.31505 0.08763 0.325 0.07799 0.33519 C 0.07344 0.34005 0.05755 0.35718 0.05534 0.3588 C 0.05221 0.36111 0.04922 0.36366 0.04596 0.36574 C 0.03984 0.36991 0.04232 0.3669 0.03581 0.37269 C 0.03346 0.37477 0.03125 0.37778 0.02878 0.37963 C 0.02526 0.38241 0.02161 0.38449 0.01784 0.38658 C 0.01693 0.38727 0.01589 0.38773 0.01471 0.38797 C 0.01354 0.3882 0.01211 0.38797 0.01094 0.38797 " pathEditMode="relative" ptsTypes="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81013"/>
            <a:ext cx="99425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biết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thuộc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hàng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3 720 598, 72 564 000, 897 560 212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1FDE3-3ABA-37F4-B372-AF145281AF35}"/>
              </a:ext>
            </a:extLst>
          </p:cNvPr>
          <p:cNvSpPr/>
          <p:nvPr/>
        </p:nvSpPr>
        <p:spPr>
          <a:xfrm>
            <a:off x="866775" y="81915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873C3A-33B9-72E7-B7B4-E112275F3206}"/>
              </a:ext>
            </a:extLst>
          </p:cNvPr>
          <p:cNvSpPr/>
          <p:nvPr/>
        </p:nvSpPr>
        <p:spPr>
          <a:xfrm>
            <a:off x="2190750" y="3657600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3 720 598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BDB9C2-3AF5-B726-0871-E95C135BDC53}"/>
              </a:ext>
            </a:extLst>
          </p:cNvPr>
          <p:cNvSpPr/>
          <p:nvPr/>
        </p:nvSpPr>
        <p:spPr>
          <a:xfrm>
            <a:off x="4943474" y="3619500"/>
            <a:ext cx="267652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72 564 000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53D9AF4-DEEB-D42F-6288-684AFCABCC13}"/>
              </a:ext>
            </a:extLst>
          </p:cNvPr>
          <p:cNvSpPr/>
          <p:nvPr/>
        </p:nvSpPr>
        <p:spPr>
          <a:xfrm>
            <a:off x="7934324" y="3676650"/>
            <a:ext cx="2800351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897 560 212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AB4FB6-BEA2-9F75-6977-0B3331031A1D}"/>
              </a:ext>
            </a:extLst>
          </p:cNvPr>
          <p:cNvCxnSpPr/>
          <p:nvPr/>
        </p:nvCxnSpPr>
        <p:spPr>
          <a:xfrm>
            <a:off x="2781300" y="42291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3FBEF7-AEE6-B5BF-F6B8-E8BB05207B41}"/>
              </a:ext>
            </a:extLst>
          </p:cNvPr>
          <p:cNvCxnSpPr/>
          <p:nvPr/>
        </p:nvCxnSpPr>
        <p:spPr>
          <a:xfrm>
            <a:off x="5210175" y="42291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4A1CAE-409F-8C26-AF78-99DC2793DEA8}"/>
              </a:ext>
            </a:extLst>
          </p:cNvPr>
          <p:cNvCxnSpPr/>
          <p:nvPr/>
        </p:nvCxnSpPr>
        <p:spPr>
          <a:xfrm>
            <a:off x="8620125" y="424815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C3FA41-F08F-950C-8EBF-B2346DB188F5}"/>
              </a:ext>
            </a:extLst>
          </p:cNvPr>
          <p:cNvCxnSpPr>
            <a:cxnSpLocks/>
          </p:cNvCxnSpPr>
          <p:nvPr/>
        </p:nvCxnSpPr>
        <p:spPr>
          <a:xfrm>
            <a:off x="2943225" y="4305300"/>
            <a:ext cx="371475" cy="333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DCD89CA-67B3-6A4A-36AB-0DBFC9C53036}"/>
              </a:ext>
            </a:extLst>
          </p:cNvPr>
          <p:cNvSpPr/>
          <p:nvPr/>
        </p:nvSpPr>
        <p:spPr>
          <a:xfrm>
            <a:off x="1952624" y="4648200"/>
            <a:ext cx="2047875" cy="9144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F19BDE-AE8E-5DBF-DAFC-31FF40E718E0}"/>
              </a:ext>
            </a:extLst>
          </p:cNvPr>
          <p:cNvCxnSpPr>
            <a:cxnSpLocks/>
          </p:cNvCxnSpPr>
          <p:nvPr/>
        </p:nvCxnSpPr>
        <p:spPr>
          <a:xfrm flipH="1">
            <a:off x="3009900" y="3162300"/>
            <a:ext cx="180975" cy="6572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26C342F-5CD5-DAFD-283D-89B9316A6A70}"/>
              </a:ext>
            </a:extLst>
          </p:cNvPr>
          <p:cNvSpPr/>
          <p:nvPr/>
        </p:nvSpPr>
        <p:spPr>
          <a:xfrm>
            <a:off x="2305050" y="24955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F77046-E51C-E110-5D3B-1BA56498D5C0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5381625" y="4286250"/>
            <a:ext cx="476250" cy="5524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6660A5-4907-DFDB-FAB7-61A1CD79A3F6}"/>
              </a:ext>
            </a:extLst>
          </p:cNvPr>
          <p:cNvSpPr/>
          <p:nvPr/>
        </p:nvSpPr>
        <p:spPr>
          <a:xfrm>
            <a:off x="4800600" y="4838700"/>
            <a:ext cx="211455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E632FC-50E9-C446-BB52-D974EAD12654}"/>
              </a:ext>
            </a:extLst>
          </p:cNvPr>
          <p:cNvCxnSpPr>
            <a:cxnSpLocks/>
          </p:cNvCxnSpPr>
          <p:nvPr/>
        </p:nvCxnSpPr>
        <p:spPr>
          <a:xfrm flipH="1">
            <a:off x="5429250" y="3105150"/>
            <a:ext cx="495300" cy="695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84870D3-1697-192C-DE8A-9F7826948B77}"/>
              </a:ext>
            </a:extLst>
          </p:cNvPr>
          <p:cNvSpPr/>
          <p:nvPr/>
        </p:nvSpPr>
        <p:spPr>
          <a:xfrm>
            <a:off x="5038725" y="24098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526D52-2D42-7FAF-7091-E0779CCB4448}"/>
              </a:ext>
            </a:extLst>
          </p:cNvPr>
          <p:cNvCxnSpPr>
            <a:cxnSpLocks/>
          </p:cNvCxnSpPr>
          <p:nvPr/>
        </p:nvCxnSpPr>
        <p:spPr>
          <a:xfrm>
            <a:off x="8743950" y="4381500"/>
            <a:ext cx="352425" cy="4667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522BD9C-F413-F8A2-7EFB-316645C9CC91}"/>
              </a:ext>
            </a:extLst>
          </p:cNvPr>
          <p:cNvSpPr/>
          <p:nvPr/>
        </p:nvSpPr>
        <p:spPr>
          <a:xfrm>
            <a:off x="8258175" y="4829175"/>
            <a:ext cx="1790700" cy="838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02364D-AC35-FE61-736A-D9B36A08EEDE}"/>
              </a:ext>
            </a:extLst>
          </p:cNvPr>
          <p:cNvCxnSpPr>
            <a:cxnSpLocks/>
          </p:cNvCxnSpPr>
          <p:nvPr/>
        </p:nvCxnSpPr>
        <p:spPr>
          <a:xfrm flipH="1">
            <a:off x="8772525" y="3257550"/>
            <a:ext cx="514350" cy="6381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8A0914D-0D33-5598-BA67-472BF3A36B5B}"/>
              </a:ext>
            </a:extLst>
          </p:cNvPr>
          <p:cNvSpPr/>
          <p:nvPr/>
        </p:nvSpPr>
        <p:spPr>
          <a:xfrm>
            <a:off x="8248650" y="258127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81013"/>
            <a:ext cx="9942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tổng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):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1FDE3-3ABA-37F4-B372-AF145281AF35}"/>
              </a:ext>
            </a:extLst>
          </p:cNvPr>
          <p:cNvSpPr/>
          <p:nvPr/>
        </p:nvSpPr>
        <p:spPr>
          <a:xfrm>
            <a:off x="942975" y="504825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BA0DE6-4C34-BEC9-3860-B7CC9E725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1258707"/>
            <a:ext cx="10801350" cy="67458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DF290F-7215-C23A-3529-B97904F03688}"/>
              </a:ext>
            </a:extLst>
          </p:cNvPr>
          <p:cNvSpPr/>
          <p:nvPr/>
        </p:nvSpPr>
        <p:spPr>
          <a:xfrm>
            <a:off x="781050" y="2095500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8 151 821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01A285-C0F6-B4C6-061F-02CC1C1B37AF}"/>
              </a:ext>
            </a:extLst>
          </p:cNvPr>
          <p:cNvSpPr/>
          <p:nvPr/>
        </p:nvSpPr>
        <p:spPr>
          <a:xfrm>
            <a:off x="781050" y="317182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2 669 000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99882C2-15FF-CD1D-B193-92B80A5477A0}"/>
              </a:ext>
            </a:extLst>
          </p:cNvPr>
          <p:cNvSpPr/>
          <p:nvPr/>
        </p:nvSpPr>
        <p:spPr>
          <a:xfrm>
            <a:off x="762000" y="416242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6 348 800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6CDE86-EE9A-A9E1-4B01-AFC8C7E614D4}"/>
              </a:ext>
            </a:extLst>
          </p:cNvPr>
          <p:cNvSpPr/>
          <p:nvPr/>
        </p:nvSpPr>
        <p:spPr>
          <a:xfrm>
            <a:off x="733425" y="5114925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6 507 023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BF098-385F-19E3-2A8F-FF13626A3348}"/>
              </a:ext>
            </a:extLst>
          </p:cNvPr>
          <p:cNvSpPr txBox="1"/>
          <p:nvPr/>
        </p:nvSpPr>
        <p:spPr>
          <a:xfrm>
            <a:off x="3228975" y="2181225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 = 8 000 000 + 100 000 + 50 000 + 1 000 + 800 + 20 + 1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012486-4512-885C-78C8-A9886272CF56}"/>
              </a:ext>
            </a:extLst>
          </p:cNvPr>
          <p:cNvSpPr txBox="1"/>
          <p:nvPr/>
        </p:nvSpPr>
        <p:spPr>
          <a:xfrm>
            <a:off x="3305175" y="3219450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2 000 000 + 600 000 + 60 000 + 9 000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D3BE97-A173-0743-EA5B-3C0EB7C63C6B}"/>
              </a:ext>
            </a:extLst>
          </p:cNvPr>
          <p:cNvSpPr txBox="1"/>
          <p:nvPr/>
        </p:nvSpPr>
        <p:spPr>
          <a:xfrm>
            <a:off x="3314700" y="4324350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6 000 000 + 300 000 + 40 000 + 8 000 + 800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47924D-C9F2-3B3B-62B4-EA63B3968696}"/>
              </a:ext>
            </a:extLst>
          </p:cNvPr>
          <p:cNvSpPr txBox="1"/>
          <p:nvPr/>
        </p:nvSpPr>
        <p:spPr>
          <a:xfrm>
            <a:off x="3362325" y="5238750"/>
            <a:ext cx="832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= 6 000 000 + 500 000 + 7 000 + 20 + 3</a:t>
            </a:r>
          </a:p>
        </p:txBody>
      </p:sp>
    </p:spTree>
    <p:extLst>
      <p:ext uri="{BB962C8B-B14F-4D97-AF65-F5344CB8AC3E}">
        <p14:creationId xmlns:p14="http://schemas.microsoft.com/office/powerpoint/2010/main" val="8977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87458" y="1730374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 dirty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rPr>
              <a:t>KHỞI ĐỘNG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17号-萌趣果冻体" panose="02000000000000000000" pitchFamily="2" charset="-122"/>
              <a:cs typeface="Calibri" panose="020F0502020204030204" pitchFamily="34" charset="0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3531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81013"/>
            <a:ext cx="9942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Sử dụng đơn vị là triệu viết lại mỗi số sau (theo mẫu):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D1FDE3-3ABA-37F4-B372-AF145281AF35}"/>
              </a:ext>
            </a:extLst>
          </p:cNvPr>
          <p:cNvSpPr/>
          <p:nvPr/>
        </p:nvSpPr>
        <p:spPr>
          <a:xfrm>
            <a:off x="942975" y="504825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3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444250-5871-2055-FA76-18A73871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0" y="1690687"/>
            <a:ext cx="6343650" cy="7524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FC4DEB-1534-8FF3-826D-A28EA22532CA}"/>
              </a:ext>
            </a:extLst>
          </p:cNvPr>
          <p:cNvSpPr/>
          <p:nvPr/>
        </p:nvSpPr>
        <p:spPr>
          <a:xfrm>
            <a:off x="2476500" y="2705100"/>
            <a:ext cx="243840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2 000 000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7C075F-03E0-C1D0-8799-1E2054E9080D}"/>
              </a:ext>
            </a:extLst>
          </p:cNvPr>
          <p:cNvSpPr/>
          <p:nvPr/>
        </p:nvSpPr>
        <p:spPr>
          <a:xfrm>
            <a:off x="2476499" y="3781425"/>
            <a:ext cx="2924175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380 000 000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622307-7713-4475-54B8-DEB47EB85C79}"/>
              </a:ext>
            </a:extLst>
          </p:cNvPr>
          <p:cNvSpPr/>
          <p:nvPr/>
        </p:nvSpPr>
        <p:spPr>
          <a:xfrm>
            <a:off x="2457450" y="4772025"/>
            <a:ext cx="295275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456 000 000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0AB1CD-BB6A-1B2A-9CC8-E5E6285D5233}"/>
              </a:ext>
            </a:extLst>
          </p:cNvPr>
          <p:cNvSpPr txBox="1"/>
          <p:nvPr/>
        </p:nvSpPr>
        <p:spPr>
          <a:xfrm>
            <a:off x="5067300" y="2724150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FDF1FA-122E-1FC1-C8DB-60F4BA52E18B}"/>
              </a:ext>
            </a:extLst>
          </p:cNvPr>
          <p:cNvSpPr txBox="1"/>
          <p:nvPr/>
        </p:nvSpPr>
        <p:spPr>
          <a:xfrm>
            <a:off x="5514975" y="3771900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380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383BF06-505E-2F5E-B1AE-0F51F704E4BB}"/>
              </a:ext>
            </a:extLst>
          </p:cNvPr>
          <p:cNvSpPr/>
          <p:nvPr/>
        </p:nvSpPr>
        <p:spPr>
          <a:xfrm>
            <a:off x="2457450" y="5695950"/>
            <a:ext cx="2952750" cy="752475"/>
          </a:xfrm>
          <a:prstGeom prst="roundRect">
            <a:avLst>
              <a:gd name="adj" fmla="val 3692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71 000 000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314BFE-07F5-8372-D378-CC150A93B884}"/>
              </a:ext>
            </a:extLst>
          </p:cNvPr>
          <p:cNvSpPr txBox="1"/>
          <p:nvPr/>
        </p:nvSpPr>
        <p:spPr>
          <a:xfrm>
            <a:off x="5638800" y="4791075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456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E9F6E8-C713-FDE3-3E99-BC94D8DA9D29}"/>
              </a:ext>
            </a:extLst>
          </p:cNvPr>
          <p:cNvSpPr txBox="1"/>
          <p:nvPr/>
        </p:nvSpPr>
        <p:spPr>
          <a:xfrm>
            <a:off x="5581650" y="5724525"/>
            <a:ext cx="441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71 </a:t>
            </a:r>
            <a:r>
              <a:rPr lang="en-US" sz="3600" b="1" dirty="0" err="1">
                <a:solidFill>
                  <a:srgbClr val="FF0000"/>
                </a:solidFill>
              </a:rPr>
              <a:t>triệu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4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6965" y="53073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669996D-957F-261E-41C4-D10FD40AA689}"/>
              </a:ext>
            </a:extLst>
          </p:cNvPr>
          <p:cNvGrpSpPr/>
          <p:nvPr/>
        </p:nvGrpSpPr>
        <p:grpSpPr>
          <a:xfrm>
            <a:off x="4022504" y="2228850"/>
            <a:ext cx="3275455" cy="3281379"/>
            <a:chOff x="4489229" y="2295525"/>
            <a:chExt cx="3275455" cy="32813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D8815F-E677-89F0-9A41-C84130E42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0A0F75-00E5-05F8-2EA4-557EC89E6682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453B294-93B3-E165-D510-0392D633E288}"/>
              </a:ext>
            </a:extLst>
          </p:cNvPr>
          <p:cNvGrpSpPr/>
          <p:nvPr/>
        </p:nvGrpSpPr>
        <p:grpSpPr>
          <a:xfrm>
            <a:off x="6946679" y="3657600"/>
            <a:ext cx="3275455" cy="3281379"/>
            <a:chOff x="4489229" y="2295525"/>
            <a:chExt cx="3275455" cy="328137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431DAA-2819-C9BB-6338-5EAF78469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37D076-1D57-7A6F-B59C-2968AF0D5746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769FA69-E1BC-ED7E-111B-34DCDA0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398" flipH="1">
            <a:off x="6377451" y="2074303"/>
            <a:ext cx="1843968" cy="272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9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95 0.04907 L -0.05495 0.04907 C -0.07774 0.04838 -0.09909 0.04629 -0.12136 0.04907 C -0.12539 0.04953 -0.12917 0.05092 -0.13307 0.05185 C -0.13698 0.05463 -0.14115 0.05671 -0.14479 0.06018 C -0.15417 0.06828 -0.15716 0.07453 -0.16511 0.08657 C -0.16784 0.09861 -0.17018 0.1081 -0.17214 0.12129 C -0.17292 0.12615 -0.17318 0.13148 -0.1737 0.13657 C -0.17136 0.16203 -0.17136 0.18842 -0.16667 0.21296 C -0.16068 0.24444 -0.15235 0.25115 -0.14245 0.27268 C -0.13946 0.27916 -0.13698 0.2868 -0.13386 0.29351 C -0.12813 0.30601 -0.12084 0.31851 -0.11354 0.32824 C -0.11016 0.33287 -0.10664 0.33773 -0.10261 0.34074 C -0.09688 0.34467 -0.09076 0.34676 -0.08464 0.34907 C -0.07136 0.3537 -0.05326 0.35717 -0.03932 0.36018 L 0.0388 0.3574 " pathEditMode="relative" ptsTypes="AAAAAAAAAAAAAA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5119BCA-0FDC-4D9D-9EB8-0BFEA1FD4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285A10-30F6-410C-98C7-E1697A6DF592}"/>
              </a:ext>
            </a:extLst>
          </p:cNvPr>
          <p:cNvSpPr/>
          <p:nvPr/>
        </p:nvSpPr>
        <p:spPr>
          <a:xfrm>
            <a:off x="571500" y="266700"/>
            <a:ext cx="11077575" cy="6248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08A4E301-B6D7-4093-94F9-2DCF87A0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76238"/>
            <a:ext cx="9023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 thông tin sau và nói cho bạn nghe các số em đọc được: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413953-E1EB-3599-C39D-D9D3C3918BA8}"/>
              </a:ext>
            </a:extLst>
          </p:cNvPr>
          <p:cNvSpPr/>
          <p:nvPr/>
        </p:nvSpPr>
        <p:spPr>
          <a:xfrm>
            <a:off x="1028700" y="400050"/>
            <a:ext cx="528648" cy="52455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9BC6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4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9BC6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525AE7-79CA-BFC6-E910-75A4F4FA3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1916272"/>
            <a:ext cx="10401300" cy="335549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8FB98F-4E99-3829-CE4D-D9D78310BADA}"/>
              </a:ext>
            </a:extLst>
          </p:cNvPr>
          <p:cNvCxnSpPr/>
          <p:nvPr/>
        </p:nvCxnSpPr>
        <p:spPr>
          <a:xfrm>
            <a:off x="5095875" y="4343400"/>
            <a:ext cx="542925" cy="0"/>
          </a:xfrm>
          <a:prstGeom prst="line">
            <a:avLst/>
          </a:prstGeom>
          <a:ln w="76200">
            <a:solidFill>
              <a:srgbClr val="D71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FC01C5-E751-99DB-8B78-6EB4F9D111B1}"/>
              </a:ext>
            </a:extLst>
          </p:cNvPr>
          <p:cNvCxnSpPr>
            <a:cxnSpLocks/>
          </p:cNvCxnSpPr>
          <p:nvPr/>
        </p:nvCxnSpPr>
        <p:spPr>
          <a:xfrm>
            <a:off x="3571875" y="4705350"/>
            <a:ext cx="876300" cy="0"/>
          </a:xfrm>
          <a:prstGeom prst="line">
            <a:avLst/>
          </a:prstGeom>
          <a:ln w="76200">
            <a:solidFill>
              <a:srgbClr val="D71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E23175-33EE-AC39-D94A-3AA554D76DC9}"/>
              </a:ext>
            </a:extLst>
          </p:cNvPr>
          <p:cNvCxnSpPr>
            <a:cxnSpLocks/>
          </p:cNvCxnSpPr>
          <p:nvPr/>
        </p:nvCxnSpPr>
        <p:spPr>
          <a:xfrm>
            <a:off x="7581900" y="4305300"/>
            <a:ext cx="876300" cy="0"/>
          </a:xfrm>
          <a:prstGeom prst="line">
            <a:avLst/>
          </a:prstGeom>
          <a:ln w="76200">
            <a:solidFill>
              <a:srgbClr val="D71D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7 Herbal Texture. Vector Grass. Green Grass Illustrations &amp;amp; Clip Art -  iStock">
            <a:extLst>
              <a:ext uri="{FF2B5EF4-FFF2-40B4-BE49-F238E27FC236}">
                <a16:creationId xmlns:a16="http://schemas.microsoft.com/office/drawing/2014/main" id="{D8AE7D4C-7E41-4C34-8856-1AA631AF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788117-9DDD-48C4-9E21-84C824ADB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07" b="98889" l="6250" r="97656">
                        <a14:backgroundMark x1="15521" y1="12778" x2="9896" y2="32870"/>
                        <a14:backgroundMark x1="19063" y1="15278" x2="12344" y2="32407"/>
                        <a14:backgroundMark x1="23229" y1="9630" x2="39271" y2="14074"/>
                        <a14:backgroundMark x1="38490" y1="13056" x2="45000" y2="12593"/>
                        <a14:backgroundMark x1="38490" y1="17963" x2="46927" y2="15370"/>
                        <a14:backgroundMark x1="25677" y1="37222" x2="34063" y2="55093"/>
                        <a14:backgroundMark x1="26094" y1="34537" x2="42656" y2="40741"/>
                        <a14:backgroundMark x1="44688" y1="40741" x2="63854" y2="37315"/>
                        <a14:backgroundMark x1="38229" y1="42407" x2="34896" y2="62037"/>
                        <a14:backgroundMark x1="59740" y1="37500" x2="59740" y2="46389"/>
                        <a14:backgroundMark x1="78333" y1="40278" x2="76146" y2="53333"/>
                        <a14:backgroundMark x1="78073" y1="44167" x2="76563" y2="52593"/>
                        <a14:backgroundMark x1="41406" y1="47407" x2="50417" y2="42500"/>
                        <a14:backgroundMark x1="50417" y1="42500" x2="50417" y2="42500"/>
                        <a14:backgroundMark x1="51927" y1="75093" x2="63594" y2="73056"/>
                        <a14:backgroundMark x1="33438" y1="13148" x2="37396" y2="16574"/>
                        <a14:backgroundMark x1="44219" y1="19722" x2="46198" y2="18519"/>
                        <a14:backgroundMark x1="18333" y1="15556" x2="24010" y2="10093"/>
                        <a14:backgroundMark x1="19219" y1="16111" x2="23646" y2="12130"/>
                        <a14:backgroundMark x1="29063" y1="12778" x2="33385" y2="14537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8260"/>
            <a:ext cx="1219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81A7C98-55EC-47E5-860F-19D7B3038A4C}"/>
              </a:ext>
            </a:extLst>
          </p:cNvPr>
          <p:cNvSpPr/>
          <p:nvPr/>
        </p:nvSpPr>
        <p:spPr>
          <a:xfrm>
            <a:off x="1680633" y="5676900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205B42-7D7B-4207-9086-1A2CB0323FC0}"/>
              </a:ext>
            </a:extLst>
          </p:cNvPr>
          <p:cNvSpPr/>
          <p:nvPr/>
        </p:nvSpPr>
        <p:spPr>
          <a:xfrm>
            <a:off x="2931917" y="393472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669FE5-97E7-4B3A-9122-C23DC3AC83E6}"/>
              </a:ext>
            </a:extLst>
          </p:cNvPr>
          <p:cNvSpPr/>
          <p:nvPr/>
        </p:nvSpPr>
        <p:spPr>
          <a:xfrm>
            <a:off x="1873138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B7A12F-679E-47BD-AC74-9664A639304E}"/>
              </a:ext>
            </a:extLst>
          </p:cNvPr>
          <p:cNvSpPr/>
          <p:nvPr/>
        </p:nvSpPr>
        <p:spPr>
          <a:xfrm>
            <a:off x="4722216" y="148028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36D649-FBFF-4864-9182-100E75EF5E93}"/>
              </a:ext>
            </a:extLst>
          </p:cNvPr>
          <p:cNvSpPr/>
          <p:nvPr/>
        </p:nvSpPr>
        <p:spPr>
          <a:xfrm>
            <a:off x="7831175" y="129740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D1A002-6525-4B0F-BDD4-36023849B9A5}"/>
              </a:ext>
            </a:extLst>
          </p:cNvPr>
          <p:cNvSpPr/>
          <p:nvPr/>
        </p:nvSpPr>
        <p:spPr>
          <a:xfrm>
            <a:off x="6887899" y="3547377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3B4B32-0AF0-4730-9529-BA9D269E14C0}"/>
              </a:ext>
            </a:extLst>
          </p:cNvPr>
          <p:cNvSpPr/>
          <p:nvPr/>
        </p:nvSpPr>
        <p:spPr>
          <a:xfrm>
            <a:off x="4778452" y="3385048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DC976A-9A4D-4D0A-8559-7CF73C48B708}"/>
              </a:ext>
            </a:extLst>
          </p:cNvPr>
          <p:cNvSpPr/>
          <p:nvPr/>
        </p:nvSpPr>
        <p:spPr>
          <a:xfrm>
            <a:off x="5322191" y="5263415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E97C01-FDD5-4615-8FE4-2D82B9966FE0}"/>
              </a:ext>
            </a:extLst>
          </p:cNvPr>
          <p:cNvSpPr/>
          <p:nvPr/>
        </p:nvSpPr>
        <p:spPr>
          <a:xfrm>
            <a:off x="7935828" y="5058946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7F8249-6889-4D3D-96A8-8AC3F6F577C1}"/>
              </a:ext>
            </a:extLst>
          </p:cNvPr>
          <p:cNvSpPr/>
          <p:nvPr/>
        </p:nvSpPr>
        <p:spPr>
          <a:xfrm>
            <a:off x="9556904" y="2874011"/>
            <a:ext cx="821267" cy="774700"/>
          </a:xfrm>
          <a:prstGeom prst="ellipse">
            <a:avLst/>
          </a:prstGeom>
          <a:solidFill>
            <a:srgbClr val="60F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DD04FB-437B-4455-B918-01F12B37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39271" y="80840"/>
            <a:ext cx="3877800" cy="2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B45DD-5326-455F-8D8E-7C97AB275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57983" y="3958749"/>
            <a:ext cx="2083471" cy="287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640ECD-1A5F-33E8-CBE8-E6949DDBA018}"/>
              </a:ext>
            </a:extLst>
          </p:cNvPr>
          <p:cNvGrpSpPr/>
          <p:nvPr/>
        </p:nvGrpSpPr>
        <p:grpSpPr>
          <a:xfrm>
            <a:off x="5613179" y="4181475"/>
            <a:ext cx="3275455" cy="3281379"/>
            <a:chOff x="4489229" y="2295525"/>
            <a:chExt cx="3275455" cy="32813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02BF8C-7FA1-DA51-8E17-4456305F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89229" y="2295525"/>
              <a:ext cx="3275455" cy="3281379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EB2A8E-7261-FCC0-5177-24CA61A27D3F}"/>
                </a:ext>
              </a:extLst>
            </p:cNvPr>
            <p:cNvSpPr/>
            <p:nvPr/>
          </p:nvSpPr>
          <p:spPr>
            <a:xfrm>
              <a:off x="5876926" y="3476626"/>
              <a:ext cx="666750" cy="6477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73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54 0.06737 L 0.09454 0.06737 C 0.12644 0.0625 0.1586 0.06158 0.19024 0.05301 C 0.19727 0.05116 0.20326 0.0426 0.20938 0.03612 C 0.21654 0.02824 0.21159 0.025 0.22045 0.01899 C 0.22514 0.01598 0.23008 0.01528 0.2349 0.01343 C 0.23646 0.01135 0.23816 0.00996 0.23959 0.00764 C 0.24831 -0.00532 0.25547 -0.02176 0.26524 -0.03194 C 0.27045 -0.03773 0.27553 -0.04421 0.28112 -0.04907 C 0.28321 -0.05092 0.28529 -0.05347 0.2875 -0.05463 C 0.29167 -0.05717 0.29597 -0.05856 0.30027 -0.06041 C 0.3056 -0.0662 0.31133 -0.0706 0.31628 -0.07754 C 0.32266 -0.08657 0.33165 -0.10301 0.33698 -0.11713 C 0.33972 -0.12453 0.34271 -0.13194 0.34493 -0.13981 C 0.34701 -0.14699 0.34818 -0.15509 0.34974 -0.1625 C 0.35118 -0.19027 0.3504 -0.22152 0.35769 -0.24768 C 0.35925 -0.25301 0.36198 -0.25717 0.36407 -0.2618 C 0.36732 -0.27592 0.37032 -0.29027 0.3737 -0.30439 C 0.37461 -0.30833 0.37644 -0.31157 0.37683 -0.31574 C 0.37852 -0.33078 0.37878 -0.34606 0.38008 -0.36111 C 0.38204 -0.38541 0.38425 -0.39444 0.38477 -0.41782 C 0.38516 -0.43009 0.38477 -0.44236 0.38477 -0.45463 " pathEditMode="relative" ptsTypes="AAAAAAAAAAAAA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513337" cy="631052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70" y="-1036894"/>
            <a:ext cx="8935369" cy="5597874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72191D-8703-CC65-1037-089C0BE8A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3994" y="482254"/>
            <a:ext cx="9242337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7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76B4B30-A4A0-484E-A71D-C8DB78358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3ECFA8-1E84-430E-936E-509F31F73A2E}"/>
              </a:ext>
            </a:extLst>
          </p:cNvPr>
          <p:cNvSpPr/>
          <p:nvPr/>
        </p:nvSpPr>
        <p:spPr>
          <a:xfrm>
            <a:off x="800100" y="501650"/>
            <a:ext cx="10591800" cy="4222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对话气泡: 圆角矩形 1">
            <a:extLst>
              <a:ext uri="{FF2B5EF4-FFF2-40B4-BE49-F238E27FC236}">
                <a16:creationId xmlns:a16="http://schemas.microsoft.com/office/drawing/2014/main" id="{AC1BC7B9-47F7-477E-8FE1-4641EDD71DE4}"/>
              </a:ext>
            </a:extLst>
          </p:cNvPr>
          <p:cNvSpPr/>
          <p:nvPr/>
        </p:nvSpPr>
        <p:spPr>
          <a:xfrm>
            <a:off x="2802753" y="2250351"/>
            <a:ext cx="9389247" cy="1021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对话气泡: 圆角矩形 26">
            <a:extLst>
              <a:ext uri="{FF2B5EF4-FFF2-40B4-BE49-F238E27FC236}">
                <a16:creationId xmlns:a16="http://schemas.microsoft.com/office/drawing/2014/main" id="{3239F5E4-9719-4C2F-B4C1-D216FB926A57}"/>
              </a:ext>
            </a:extLst>
          </p:cNvPr>
          <p:cNvSpPr/>
          <p:nvPr/>
        </p:nvSpPr>
        <p:spPr>
          <a:xfrm>
            <a:off x="2761922" y="3329920"/>
            <a:ext cx="8821973" cy="859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Gv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nhập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Noto Sans CJK Bold" panose="020B0800000000000000" pitchFamily="34" charset="-122"/>
                <a:cs typeface="Times New Roman" panose="02020603050405020304" pitchFamily="18" charset="0"/>
              </a:rPr>
              <a:t>đây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Noto Sans CJK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954D0A-FF91-459D-9C28-3C46B253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2063445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48245A4-CD38-48C7-BC56-FEED4F54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9020" y="3272019"/>
            <a:ext cx="1769593" cy="11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ướng dẫn cách làm bánh rán Đôrêmon siêu ngon - Tiệm Bánh Nguyệt An Nhiên">
            <a:extLst>
              <a:ext uri="{FF2B5EF4-FFF2-40B4-BE49-F238E27FC236}">
                <a16:creationId xmlns:a16="http://schemas.microsoft.com/office/drawing/2014/main" id="{943A4E7C-7801-4260-AB05-23798F97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2" b="100000" l="5296" r="94073">
                        <a14:foregroundMark x1="70113" y1="52428" x2="71375" y2="55542"/>
                        <a14:backgroundMark x1="82093" y1="93524" x2="78689" y2="97385"/>
                        <a14:backgroundMark x1="33544" y1="93524" x2="38714" y2="9738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0517" y="2601971"/>
            <a:ext cx="3721483" cy="376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3BC205-CC1A-9424-9FB5-B87D5B8243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267" y="379525"/>
            <a:ext cx="919356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15C1099E-8E90-4506-BAFC-F71DE37A3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23C0E85E-1ADF-4173-B673-B5ACA2E27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54" b="70982"/>
          <a:stretch/>
        </p:blipFill>
        <p:spPr bwMode="auto">
          <a:xfrm flipH="1">
            <a:off x="203198" y="1397000"/>
            <a:ext cx="395850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6">
            <a:extLst>
              <a:ext uri="{FF2B5EF4-FFF2-40B4-BE49-F238E27FC236}">
                <a16:creationId xmlns:a16="http://schemas.microsoft.com/office/drawing/2014/main" id="{1472342F-DB0C-407A-8821-35FA61F509B4}"/>
              </a:ext>
            </a:extLst>
          </p:cNvPr>
          <p:cNvGrpSpPr>
            <a:grpSpLocks/>
          </p:cNvGrpSpPr>
          <p:nvPr/>
        </p:nvGrpSpPr>
        <p:grpSpPr bwMode="auto">
          <a:xfrm>
            <a:off x="3302001" y="887663"/>
            <a:ext cx="8534399" cy="3581401"/>
            <a:chOff x="-366682" y="503709"/>
            <a:chExt cx="6986523" cy="4729018"/>
          </a:xfrm>
        </p:grpSpPr>
        <p:sp>
          <p:nvSpPr>
            <p:cNvPr id="7" name="椭圆 14">
              <a:extLst>
                <a:ext uri="{FF2B5EF4-FFF2-40B4-BE49-F238E27FC236}">
                  <a16:creationId xmlns:a16="http://schemas.microsoft.com/office/drawing/2014/main" id="{7151C843-44E6-4524-B2CC-A0CCD6ECD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41" y="503709"/>
              <a:ext cx="6400800" cy="47290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  <p:sp>
          <p:nvSpPr>
            <p:cNvPr id="8" name="等腰三角形 15">
              <a:extLst>
                <a:ext uri="{FF2B5EF4-FFF2-40B4-BE49-F238E27FC236}">
                  <a16:creationId xmlns:a16="http://schemas.microsoft.com/office/drawing/2014/main" id="{5A43FC5A-D141-485F-B872-74D000428C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62880">
              <a:off x="-247967" y="2511906"/>
              <a:ext cx="803563" cy="1040993"/>
            </a:xfrm>
            <a:prstGeom prst="triangle">
              <a:avLst>
                <a:gd name="adj" fmla="val 68591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等线" panose="02010600030101010101" pitchFamily="2" charset="-122"/>
                <a:cs typeface="+mn-cs"/>
                <a:sym typeface="SimSun" panose="02010600030101010101" pitchFamily="2" charset="-122"/>
              </a:endParaRPr>
            </a:p>
          </p:txBody>
        </p:sp>
      </p:grpSp>
      <p:sp>
        <p:nvSpPr>
          <p:cNvPr id="11" name="文本框 19">
            <a:extLst>
              <a:ext uri="{FF2B5EF4-FFF2-40B4-BE49-F238E27FC236}">
                <a16:creationId xmlns:a16="http://schemas.microsoft.com/office/drawing/2014/main" id="{BB2AA445-807E-4166-9A7A-39489E59C257}"/>
              </a:ext>
            </a:extLst>
          </p:cNvPr>
          <p:cNvSpPr txBox="1"/>
          <p:nvPr/>
        </p:nvSpPr>
        <p:spPr>
          <a:xfrm>
            <a:off x="3158883" y="1396999"/>
            <a:ext cx="9742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10700" b="0" i="0" u="none" strike="noStrike" kern="1200" cap="none" spc="600" normalizeH="0" baseline="0" noProof="0">
                <a:ln w="381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Ciel Soup of Justice" pitchFamily="2" charset="0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Tạm biệt !</a:t>
            </a:r>
            <a:endParaRPr kumimoji="0" lang="zh-CN" altLang="en-US" sz="10700" b="0" i="0" u="none" strike="noStrike" kern="1200" cap="none" spc="600" normalizeH="0" baseline="0" noProof="0" dirty="0">
              <a:ln w="3810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Ciel Soup of Justice" pitchFamily="2" charset="0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oraemon: Những lần Nobita thông minh đột xuất trong manga">
            <a:extLst>
              <a:ext uri="{FF2B5EF4-FFF2-40B4-BE49-F238E27FC236}">
                <a16:creationId xmlns:a16="http://schemas.microsoft.com/office/drawing/2014/main" id="{383D9022-AA18-4748-B009-3ACA76441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3C10ED4E-2F14-4CFD-BFF5-5882B99E9E03}"/>
              </a:ext>
            </a:extLst>
          </p:cNvPr>
          <p:cNvSpPr/>
          <p:nvPr/>
        </p:nvSpPr>
        <p:spPr>
          <a:xfrm>
            <a:off x="6692900" y="3695700"/>
            <a:ext cx="5410200" cy="304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CE4560-8BFB-405E-98D9-E467F9DD3389}"/>
              </a:ext>
            </a:extLst>
          </p:cNvPr>
          <p:cNvSpPr txBox="1"/>
          <p:nvPr/>
        </p:nvSpPr>
        <p:spPr>
          <a:xfrm>
            <a:off x="6921500" y="3942427"/>
            <a:ext cx="495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Nobita của chúng ta đang gặp phải câu hỏi khó, các em hãy cùng nhau giúp đỡ cậu chàng hậu đậu trả lời câu hỏi đó nhé.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8CFAAE-F7CD-E509-FD21-F3049F941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52442" y="-174971"/>
            <a:ext cx="924843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6" name="Slide moi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25C17C43-4944-45DC-AD90-826253986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19EEB249-A784-4A6D-B28A-4EBC1FF8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2EB43F-9E78-4DF9-80CA-C82D3677D328}"/>
              </a:ext>
            </a:extLst>
          </p:cNvPr>
          <p:cNvSpPr/>
          <p:nvPr/>
        </p:nvSpPr>
        <p:spPr>
          <a:xfrm>
            <a:off x="270087" y="381734"/>
            <a:ext cx="8495013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E464B35A-1C03-444F-95CC-C854B9D2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80502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alt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6 803 877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9BA1E64-D6A1-1C3C-EE17-2F6952759D05}"/>
              </a:ext>
            </a:extLst>
          </p:cNvPr>
          <p:cNvSpPr/>
          <p:nvPr/>
        </p:nvSpPr>
        <p:spPr>
          <a:xfrm>
            <a:off x="342900" y="2809875"/>
            <a:ext cx="7277100" cy="2514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tám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nghìn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tám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mươi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D882992B-5239-236B-E56F-F85E14339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643AAEB1-E495-148B-BF42-6CBBDFEDB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8E46D5-6F7D-8A90-BA39-DA556431F0A3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 3 số trong dãy sau và nêu quy luật của dãy số đó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23F32B8-B773-F849-1A3E-BA24EFC75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844545"/>
            <a:ext cx="92503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vi-VN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số: Hai trăm triệu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tám</a:t>
            </a:r>
            <a:r>
              <a:rPr lang="vi-VN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 hai mươi nghìn </a:t>
            </a:r>
            <a:r>
              <a:rPr lang="en-US" alt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sáu</a:t>
            </a:r>
            <a:r>
              <a:rPr lang="vi-VN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 bốn mươi lăm</a:t>
            </a:r>
            <a:r>
              <a:rPr lang="en-US" alt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022278B-A4A3-0CC1-8F28-D081708707A0}"/>
              </a:ext>
            </a:extLst>
          </p:cNvPr>
          <p:cNvSpPr/>
          <p:nvPr/>
        </p:nvSpPr>
        <p:spPr>
          <a:xfrm>
            <a:off x="1800226" y="2809875"/>
            <a:ext cx="5819774" cy="18954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200 820 645 </a:t>
            </a:r>
          </a:p>
        </p:txBody>
      </p:sp>
    </p:spTree>
    <p:extLst>
      <p:ext uri="{BB962C8B-B14F-4D97-AF65-F5344CB8AC3E}">
        <p14:creationId xmlns:p14="http://schemas.microsoft.com/office/powerpoint/2010/main" val="11957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753C244B-47A4-CDB1-7991-E951D93FBA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ác nhân vật chính trong truyện và phim Doraemon cho bé yêu tham khảo –  hoatrinhnushojo">
            <a:extLst>
              <a:ext uri="{FF2B5EF4-FFF2-40B4-BE49-F238E27FC236}">
                <a16:creationId xmlns:a16="http://schemas.microsoft.com/office/drawing/2014/main" id="{86EDDA65-3991-FCFC-213C-C2B3A1A5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2946166"/>
            <a:ext cx="3448050" cy="366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186B37-9A20-B1AD-5B27-A99CB9852884}"/>
              </a:ext>
            </a:extLst>
          </p:cNvPr>
          <p:cNvSpPr/>
          <p:nvPr/>
        </p:nvSpPr>
        <p:spPr>
          <a:xfrm>
            <a:off x="270087" y="381734"/>
            <a:ext cx="10225950" cy="1513742"/>
          </a:xfrm>
          <a:prstGeom prst="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 3 số trong dãy sau và nêu quy luật của dãy số đó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3, 6, 9, ……, ……….; ………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61EE57E-E95E-8C90-D091-9DDBED395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38" y="749295"/>
            <a:ext cx="86979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9 654 775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C329C135-AE2E-97B6-8594-07586F36E9B0}"/>
              </a:ext>
            </a:extLst>
          </p:cNvPr>
          <p:cNvSpPr/>
          <p:nvPr/>
        </p:nvSpPr>
        <p:spPr>
          <a:xfrm>
            <a:off x="1085851" y="2809875"/>
            <a:ext cx="6924674" cy="21717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9 654 775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 9 000 000 + 600 000 + 50 000 + 4 000 + 700 + 70 + 5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7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E015E44B-2BD2-42D3-91A9-0E712AA3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loud 17">
            <a:extLst>
              <a:ext uri="{FF2B5EF4-FFF2-40B4-BE49-F238E27FC236}">
                <a16:creationId xmlns:a16="http://schemas.microsoft.com/office/drawing/2014/main" id="{9CCF7C0F-6F7C-42BF-BF76-CB4D4BA51ED6}"/>
              </a:ext>
            </a:extLst>
          </p:cNvPr>
          <p:cNvSpPr/>
          <p:nvPr/>
        </p:nvSpPr>
        <p:spPr>
          <a:xfrm rot="11223102">
            <a:off x="484276" y="255924"/>
            <a:ext cx="11369370" cy="6212757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9EF77505-2137-4EA6-9FF6-4609A59E7C66}"/>
              </a:ext>
            </a:extLst>
          </p:cNvPr>
          <p:cNvSpPr/>
          <p:nvPr/>
        </p:nvSpPr>
        <p:spPr>
          <a:xfrm rot="11223102">
            <a:off x="873060" y="505709"/>
            <a:ext cx="10591800" cy="560823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Cách làm bánh rán Doremon (Dorayaki) nhân đậu đỏ | Doraemon, Anime, Đang yêu">
            <a:extLst>
              <a:ext uri="{FF2B5EF4-FFF2-40B4-BE49-F238E27FC236}">
                <a16:creationId xmlns:a16="http://schemas.microsoft.com/office/drawing/2014/main" id="{94B07212-E7E6-4544-82DD-49C40480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7025" l="0" r="10000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0220" y="2773248"/>
            <a:ext cx="3415784" cy="410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0FEB11-126A-0E8B-AC84-DCA342F91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283" y="748987"/>
            <a:ext cx="9248434" cy="1359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58A8E-EE85-91D7-31AB-68063D077A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7807" y="2538907"/>
            <a:ext cx="8541236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5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154112" y="236306"/>
            <a:ext cx="11794733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29CE6-C983-AD4B-1AEE-C7B4ADD3F6AD}"/>
              </a:ext>
            </a:extLst>
          </p:cNvPr>
          <p:cNvSpPr txBox="1"/>
          <p:nvPr/>
        </p:nvSpPr>
        <p:spPr>
          <a:xfrm>
            <a:off x="367934" y="1820198"/>
            <a:ext cx="109001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Luyện tập về đọc, viết các số có nhiều chữ số (đến lớp triệu)</a:t>
            </a:r>
          </a:p>
          <a:p>
            <a:pPr marL="914400" lvl="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biết giá trị theo vị trí của mỗi chữ số trong số đã cho</a:t>
            </a:r>
            <a:r>
              <a:rPr lang="en-US" sz="3600" b="1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C529B7BB-A202-C3E6-5204-63BFFD29E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25" y="95579"/>
            <a:ext cx="5969482" cy="1052587"/>
          </a:xfrm>
          <a:prstGeom prst="rect">
            <a:avLst/>
          </a:prstGeom>
        </p:spPr>
      </p:pic>
      <p:pic>
        <p:nvPicPr>
          <p:cNvPr id="6" name="Picture 5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6CDA8428-8CB0-468D-9960-959E246BD3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78" y="0"/>
            <a:ext cx="1093341" cy="12798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45495-E32C-9987-0621-23C755563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1121" y="90681"/>
            <a:ext cx="1205005" cy="1205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12A82F-3424-4E8E-1C22-3481D26C2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3195" y="247508"/>
            <a:ext cx="487722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5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raemon&amp;quot; Nobita&amp;#39;s room is your background!: Hello Japanese anime news">
            <a:extLst>
              <a:ext uri="{FF2B5EF4-FFF2-40B4-BE49-F238E27FC236}">
                <a16:creationId xmlns:a16="http://schemas.microsoft.com/office/drawing/2014/main" id="{9BF5A41C-19DF-4F54-B63B-751AD1890E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4" b="331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hú mèo máy Doreamon ăn bánh rán hình ảnh PNG">
            <a:extLst>
              <a:ext uri="{FF2B5EF4-FFF2-40B4-BE49-F238E27FC236}">
                <a16:creationId xmlns:a16="http://schemas.microsoft.com/office/drawing/2014/main" id="{67FE5ABC-126B-4350-8C1F-EDFF9184A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67" y1="7237" x2="70833" y2="16974"/>
                        <a14:foregroundMark x1="53833" y1="5395" x2="65500" y2="18158"/>
                        <a14:foregroundMark x1="7500" y1="23289" x2="67667" y2="51842"/>
                        <a14:foregroundMark x1="70000" y1="13684" x2="49333" y2="64605"/>
                        <a14:foregroundMark x1="35500" y1="11316" x2="33333" y2="62237"/>
                        <a14:foregroundMark x1="41500" y1="8947" x2="47500" y2="55132"/>
                        <a14:foregroundMark x1="17000" y1="15921" x2="32000" y2="63158"/>
                        <a14:foregroundMark x1="28000" y1="14211" x2="20667" y2="58158"/>
                        <a14:foregroundMark x1="72333" y1="18553" x2="72500" y2="41711"/>
                        <a14:foregroundMark x1="78000" y1="22763" x2="78833" y2="27763"/>
                        <a14:foregroundMark x1="72500" y1="44211" x2="66000" y2="60395"/>
                        <a14:foregroundMark x1="82833" y1="51316" x2="86833" y2="55921"/>
                        <a14:foregroundMark x1="68833" y1="41711" x2="95667" y2="41053"/>
                        <a14:foregroundMark x1="91000" y1="48684" x2="85667" y2="57763"/>
                        <a14:foregroundMark x1="97167" y1="40526" x2="94833" y2="46842"/>
                        <a14:foregroundMark x1="67667" y1="41447" x2="68000" y2="47632"/>
                        <a14:foregroundMark x1="78667" y1="31974" x2="78333" y2="40789"/>
                        <a14:foregroundMark x1="29167" y1="46053" x2="52667" y2="49474"/>
                        <a14:foregroundMark x1="12667" y1="28684" x2="25667" y2="58947"/>
                        <a14:foregroundMark x1="34333" y1="62368" x2="55167" y2="88553"/>
                        <a14:foregroundMark x1="51833" y1="52763" x2="62667" y2="94211"/>
                        <a14:foregroundMark x1="73167" y1="59079" x2="57000" y2="95921"/>
                        <a14:foregroundMark x1="37333" y1="62632" x2="58000" y2="74211"/>
                        <a14:foregroundMark x1="51000" y1="16447" x2="56167" y2="17632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755" y="1673157"/>
            <a:ext cx="3642619" cy="46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E02C5B54-9609-47A1-B5EB-4405104D37B3}"/>
              </a:ext>
            </a:extLst>
          </p:cNvPr>
          <p:cNvSpPr/>
          <p:nvPr/>
        </p:nvSpPr>
        <p:spPr>
          <a:xfrm>
            <a:off x="-1225138" y="-1314174"/>
            <a:ext cx="9154039" cy="4910660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ADC29F1-D9A9-4BD3-AB6E-68E0E324F853}"/>
              </a:ext>
            </a:extLst>
          </p:cNvPr>
          <p:cNvSpPr/>
          <p:nvPr/>
        </p:nvSpPr>
        <p:spPr>
          <a:xfrm>
            <a:off x="-947069" y="-1036894"/>
            <a:ext cx="8597900" cy="43561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100+ hình ảnh doremon yasuo - hinhanhsieudep.net">
            <a:extLst>
              <a:ext uri="{FF2B5EF4-FFF2-40B4-BE49-F238E27FC236}">
                <a16:creationId xmlns:a16="http://schemas.microsoft.com/office/drawing/2014/main" id="{BED2E67B-BBC5-42C9-8796-60DF8259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1" y="1419999"/>
            <a:ext cx="5817655" cy="12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32FD90-CF31-B33A-E83B-50FAE6C55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2119" y="216741"/>
            <a:ext cx="9242337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Slide moi.wav"/>
          </p:stSnd>
        </p:sndAc>
      </p:transition>
    </mc:Choice>
    <mc:Fallback xmlns="">
      <p:transition spd="slow">
        <p:random/>
        <p:sndAc>
          <p:stSnd>
            <p:snd r:embed="rId9" name="Slide moi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596</Words>
  <Application>Microsoft Office PowerPoint</Application>
  <PresentationFormat>Widescreen</PresentationFormat>
  <Paragraphs>101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SimSun</vt:lpstr>
      <vt:lpstr>Arial</vt:lpstr>
      <vt:lpstr>Calibri</vt:lpstr>
      <vt:lpstr>Calibri Light</vt:lpstr>
      <vt:lpstr>Cambria</vt:lpstr>
      <vt:lpstr>iCiel Soup of Justice</vt:lpstr>
      <vt:lpstr>Kavoon</vt:lpstr>
      <vt:lpstr>Tahoma</vt:lpstr>
      <vt:lpstr>Times New Roman</vt:lpstr>
      <vt:lpstr>UVF TypoSlabserif</vt:lpstr>
      <vt:lpstr>1_Office Theme</vt:lpstr>
      <vt:lpstr>0178 Mateo · 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Tuyết Anh</cp:lastModifiedBy>
  <cp:revision>28</cp:revision>
  <dcterms:created xsi:type="dcterms:W3CDTF">2023-08-24T02:29:15Z</dcterms:created>
  <dcterms:modified xsi:type="dcterms:W3CDTF">2023-08-28T06:07:57Z</dcterms:modified>
</cp:coreProperties>
</file>