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6" r:id="rId4"/>
    <p:sldId id="284" r:id="rId5"/>
    <p:sldId id="287" r:id="rId6"/>
    <p:sldId id="286" r:id="rId7"/>
    <p:sldId id="285" r:id="rId8"/>
    <p:sldId id="288" r:id="rId9"/>
    <p:sldId id="289" r:id="rId10"/>
    <p:sldId id="281" r:id="rId11"/>
    <p:sldId id="290" r:id="rId12"/>
    <p:sldId id="292" r:id="rId13"/>
    <p:sldId id="282" r:id="rId14"/>
    <p:sldId id="293" r:id="rId15"/>
    <p:sldId id="294" r:id="rId16"/>
    <p:sldId id="295" r:id="rId17"/>
    <p:sldId id="283" r:id="rId18"/>
    <p:sldId id="296" r:id="rId19"/>
    <p:sldId id="297" r:id="rId20"/>
    <p:sldId id="298" r:id="rId21"/>
    <p:sldId id="299" r:id="rId22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24"/>
      <p:bold r:id="rId25"/>
    </p:embeddedFont>
    <p:embeddedFont>
      <p:font typeface="#9Slide05 Wedding KT" panose="02040603050506020204" pitchFamily="18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SVN-Balladeer Light" panose="00000400000000000000" pitchFamily="2" charset="0"/>
      <p:regular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UTM Azuki" panose="02040603050506020204" pitchFamily="18" charset="0"/>
      <p:regular r:id="rId36"/>
    </p:embeddedFont>
    <p:embeddedFont>
      <p:font typeface="UTM Cookies" panose="02040603050506020204" pitchFamily="18" charset="0"/>
      <p:regular r:id="rId37"/>
    </p:embeddedFont>
    <p:embeddedFont>
      <p:font typeface="UTM Futura Extra" panose="02040603050506020204" pitchFamily="18" charset="0"/>
      <p:bold r:id="rId38"/>
    </p:embeddedFont>
    <p:embeddedFont>
      <p:font typeface="UTM NguyenHa 02" panose="02040603050506020204" pitchFamily="18" charset="0"/>
      <p:regular r:id="rId39"/>
    </p:embeddedFont>
    <p:embeddedFont>
      <p:font typeface="VNI-Times" pitchFamily="2" charset="0"/>
      <p:regular r:id="rId40"/>
      <p:bold r:id="rId41"/>
      <p:italic r:id="rId42"/>
      <p:boldItalic r:id="rId43"/>
    </p:embeddedFont>
  </p:embeddedFontLst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BFF4F7"/>
    <a:srgbClr val="CBD8EB"/>
    <a:srgbClr val="C3F5C1"/>
    <a:srgbClr val="FF8100"/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6545" autoAdjust="0"/>
  </p:normalViewPr>
  <p:slideViewPr>
    <p:cSldViewPr snapToGrid="0" showGuides="1">
      <p:cViewPr>
        <p:scale>
          <a:sx n="52" d="100"/>
          <a:sy n="52" d="100"/>
        </p:scale>
        <p:origin x="1411" y="768"/>
      </p:cViewPr>
      <p:guideLst>
        <p:guide orient="horz" pos="24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30421-1F17-48B9-A742-59371A34F01B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C13D-D929-4261-B8F5-C559A2912C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1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272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26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70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12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ô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1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khoá</a:t>
            </a:r>
            <a:r>
              <a:rPr lang="en-US" baseline="0" dirty="0"/>
              <a:t>,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dựa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khoá</a:t>
            </a:r>
            <a:r>
              <a:rPr lang="en-US" baseline="0" dirty="0"/>
              <a:t> </a:t>
            </a:r>
            <a:r>
              <a:rPr lang="en-US" baseline="0" dirty="0" err="1"/>
              <a:t>đoán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361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33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987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804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258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77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57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80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026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13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9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55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979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B6D4C43E-DD09-483E-B4F8-0CD08AE46E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676" y="38100"/>
            <a:ext cx="608620" cy="6118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4CBCD7-CDCA-4F7B-A8E8-9AC9F26BC6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9043" y="4011282"/>
            <a:ext cx="629986" cy="9370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6C29C2F-77D8-4AAE-B029-91E7CAE0A7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06440"/>
            <a:ext cx="809351" cy="3435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60598B0-5E40-4DA3-9401-A9C04D1217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E4EBAB0-B729-4215-B817-FC067D842D3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D7B5E2B-5F9F-4F50-8DCD-D76A227987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11972" y="3556000"/>
            <a:ext cx="677632" cy="14029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FBD492-E027-448C-B14D-3F92A7861FC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20073" y="3541143"/>
            <a:ext cx="873510" cy="1461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F2D29CF-81A6-4D49-8830-087779FEC47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633889" y="4587035"/>
            <a:ext cx="423519" cy="2964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F94A80F-97E3-4D6C-9CE9-5F12489266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29043" y="2932113"/>
            <a:ext cx="794099" cy="6670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AC476DB-14CB-4419-8E7B-144FF0496B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22427" r="27990"/>
          <a:stretch/>
        </p:blipFill>
        <p:spPr>
          <a:xfrm rot="5400000">
            <a:off x="7765137" y="-654960"/>
            <a:ext cx="824013" cy="19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0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908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264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87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E1597-43B6-4500-898D-97D337DD2B86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5EA59B-DF2C-46AA-84A5-154E3CCCDA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7798" y="14124624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809887-0422-403D-873C-92DDF5F862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4198" y="658082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A16C58-3111-42CA-A4AF-78BFE40A2EC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402" y="-18336576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BF0D50-C85D-4DA5-A958-3FF23F0B2C6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2869" y="-18288171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7C2A3A-4975-4A58-A666-A60FD81BD55D}"/>
              </a:ext>
            </a:extLst>
          </p:cNvPr>
          <p:cNvSpPr txBox="1"/>
          <p:nvPr userDrawn="1"/>
        </p:nvSpPr>
        <p:spPr>
          <a:xfrm>
            <a:off x="899592" y="7036246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3405C83-5FFF-41E5-9630-C8A6F0F1D67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802" y="14429424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8ECB40-4B6E-4121-9F31-1CE447AE86AB}"/>
              </a:ext>
            </a:extLst>
          </p:cNvPr>
          <p:cNvSpPr txBox="1"/>
          <p:nvPr userDrawn="1"/>
        </p:nvSpPr>
        <p:spPr>
          <a:xfrm>
            <a:off x="8345444" y="-15284"/>
            <a:ext cx="9361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chemeClr val="accent5">
                    <a:lumMod val="20000"/>
                    <a:lumOff val="80000"/>
                  </a:schemeClr>
                </a:solidFill>
                <a:latin typeface="SVN-Balladeer Light" panose="00000400000000000000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999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0">
        <p15:prstTrans prst="wind"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tags" Target="../tags/tag3.xml"/><Relationship Id="rId21" Type="http://schemas.openxmlformats.org/officeDocument/2006/relationships/image" Target="../media/image25.png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tags" Target="../tags/tag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9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28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31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18" Type="http://schemas.openxmlformats.org/officeDocument/2006/relationships/image" Target="../media/image59.pn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62.png"/><Relationship Id="rId7" Type="http://schemas.openxmlformats.org/officeDocument/2006/relationships/image" Target="../media/image50.png"/><Relationship Id="rId12" Type="http://schemas.openxmlformats.org/officeDocument/2006/relationships/image" Target="../media/image11.png"/><Relationship Id="rId17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53.png"/><Relationship Id="rId19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10.png"/><Relationship Id="rId22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18" Type="http://schemas.openxmlformats.org/officeDocument/2006/relationships/image" Target="../media/image59.png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62.png"/><Relationship Id="rId7" Type="http://schemas.openxmlformats.org/officeDocument/2006/relationships/image" Target="../media/image50.png"/><Relationship Id="rId12" Type="http://schemas.openxmlformats.org/officeDocument/2006/relationships/image" Target="../media/image11.png"/><Relationship Id="rId17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53.png"/><Relationship Id="rId19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10.png"/><Relationship Id="rId22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18" Type="http://schemas.openxmlformats.org/officeDocument/2006/relationships/image" Target="../media/image59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62.png"/><Relationship Id="rId7" Type="http://schemas.openxmlformats.org/officeDocument/2006/relationships/image" Target="../media/image50.png"/><Relationship Id="rId12" Type="http://schemas.openxmlformats.org/officeDocument/2006/relationships/image" Target="../media/image11.png"/><Relationship Id="rId17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53.png"/><Relationship Id="rId19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10.png"/><Relationship Id="rId22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6.png"/><Relationship Id="rId7" Type="http://schemas.openxmlformats.org/officeDocument/2006/relationships/image" Target="../media/image14.png"/><Relationship Id="rId12" Type="http://schemas.openxmlformats.org/officeDocument/2006/relationships/image" Target="../media/image6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tags" Target="../tags/tag7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24" Type="http://schemas.openxmlformats.org/officeDocument/2006/relationships/image" Target="../media/image29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9.pn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31" Type="http://schemas.openxmlformats.org/officeDocument/2006/relationships/image" Target="../media/image79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6.png"/><Relationship Id="rId7" Type="http://schemas.openxmlformats.org/officeDocument/2006/relationships/image" Target="../media/image14.png"/><Relationship Id="rId12" Type="http://schemas.openxmlformats.org/officeDocument/2006/relationships/image" Target="../media/image6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tags" Target="../tags/tag9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3.png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24" Type="http://schemas.openxmlformats.org/officeDocument/2006/relationships/image" Target="../media/image29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9.pn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18" Type="http://schemas.openxmlformats.org/officeDocument/2006/relationships/image" Target="../media/image59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62.png"/><Relationship Id="rId7" Type="http://schemas.openxmlformats.org/officeDocument/2006/relationships/image" Target="../media/image50.png"/><Relationship Id="rId12" Type="http://schemas.openxmlformats.org/officeDocument/2006/relationships/image" Target="../media/image11.png"/><Relationship Id="rId17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53.png"/><Relationship Id="rId19" Type="http://schemas.openxmlformats.org/officeDocument/2006/relationships/image" Target="../media/image60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10.png"/><Relationship Id="rId22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slide" Target="slide6.xml"/><Relationship Id="rId12" Type="http://schemas.openxmlformats.org/officeDocument/2006/relationships/slide" Target="slide8.xml"/><Relationship Id="rId17" Type="http://schemas.microsoft.com/office/2007/relationships/hdphoto" Target="../media/hdphoto4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6.png"/><Relationship Id="rId15" Type="http://schemas.openxmlformats.org/officeDocument/2006/relationships/slide" Target="slide9.xml"/><Relationship Id="rId10" Type="http://schemas.openxmlformats.org/officeDocument/2006/relationships/image" Target="../media/image68.png"/><Relationship Id="rId4" Type="http://schemas.openxmlformats.org/officeDocument/2006/relationships/slide" Target="slide5.xml"/><Relationship Id="rId9" Type="http://schemas.openxmlformats.org/officeDocument/2006/relationships/slide" Target="slide7.xml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tags" Target="../tags/tag5.xml"/><Relationship Id="rId21" Type="http://schemas.openxmlformats.org/officeDocument/2006/relationships/image" Target="../media/image25.png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tags" Target="../tags/tag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9.png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28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31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id="{A68A9E2E-A1AB-412D-957B-97C938AB69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16" y="2675146"/>
            <a:ext cx="859611" cy="43895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F1382FDF-991D-405F-9F1F-6297EE2BDA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930" y="2988207"/>
            <a:ext cx="1049003" cy="478116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0B352624-4254-493A-A94B-756BD6FA6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9312" y="3002624"/>
            <a:ext cx="2383743" cy="1865538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84C8B94A-6985-410F-85FE-FA8EBEC7D6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289" y="3263243"/>
            <a:ext cx="2359356" cy="1621677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8CB90C7C-AA5F-41A7-AF89-98C7722995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97" y="2951648"/>
            <a:ext cx="2274005" cy="1889924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B5B93B74-3B75-4C44-A5C6-B1F38D6B79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1501" y="3676248"/>
            <a:ext cx="859611" cy="1280271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59BDEE35-272D-4076-A1F5-2170425DC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845B2F22-F443-4628-AC6C-1033C18BED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3907" y="4824641"/>
            <a:ext cx="2206943" cy="13412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9C988148-1036-4563-B1CC-49ED50F6CB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70847" y="3048296"/>
            <a:ext cx="932769" cy="1920406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4F30ECA1-6050-4392-B67C-F89E580168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81514" y="3012149"/>
            <a:ext cx="1194920" cy="199966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823B187E-D166-462E-847A-61AF50F7F2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30849" y="438754"/>
            <a:ext cx="1030313" cy="469433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342EF8D-B0F0-4A20-9C8D-EB934EDAD9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869" y="4594295"/>
            <a:ext cx="585267" cy="323116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5AD37651-B988-4E4F-B437-7E35CBF114A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0159" y="4139736"/>
            <a:ext cx="591363" cy="908383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C6D23E6A-0E4B-4F0C-B0A8-E6D274A353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9601" y="3951550"/>
            <a:ext cx="390178" cy="969348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BEEEBB4F-018E-4E4D-A2FB-CFD0FF38C61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96141" y="4113169"/>
            <a:ext cx="347502" cy="737680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EC280E98-B494-493B-9B8F-C964EC3E192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797" y="3274213"/>
            <a:ext cx="640135" cy="262151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A575B60D-B3C5-48F9-A7DD-9E19244DFD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2297" y="157174"/>
            <a:ext cx="792549" cy="438950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F4B0F296-B992-4EEF-93D1-4734E2997C9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99830" y="2802547"/>
            <a:ext cx="426757" cy="201185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320299" y="1334451"/>
            <a:ext cx="615749" cy="28653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042BD759-996A-4925-BCB1-776D43969BE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63748" y="4297448"/>
            <a:ext cx="475529" cy="640135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B6667C30-493F-4162-BA56-BF6715D540B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476063" y="3719865"/>
            <a:ext cx="499915" cy="1237595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DCFB431A-5B06-452E-BD42-92892E9F85D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17595" y="679373"/>
            <a:ext cx="268247" cy="101812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02184" y="1088388"/>
            <a:ext cx="536494" cy="249958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7DB04CAE-9D61-41D3-9561-D36B29FDDC2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0036" y="679373"/>
            <a:ext cx="268247" cy="1018120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7FD5FDF4-EBA7-428B-BAF6-B2CC7F767B9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557689" y="4542093"/>
            <a:ext cx="487722" cy="3414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2" y="-1466411"/>
            <a:ext cx="8437595" cy="4749196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7EFEA6E0-7A2D-4FE3-8E51-1E06DB793D71}"/>
              </a:ext>
            </a:extLst>
          </p:cNvPr>
          <p:cNvSpPr txBox="1"/>
          <p:nvPr/>
        </p:nvSpPr>
        <p:spPr>
          <a:xfrm>
            <a:off x="731314" y="1734531"/>
            <a:ext cx="8444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UTM NguyenHa 02" panose="02040603050506020204" pitchFamily="18" charset="0"/>
                <a:ea typeface="方正稚艺简体" panose="03000509000000000000" pitchFamily="65" charset="-122"/>
              </a:rPr>
              <a:t>TIẾNG VIỆT LỚP 4</a:t>
            </a:r>
            <a:endParaRPr lang="zh-CN" altLang="en-US" sz="5400" b="1" dirty="0">
              <a:solidFill>
                <a:srgbClr val="FF0000"/>
              </a:solidFill>
              <a:latin typeface="UTM NguyenHa 02" panose="02040603050506020204" pitchFamily="18" charset="0"/>
              <a:ea typeface="方正稚艺简体" panose="03000509000000000000" pitchFamily="65" charset="-122"/>
            </a:endParaRPr>
          </a:p>
        </p:txBody>
      </p:sp>
      <p:grpSp>
        <p:nvGrpSpPr>
          <p:cNvPr id="87" name="PA_组合 86">
            <a:extLst>
              <a:ext uri="{FF2B5EF4-FFF2-40B4-BE49-F238E27FC236}">
                <a16:creationId xmlns:a16="http://schemas.microsoft.com/office/drawing/2014/main" id="{3CFB803C-8A03-41F8-B516-C84290930A1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919506" y="3537334"/>
            <a:ext cx="2384757" cy="2664065"/>
            <a:chOff x="3919506" y="3537334"/>
            <a:chExt cx="2384757" cy="2664065"/>
          </a:xfrm>
        </p:grpSpPr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B8C78E12-FECB-4051-B0CE-DE4D7843E451}"/>
                </a:ext>
              </a:extLst>
            </p:cNvPr>
            <p:cNvSpPr/>
            <p:nvPr/>
          </p:nvSpPr>
          <p:spPr>
            <a:xfrm>
              <a:off x="3919506" y="3537334"/>
              <a:ext cx="2384757" cy="2664065"/>
            </a:xfrm>
            <a:custGeom>
              <a:avLst/>
              <a:gdLst/>
              <a:ahLst/>
              <a:cxnLst/>
              <a:rect l="0" t="0" r="0" b="0"/>
              <a:pathLst>
                <a:path w="2384757" h="2664065">
                  <a:moveTo>
                    <a:pt x="0" y="0"/>
                  </a:moveTo>
                  <a:lnTo>
                    <a:pt x="2384756" y="0"/>
                  </a:lnTo>
                  <a:lnTo>
                    <a:pt x="2384756" y="2664064"/>
                  </a:lnTo>
                  <a:lnTo>
                    <a:pt x="0" y="266406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3" name="PA_图片 72">
              <a:extLst>
                <a:ext uri="{FF2B5EF4-FFF2-40B4-BE49-F238E27FC236}">
                  <a16:creationId xmlns:a16="http://schemas.microsoft.com/office/drawing/2014/main" id="{A9F65350-6FAB-4B65-A56C-582D0001B67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3944907" y="3537334"/>
              <a:ext cx="2359356" cy="1292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0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993">
            <a:off x="2080828" y="1130820"/>
            <a:ext cx="4376498" cy="270894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0C6C32C-0161-4254-8EF5-805CF6958C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365388">
            <a:off x="1108193" y="159399"/>
            <a:ext cx="6693988" cy="256663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47E7A1F-2800-487C-87B4-09E147AD44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2593" y="1724936"/>
            <a:ext cx="419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UTM Azuki" panose="02040603050506020204" pitchFamily="18" charset="0"/>
              </a:rPr>
              <a:t>Khám</a:t>
            </a:r>
            <a:r>
              <a:rPr lang="en-US" sz="72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zuki" panose="02040603050506020204" pitchFamily="18" charset="0"/>
              </a:rPr>
              <a:t>phá</a:t>
            </a:r>
            <a:endParaRPr lang="en-US" sz="7200" dirty="0">
              <a:solidFill>
                <a:srgbClr val="FF0000"/>
              </a:solidFill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907" y="1051536"/>
            <a:ext cx="9745814" cy="417517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37181" y="193416"/>
            <a:ext cx="8259787" cy="1191816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4. </a:t>
            </a:r>
            <a:r>
              <a:rPr lang="en-US" sz="3200" b="1" dirty="0" err="1">
                <a:solidFill>
                  <a:srgbClr val="FF0000"/>
                </a:solidFill>
              </a:rPr>
              <a:t>Trạng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được</a:t>
            </a:r>
            <a:r>
              <a:rPr lang="en-US" sz="3200" b="1" dirty="0">
                <a:solidFill>
                  <a:srgbClr val="FF0000"/>
                </a:solidFill>
              </a:rPr>
              <a:t> in </a:t>
            </a:r>
            <a:r>
              <a:rPr lang="en-US" sz="3200" b="1" dirty="0" err="1">
                <a:solidFill>
                  <a:srgbClr val="FF0000"/>
                </a:solidFill>
              </a:rPr>
              <a:t>nghiêng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hỏi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323850" y="2190672"/>
            <a:ext cx="8674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422578" y="2690193"/>
            <a:ext cx="276512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738029" y="3476096"/>
            <a:ext cx="78953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17857" y="3489707"/>
            <a:ext cx="1602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146050" y="336447"/>
            <a:ext cx="8851900" cy="715089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158389" y="2700832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TRN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637180" y="3081832"/>
            <a:ext cx="2144119" cy="60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267376" y="2641101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356350" y="26411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 flipV="1">
            <a:off x="2440554" y="2504575"/>
            <a:ext cx="3651828" cy="1066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557" y="10040"/>
                </a:moveTo>
                <a:cubicBezTo>
                  <a:pt x="20160" y="4945"/>
                  <a:pt x="15910" y="1013"/>
                  <a:pt x="10800" y="1013"/>
                </a:cubicBezTo>
                <a:cubicBezTo>
                  <a:pt x="5394" y="1013"/>
                  <a:pt x="1013" y="5394"/>
                  <a:pt x="1013" y="10800"/>
                </a:cubicBezTo>
                <a:cubicBezTo>
                  <a:pt x="1012" y="11021"/>
                  <a:pt x="1020" y="11242"/>
                  <a:pt x="1035" y="11463"/>
                </a:cubicBezTo>
                <a:lnTo>
                  <a:pt x="24" y="11532"/>
                </a:lnTo>
                <a:cubicBezTo>
                  <a:pt x="8" y="11288"/>
                  <a:pt x="0" y="1104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439" y="-1"/>
                  <a:pt x="21129" y="4338"/>
                  <a:pt x="21567" y="9961"/>
                </a:cubicBezTo>
                <a:lnTo>
                  <a:pt x="24259" y="9751"/>
                </a:lnTo>
                <a:lnTo>
                  <a:pt x="21311" y="13197"/>
                </a:lnTo>
                <a:lnTo>
                  <a:pt x="17865" y="10249"/>
                </a:lnTo>
                <a:lnTo>
                  <a:pt x="20557" y="1004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330370" y="2679858"/>
            <a:ext cx="204630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5556426" y="2669523"/>
            <a:ext cx="30668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8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build="allAtOnce"/>
      <p:bldP spid="11" grpId="1" build="allAtOnce"/>
      <p:bldP spid="12" grpId="0" build="allAtOnce"/>
      <p:bldP spid="12" grpId="1" build="allAtOnce"/>
      <p:bldP spid="13" grpId="0" animBg="1"/>
      <p:bldP spid="14" grpId="0"/>
      <p:bldP spid="15" grpId="0"/>
      <p:bldP spid="16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t="15613" r="6826" b="14876"/>
          <a:stretch/>
        </p:blipFill>
        <p:spPr>
          <a:xfrm>
            <a:off x="-219456" y="379182"/>
            <a:ext cx="9546336" cy="4523072"/>
          </a:xfrm>
          <a:prstGeom prst="rect">
            <a:avLst/>
          </a:prstGeom>
        </p:spPr>
      </p:pic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249936" y="1518729"/>
            <a:ext cx="791870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	1.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giải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trạng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nêu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thêm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i="1" dirty="0">
              <a:solidFill>
                <a:srgbClr val="0000FF"/>
              </a:solidFill>
              <a:latin typeface="VNI-Times" pitchFamily="2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i="1" dirty="0">
                <a:latin typeface="VNI-Times" pitchFamily="2" charset="0"/>
              </a:rPr>
              <a:t> 	</a:t>
            </a:r>
            <a:r>
              <a:rPr lang="en-US" altLang="en-US" sz="2800" b="1" dirty="0">
                <a:latin typeface="Times New Roman" panose="02020603050405020304" pitchFamily="18" charset="0"/>
              </a:rPr>
              <a:t>2.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?,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?,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?...</a:t>
            </a:r>
            <a:endParaRPr lang="en-US" altLang="en-US" sz="2800" b="1" i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69930" y="55689"/>
            <a:ext cx="2078715" cy="646986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GHI NHỚ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369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993">
            <a:off x="2080828" y="1130820"/>
            <a:ext cx="4376498" cy="270894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0C6C32C-0161-4254-8EF5-805CF6958C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365388">
            <a:off x="1108193" y="159399"/>
            <a:ext cx="6693988" cy="256663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47E7A1F-2800-487C-87B4-09E147AD44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2593" y="1724936"/>
            <a:ext cx="419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UTM Azuki" panose="02040603050506020204" pitchFamily="18" charset="0"/>
              </a:rPr>
              <a:t>Luyện</a:t>
            </a:r>
            <a:r>
              <a:rPr lang="en-US" sz="72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zuki" panose="02040603050506020204" pitchFamily="18" charset="0"/>
              </a:rPr>
              <a:t>tập</a:t>
            </a:r>
            <a:endParaRPr lang="en-US" sz="7200" dirty="0">
              <a:solidFill>
                <a:srgbClr val="FF0000"/>
              </a:solidFill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9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91"/>
            <a:ext cx="9144000" cy="4857709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43000" y="1022287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36600" y="1223224"/>
            <a:ext cx="80899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a/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nhờ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siêng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cù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cậu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vượt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lớp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b/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rét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lan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chậu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sắt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c/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tổ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khen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VD: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3695700" y="1719549"/>
            <a:ext cx="33147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82700" y="2762461"/>
            <a:ext cx="649287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168400" y="3430524"/>
            <a:ext cx="1041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2293194" y="2935222"/>
            <a:ext cx="663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850" y="73971"/>
            <a:ext cx="9004300" cy="57888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1.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trạng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483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965" y="285791"/>
            <a:ext cx="9144000" cy="4857709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508760" y="1089819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50748" y="611517"/>
            <a:ext cx="786993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a/ …..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</a:rPr>
              <a:t>, Nam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khen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b/ …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lúc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c/ </a:t>
            </a:r>
            <a:r>
              <a:rPr lang="en-US" altLang="en-US" sz="2800">
                <a:latin typeface="Times New Roman" panose="02020603050405020304" pitchFamily="18" charset="0"/>
              </a:rPr>
              <a:t>…     mải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chơi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Tuấn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159885" y="624284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400"/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894588" y="3196035"/>
            <a:ext cx="69220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a/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</a:rPr>
              <a:t>, Nam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khen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3088" y="149265"/>
            <a:ext cx="8065008" cy="57888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2.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trống</a:t>
            </a:r>
            <a:endParaRPr lang="en-US" sz="2800" b="1" dirty="0"/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894588" y="3697202"/>
            <a:ext cx="73974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c/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mải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chơi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Tuấn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7196" y="1197396"/>
            <a:ext cx="612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0472" y="1835081"/>
            <a:ext cx="837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1385" y="2472766"/>
            <a:ext cx="1120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err="1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 vì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8" grpId="1"/>
      <p:bldP spid="10" grpId="0" animBg="1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75" y="-104353"/>
            <a:ext cx="9144000" cy="4857709"/>
          </a:xfrm>
          <a:prstGeom prst="rect">
            <a:avLst/>
          </a:prstGeom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143000" y="970471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68275" y="826008"/>
            <a:ext cx="88392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        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3.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trạng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altLang="en-US" sz="2400">
                <a:latin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rgbClr val="0070C0"/>
                </a:solidFill>
                <a:latin typeface="Times New Roman" panose="02020603050405020304" pitchFamily="18" charset="0"/>
              </a:rPr>
              <a:t>VD: 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   1. </a:t>
            </a:r>
            <a:r>
              <a:rPr lang="vi-VN" altLang="en-US" sz="2800" dirty="0">
                <a:latin typeface="Times New Roman" panose="02020603050405020304" pitchFamily="18" charset="0"/>
              </a:rPr>
              <a:t>V</a:t>
            </a:r>
            <a:r>
              <a:rPr lang="en-US" altLang="en-US" sz="2800">
                <a:latin typeface="Times New Roman" panose="02020603050405020304" pitchFamily="18" charset="0"/>
              </a:rPr>
              <a:t>ì dịch Covid, chúng em phải đeo khẩu trang.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       2.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Nhờ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cuối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</a:rPr>
              <a:t>mẹ</a:t>
            </a:r>
            <a:r>
              <a:rPr lang="en-US" altLang="en-US" sz="2800">
                <a:latin typeface="Times New Roman" panose="02020603050405020304" pitchFamily="18" charset="0"/>
              </a:rPr>
              <a:t>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         thưởng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chuyến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vườn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thú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vi-VN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vi-VN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vi-VN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403725" y="574249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40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2124456" y="1309656"/>
            <a:ext cx="113080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804538" y="1309656"/>
            <a:ext cx="39129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075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993">
            <a:off x="2086157" y="1130819"/>
            <a:ext cx="4376498" cy="270894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0C6C32C-0161-4254-8EF5-805CF6958C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365388">
            <a:off x="1108193" y="159399"/>
            <a:ext cx="6693988" cy="256663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47E7A1F-2800-487C-87B4-09E147AD44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2593" y="1724936"/>
            <a:ext cx="419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UTM Azuki" panose="02040603050506020204" pitchFamily="18" charset="0"/>
              </a:rPr>
              <a:t>Củng</a:t>
            </a:r>
            <a:r>
              <a:rPr lang="en-US" sz="72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zuki" panose="02040603050506020204" pitchFamily="18" charset="0"/>
              </a:rPr>
              <a:t>cố</a:t>
            </a:r>
            <a:endParaRPr lang="en-US" sz="7200" dirty="0">
              <a:solidFill>
                <a:srgbClr val="FF0000"/>
              </a:solidFill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9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75488" y="-94488"/>
            <a:ext cx="8168640" cy="119181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Trạng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ngữ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bổ</a:t>
            </a:r>
            <a:r>
              <a:rPr lang="en-US" altLang="en-US" sz="3200" b="1" dirty="0">
                <a:latin typeface="Times New Roman" panose="02020603050405020304" pitchFamily="18" charset="0"/>
              </a:rPr>
              <a:t> sung ý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15112" y="1188720"/>
            <a:ext cx="8165592" cy="91940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A.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chốn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15112" y="2223897"/>
            <a:ext cx="8165592" cy="919401"/>
          </a:xfrm>
          <a:prstGeom prst="round2DiagRect">
            <a:avLst/>
          </a:prstGeom>
          <a:solidFill>
            <a:srgbClr val="BFF4F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B.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15112" y="3210306"/>
            <a:ext cx="8165592" cy="919401"/>
          </a:xfrm>
          <a:prstGeom prst="round2DiagRect">
            <a:avLst/>
          </a:prstGeom>
          <a:solidFill>
            <a:srgbClr val="C3F5C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C.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15112" y="4190667"/>
            <a:ext cx="8165592" cy="919401"/>
          </a:xfrm>
          <a:prstGeom prst="round2DiagRect">
            <a:avLst/>
          </a:prstGeom>
          <a:solidFill>
            <a:srgbClr val="CBD8E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D.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1376" y="3143298"/>
            <a:ext cx="8339328" cy="9864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1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646176" y="109728"/>
            <a:ext cx="8156448" cy="578882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99872" y="1619523"/>
            <a:ext cx="8485632" cy="919401"/>
          </a:xfrm>
          <a:prstGeom prst="round2DiagRect">
            <a:avLst/>
          </a:prstGeom>
          <a:solidFill>
            <a:srgbClr val="FF66FF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Trạng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ngữ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Vì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?,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Nhờ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đâu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?,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đâu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?...</a:t>
            </a:r>
            <a:endParaRPr lang="en-US" altLang="en-US" sz="2400" b="1" i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33925" y="3830679"/>
            <a:ext cx="9019429" cy="981344"/>
            <a:chOff x="-33925" y="3830679"/>
            <a:chExt cx="9019429" cy="981344"/>
          </a:xfrm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499872" y="3830679"/>
              <a:ext cx="8485632" cy="919401"/>
            </a:xfrm>
            <a:prstGeom prst="round2DiagRect">
              <a:avLst/>
            </a:prstGeom>
            <a:solidFill>
              <a:srgbClr val="BFF4F7"/>
            </a:solidFill>
            <a:ln w="28575">
              <a:solidFill>
                <a:srgbClr val="00B050"/>
              </a:solidFill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Trạng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ngữ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chỉ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nguyên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nhân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trả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lời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cho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câu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hỏi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latin typeface="Times New Roman" panose="02020603050405020304" pitchFamily="18" charset="0"/>
                </a:rPr>
                <a:t>Lúc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latin typeface="Times New Roman" panose="02020603050405020304" pitchFamily="18" charset="0"/>
                </a:rPr>
                <a:t>nào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?, </a:t>
              </a:r>
              <a:r>
                <a:rPr lang="en-US" altLang="en-US" sz="2400" b="1" i="1" dirty="0" err="1">
                  <a:latin typeface="Times New Roman" panose="02020603050405020304" pitchFamily="18" charset="0"/>
                </a:rPr>
                <a:t>Tại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latin typeface="Times New Roman" panose="02020603050405020304" pitchFamily="18" charset="0"/>
                </a:rPr>
                <a:t>sao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?,…</a:t>
              </a:r>
              <a:endParaRPr lang="en-US" altLang="en-US" sz="2400" b="1" i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925" y="3902544"/>
              <a:ext cx="631285" cy="90947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17210" y="731640"/>
            <a:ext cx="8992013" cy="706184"/>
            <a:chOff x="-17210" y="731640"/>
            <a:chExt cx="8992013" cy="706184"/>
          </a:xfrm>
        </p:grpSpPr>
        <p:sp>
          <p:nvSpPr>
            <p:cNvPr id="3" name="Text Box 12"/>
            <p:cNvSpPr txBox="1">
              <a:spLocks noChangeArrowheads="1"/>
            </p:cNvSpPr>
            <p:nvPr/>
          </p:nvSpPr>
          <p:spPr bwMode="auto">
            <a:xfrm>
              <a:off x="489171" y="901899"/>
              <a:ext cx="8485632" cy="510778"/>
            </a:xfrm>
            <a:prstGeom prst="round2Diag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B050"/>
              </a:solidFill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Trạng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ngữ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chỉ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nguyên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nhân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trả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lời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cho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câu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hỏi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Ở </a:t>
              </a:r>
              <a:r>
                <a:rPr lang="en-US" altLang="en-US" sz="2400" b="1" i="1" dirty="0" err="1">
                  <a:latin typeface="Times New Roman" panose="02020603050405020304" pitchFamily="18" charset="0"/>
                </a:rPr>
                <a:t>đâu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?, </a:t>
              </a:r>
              <a:r>
                <a:rPr lang="en-US" altLang="en-US" sz="2400" b="1" i="1" dirty="0" err="1">
                  <a:latin typeface="Times New Roman" panose="02020603050405020304" pitchFamily="18" charset="0"/>
                </a:rPr>
                <a:t>Vì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latin typeface="Times New Roman" panose="02020603050405020304" pitchFamily="18" charset="0"/>
                </a:rPr>
                <a:t>sao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?,…</a:t>
              </a:r>
              <a:endParaRPr lang="en-US" altLang="en-US" sz="2400" b="1" i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10" y="731640"/>
              <a:ext cx="652685" cy="70618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8" y="1769422"/>
            <a:ext cx="577787" cy="8024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-6509" y="2740258"/>
            <a:ext cx="8992013" cy="1039465"/>
            <a:chOff x="-6509" y="2740258"/>
            <a:chExt cx="8992013" cy="1039465"/>
          </a:xfrm>
        </p:grpSpPr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499872" y="2740258"/>
              <a:ext cx="8485632" cy="919401"/>
            </a:xfrm>
            <a:prstGeom prst="round2DiagRect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Trạng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ngữ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chỉ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nguyên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nhân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trả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lời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cho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câu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hỏi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latin typeface="Times New Roman" panose="02020603050405020304" pitchFamily="18" charset="0"/>
                </a:rPr>
                <a:t>Khi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latin typeface="Times New Roman" panose="02020603050405020304" pitchFamily="18" charset="0"/>
                </a:rPr>
                <a:t>nào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?, </a:t>
              </a:r>
              <a:r>
                <a:rPr lang="en-US" altLang="en-US" sz="2400" b="1" i="1" dirty="0" err="1">
                  <a:latin typeface="Times New Roman" panose="02020603050405020304" pitchFamily="18" charset="0"/>
                </a:rPr>
                <a:t>Vì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i="1" dirty="0" err="1">
                  <a:latin typeface="Times New Roman" panose="02020603050405020304" pitchFamily="18" charset="0"/>
                </a:rPr>
                <a:t>sao</a:t>
              </a:r>
              <a:r>
                <a:rPr lang="en-US" altLang="en-US" sz="2400" b="1" i="1" dirty="0">
                  <a:latin typeface="Times New Roman" panose="02020603050405020304" pitchFamily="18" charset="0"/>
                </a:rPr>
                <a:t>?,…</a:t>
              </a:r>
              <a:endParaRPr lang="en-US" altLang="en-US" sz="2400" b="1" i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09" y="2955842"/>
              <a:ext cx="631285" cy="823881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66508" y="1535498"/>
            <a:ext cx="8918996" cy="10570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6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F430FA6-B996-4B7E-B089-F52B0A5C7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5" y="2769620"/>
            <a:ext cx="4764135" cy="22531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E68AFFE-9C61-46B3-8873-1A547A59E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654" y="4611067"/>
            <a:ext cx="1120973" cy="24100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04F207B-8A99-45CE-BCF3-ECEF3B3CD2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AEC7992-F3FA-4E52-9C0A-266FD2B047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0521" y="4823803"/>
            <a:ext cx="2206943" cy="13412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404E302-CFBC-4886-8B8D-E2DE694CA2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3194" y="3206948"/>
            <a:ext cx="932769" cy="193869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5913F51-006A-480F-B220-02511CBEC4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8995" y="4512741"/>
            <a:ext cx="755970" cy="53649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9583FB0-A85F-40EE-8239-3FB205B014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9484" y="39165"/>
            <a:ext cx="1838099" cy="174752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6B3B1EA-E3C2-41CC-BDDC-34B39A8696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4876" y="3916872"/>
            <a:ext cx="504438" cy="107613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E9D18E4-63FF-49C9-A9EA-47A7ACF715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55659" y="4275537"/>
            <a:ext cx="341897" cy="7286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8F7E90A-7E8B-402A-904A-8ECA0A6BE9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98534" y="4091625"/>
            <a:ext cx="577301" cy="87435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3EB364B-8AF8-41BB-81DD-F9C3199E6D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11963" y="3716583"/>
            <a:ext cx="558897" cy="1155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FD88012-8261-4F26-A4FC-813C5B3049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36526" y="4036289"/>
            <a:ext cx="454696" cy="95675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70F1721C-A54A-49BE-B81F-02846E2BA9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25671" y="3916872"/>
            <a:ext cx="473642" cy="1008858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92D01FF1-FBCE-4CF1-915A-863C905001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27577" y="4692337"/>
            <a:ext cx="448389" cy="319477"/>
          </a:xfrm>
          <a:prstGeom prst="rect">
            <a:avLst/>
          </a:prstGeom>
        </p:spPr>
      </p:pic>
      <p:grpSp>
        <p:nvGrpSpPr>
          <p:cNvPr id="83" name="组合 82">
            <a:extLst>
              <a:ext uri="{FF2B5EF4-FFF2-40B4-BE49-F238E27FC236}">
                <a16:creationId xmlns:a16="http://schemas.microsoft.com/office/drawing/2014/main" id="{88F2DF56-EA78-4342-B68E-856EB323C4D1}"/>
              </a:ext>
            </a:extLst>
          </p:cNvPr>
          <p:cNvGrpSpPr/>
          <p:nvPr/>
        </p:nvGrpSpPr>
        <p:grpSpPr>
          <a:xfrm>
            <a:off x="4844321" y="3510818"/>
            <a:ext cx="851890" cy="508225"/>
            <a:chOff x="2671139" y="1338181"/>
            <a:chExt cx="946359" cy="564586"/>
          </a:xfrm>
        </p:grpSpPr>
        <p:pic>
          <p:nvPicPr>
            <p:cNvPr id="85" name="图片 84">
              <a:extLst>
                <a:ext uri="{FF2B5EF4-FFF2-40B4-BE49-F238E27FC236}">
                  <a16:creationId xmlns:a16="http://schemas.microsoft.com/office/drawing/2014/main" id="{661A5E4B-C043-4373-9A00-F0226D913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9AD436EE-7340-44C7-8A8F-F7F21C5ECD42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</a:rPr>
                <a:t>04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CDE11586-5E21-44C5-B5C9-C8C1817AE99E}"/>
              </a:ext>
            </a:extLst>
          </p:cNvPr>
          <p:cNvGrpSpPr/>
          <p:nvPr/>
        </p:nvGrpSpPr>
        <p:grpSpPr>
          <a:xfrm>
            <a:off x="4844321" y="829267"/>
            <a:ext cx="851890" cy="508225"/>
            <a:chOff x="2671139" y="1338181"/>
            <a:chExt cx="946359" cy="564586"/>
          </a:xfrm>
        </p:grpSpPr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000289F8-263D-4140-9CF9-E51423614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059A0488-3C49-4B93-8EF9-CB577CDAA1A0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</a:rPr>
                <a:t>01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9CEFAEF4-CACE-469C-9740-42E47ED6AF4C}"/>
              </a:ext>
            </a:extLst>
          </p:cNvPr>
          <p:cNvGrpSpPr/>
          <p:nvPr/>
        </p:nvGrpSpPr>
        <p:grpSpPr>
          <a:xfrm>
            <a:off x="4844321" y="2599378"/>
            <a:ext cx="851890" cy="508225"/>
            <a:chOff x="2671139" y="1338181"/>
            <a:chExt cx="946359" cy="564586"/>
          </a:xfrm>
        </p:grpSpPr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id="{285D8526-1653-49DF-811F-278804795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EC140383-DDFA-4F23-88D8-8924BD715703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</a:rPr>
                <a:t>03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5FF656B0-2DD7-4FB9-8E70-4EEA86031E4D}"/>
              </a:ext>
            </a:extLst>
          </p:cNvPr>
          <p:cNvGrpSpPr/>
          <p:nvPr/>
        </p:nvGrpSpPr>
        <p:grpSpPr>
          <a:xfrm>
            <a:off x="4844321" y="1744907"/>
            <a:ext cx="851890" cy="508225"/>
            <a:chOff x="2671139" y="1338181"/>
            <a:chExt cx="946359" cy="564586"/>
          </a:xfrm>
        </p:grpSpPr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CB504DE2-BD7A-430F-A11D-891D41015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173B6332-2D7A-4991-8DF6-283CD50C520A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</a:rPr>
                <a:t>02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030635" y="572483"/>
            <a:ext cx="419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Khởi</a:t>
            </a:r>
            <a:r>
              <a:rPr lang="en-US" sz="48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động</a:t>
            </a:r>
            <a:endParaRPr lang="en-US" sz="4800" dirty="0">
              <a:solidFill>
                <a:srgbClr val="FF0000"/>
              </a:solidFill>
              <a:latin typeface="UTM Azuki" panose="0204060305050602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30635" y="1497911"/>
            <a:ext cx="419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Khám</a:t>
            </a:r>
            <a:r>
              <a:rPr lang="en-US" sz="48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phá</a:t>
            </a:r>
            <a:endParaRPr lang="en-US" sz="4800" dirty="0">
              <a:solidFill>
                <a:srgbClr val="FF0000"/>
              </a:solidFill>
              <a:latin typeface="UTM Azuki" panose="0204060305050602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75966" y="2402738"/>
            <a:ext cx="419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Thực</a:t>
            </a:r>
            <a:r>
              <a:rPr lang="en-US" sz="48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hành</a:t>
            </a:r>
            <a:endParaRPr lang="en-US" sz="4800" dirty="0">
              <a:solidFill>
                <a:srgbClr val="FF0000"/>
              </a:solidFill>
              <a:latin typeface="UTM Azuki" panose="0204060305050602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46033" y="3259830"/>
            <a:ext cx="419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Củng</a:t>
            </a:r>
            <a:r>
              <a:rPr lang="en-US" sz="48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zuki" panose="02040603050506020204" pitchFamily="18" charset="0"/>
              </a:rPr>
              <a:t>cố</a:t>
            </a:r>
            <a:endParaRPr lang="en-US" sz="4800" dirty="0">
              <a:solidFill>
                <a:srgbClr val="FF0000"/>
              </a:solidFill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5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id="{A68A9E2E-A1AB-412D-957B-97C938AB6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16" y="2675146"/>
            <a:ext cx="859611" cy="43895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F1382FDF-991D-405F-9F1F-6297EE2BD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930" y="2988207"/>
            <a:ext cx="1049003" cy="478116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0B352624-4254-493A-A94B-756BD6FA6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9312" y="3002624"/>
            <a:ext cx="2383743" cy="1865538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84C8B94A-6985-410F-85FE-FA8EBEC7D6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289" y="3263243"/>
            <a:ext cx="2359356" cy="1621677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8CB90C7C-AA5F-41A7-AF89-98C7722995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97" y="2951648"/>
            <a:ext cx="2274005" cy="1889924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B5B93B74-3B75-4C44-A5C6-B1F38D6B79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1501" y="3676248"/>
            <a:ext cx="859611" cy="1280271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59BDEE35-272D-4076-A1F5-2170425DC2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845B2F22-F443-4628-AC6C-1033C18BED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3907" y="4824641"/>
            <a:ext cx="2206943" cy="13412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9C988148-1036-4563-B1CC-49ED50F6CB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0847" y="3048296"/>
            <a:ext cx="932769" cy="1920406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4F30ECA1-6050-4392-B67C-F89E580168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81514" y="3012149"/>
            <a:ext cx="1194920" cy="199966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823B187E-D166-462E-847A-61AF50F7F2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30849" y="438754"/>
            <a:ext cx="1030313" cy="469433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342EF8D-B0F0-4A20-9C8D-EB934EDAD9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869" y="4594295"/>
            <a:ext cx="585267" cy="323116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5AD37651-B988-4E4F-B437-7E35CBF114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0159" y="4139736"/>
            <a:ext cx="591363" cy="908383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C6D23E6A-0E4B-4F0C-B0A8-E6D274A353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9601" y="3951550"/>
            <a:ext cx="390178" cy="969348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BEEEBB4F-018E-4E4D-A2FB-CFD0FF38C61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96141" y="4113169"/>
            <a:ext cx="347502" cy="737680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EC280E98-B494-493B-9B8F-C964EC3E19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797" y="3274213"/>
            <a:ext cx="640135" cy="262151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A575B60D-B3C5-48F9-A7DD-9E19244DFD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2297" y="157174"/>
            <a:ext cx="792549" cy="438950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F4B0F296-B992-4EEF-93D1-4734E2997C9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99830" y="2802547"/>
            <a:ext cx="426757" cy="201185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20299" y="1334451"/>
            <a:ext cx="615749" cy="28653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042BD759-996A-4925-BCB1-776D43969BE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63748" y="4297448"/>
            <a:ext cx="475529" cy="640135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B6667C30-493F-4162-BA56-BF6715D540B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76063" y="3719865"/>
            <a:ext cx="499915" cy="1237595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DCFB431A-5B06-452E-BD42-92892E9F85D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7595" y="679373"/>
            <a:ext cx="268247" cy="101812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02184" y="1088388"/>
            <a:ext cx="536494" cy="249958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7DB04CAE-9D61-41D3-9561-D36B29FDDC2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036" y="679373"/>
            <a:ext cx="268247" cy="1018120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7FD5FDF4-EBA7-428B-BAF6-B2CC7F767B9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557689" y="4542093"/>
            <a:ext cx="487722" cy="341406"/>
          </a:xfrm>
          <a:prstGeom prst="rect">
            <a:avLst/>
          </a:prstGeom>
        </p:spPr>
      </p:pic>
      <p:grpSp>
        <p:nvGrpSpPr>
          <p:cNvPr id="87" name="PA_组合 86">
            <a:extLst>
              <a:ext uri="{FF2B5EF4-FFF2-40B4-BE49-F238E27FC236}">
                <a16:creationId xmlns:a16="http://schemas.microsoft.com/office/drawing/2014/main" id="{3CFB803C-8A03-41F8-B516-C84290930A1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919506" y="3537334"/>
            <a:ext cx="2384757" cy="2664065"/>
            <a:chOff x="3919506" y="3537334"/>
            <a:chExt cx="2384757" cy="2664065"/>
          </a:xfrm>
        </p:grpSpPr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B8C78E12-FECB-4051-B0CE-DE4D7843E451}"/>
                </a:ext>
              </a:extLst>
            </p:cNvPr>
            <p:cNvSpPr/>
            <p:nvPr/>
          </p:nvSpPr>
          <p:spPr>
            <a:xfrm>
              <a:off x="3919506" y="3537334"/>
              <a:ext cx="2384757" cy="2664065"/>
            </a:xfrm>
            <a:custGeom>
              <a:avLst/>
              <a:gdLst/>
              <a:ahLst/>
              <a:cxnLst/>
              <a:rect l="0" t="0" r="0" b="0"/>
              <a:pathLst>
                <a:path w="2384757" h="2664065">
                  <a:moveTo>
                    <a:pt x="0" y="0"/>
                  </a:moveTo>
                  <a:lnTo>
                    <a:pt x="2384756" y="0"/>
                  </a:lnTo>
                  <a:lnTo>
                    <a:pt x="2384756" y="2664064"/>
                  </a:lnTo>
                  <a:lnTo>
                    <a:pt x="0" y="266406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3" name="PA_图片 72">
              <a:extLst>
                <a:ext uri="{FF2B5EF4-FFF2-40B4-BE49-F238E27FC236}">
                  <a16:creationId xmlns:a16="http://schemas.microsoft.com/office/drawing/2014/main" id="{A9F65350-6FAB-4B65-A56C-582D0001B677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3944907" y="3537334"/>
              <a:ext cx="2359356" cy="1292464"/>
            </a:xfrm>
            <a:prstGeom prst="rect">
              <a:avLst/>
            </a:prstGeom>
          </p:spPr>
        </p:pic>
      </p:grpSp>
      <p:sp>
        <p:nvSpPr>
          <p:cNvPr id="32" name="文本框 81">
            <a:extLst>
              <a:ext uri="{FF2B5EF4-FFF2-40B4-BE49-F238E27FC236}">
                <a16:creationId xmlns:a16="http://schemas.microsoft.com/office/drawing/2014/main" id="{7EFEA6E0-7A2D-4FE3-8E51-1E06DB793D71}"/>
              </a:ext>
            </a:extLst>
          </p:cNvPr>
          <p:cNvSpPr txBox="1"/>
          <p:nvPr/>
        </p:nvSpPr>
        <p:spPr>
          <a:xfrm>
            <a:off x="356559" y="94619"/>
            <a:ext cx="844499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6000" b="1" dirty="0">
                <a:ln/>
                <a:solidFill>
                  <a:schemeClr val="accent3"/>
                </a:solidFill>
                <a:latin typeface="UTM Futura Extra" panose="02040603050506020204" pitchFamily="18" charset="0"/>
                <a:ea typeface="方正稚艺简体" panose="03000509000000000000" pitchFamily="65" charset="-122"/>
              </a:rPr>
              <a:t>DẶN DÒ</a:t>
            </a:r>
            <a:endParaRPr lang="zh-CN" altLang="en-US" sz="6000" b="1" dirty="0">
              <a:ln/>
              <a:solidFill>
                <a:schemeClr val="accent3"/>
              </a:solidFill>
              <a:latin typeface="UTM Futura Extra" panose="02040603050506020204" pitchFamily="18" charset="0"/>
              <a:ea typeface="方正稚艺简体" panose="03000509000000000000" pitchFamily="65" charset="-12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67F4FF-9065-482A-91EA-9B84B038F184}"/>
              </a:ext>
            </a:extLst>
          </p:cNvPr>
          <p:cNvGrpSpPr/>
          <p:nvPr/>
        </p:nvGrpSpPr>
        <p:grpSpPr>
          <a:xfrm>
            <a:off x="-563606" y="941990"/>
            <a:ext cx="7883905" cy="3797291"/>
            <a:chOff x="625979" y="1044281"/>
            <a:chExt cx="7883905" cy="3797291"/>
          </a:xfrm>
        </p:grpSpPr>
        <p:pic>
          <p:nvPicPr>
            <p:cNvPr id="31" name="Picture 30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0681C2A2-6BDD-4B84-AC7D-D4448AE07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973"/>
            <a:stretch/>
          </p:blipFill>
          <p:spPr>
            <a:xfrm>
              <a:off x="625979" y="1044281"/>
              <a:ext cx="7883905" cy="379729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8271ED9-8317-488A-86B5-3D81DDB446E7}"/>
                </a:ext>
              </a:extLst>
            </p:cNvPr>
            <p:cNvSpPr txBox="1"/>
            <p:nvPr/>
          </p:nvSpPr>
          <p:spPr>
            <a:xfrm>
              <a:off x="2338678" y="1697493"/>
              <a:ext cx="4527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Làm bài tập vào vở Tiếng Việt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A01B673-14F6-4D4D-81C6-F8E02C243709}"/>
                </a:ext>
              </a:extLst>
            </p:cNvPr>
            <p:cNvSpPr txBox="1"/>
            <p:nvPr/>
          </p:nvSpPr>
          <p:spPr>
            <a:xfrm>
              <a:off x="2363005" y="3407914"/>
              <a:ext cx="23182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Chuẩn bị bài tt</a:t>
              </a:r>
            </a:p>
          </p:txBody>
        </p:sp>
      </p:grpSp>
      <p:pic>
        <p:nvPicPr>
          <p:cNvPr id="35" name="Picture 34" descr="A cake with a couple of kids on it&#10;&#10;Description automatically generated with low confidence">
            <a:extLst>
              <a:ext uri="{FF2B5EF4-FFF2-40B4-BE49-F238E27FC236}">
                <a16:creationId xmlns:a16="http://schemas.microsoft.com/office/drawing/2014/main" id="{5E401EBF-2AE3-49EE-A97F-247A959E964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50" y="1723134"/>
            <a:ext cx="3993461" cy="399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8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id="{A68A9E2E-A1AB-412D-957B-97C938AB6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16" y="2675146"/>
            <a:ext cx="859611" cy="43895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F1382FDF-991D-405F-9F1F-6297EE2BD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930" y="2988207"/>
            <a:ext cx="1049003" cy="478116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0B352624-4254-493A-A94B-756BD6FA6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9312" y="3002624"/>
            <a:ext cx="2383743" cy="1865538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84C8B94A-6985-410F-85FE-FA8EBEC7D6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289" y="3263243"/>
            <a:ext cx="2359356" cy="1621677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8CB90C7C-AA5F-41A7-AF89-98C7722995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97" y="2951648"/>
            <a:ext cx="2274005" cy="1889924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B5B93B74-3B75-4C44-A5C6-B1F38D6B79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1501" y="3676248"/>
            <a:ext cx="859611" cy="1280271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59BDEE35-272D-4076-A1F5-2170425DC2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845B2F22-F443-4628-AC6C-1033C18BED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3907" y="4824641"/>
            <a:ext cx="2206943" cy="13412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9C988148-1036-4563-B1CC-49ED50F6CB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0847" y="3048296"/>
            <a:ext cx="932769" cy="1920406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4F30ECA1-6050-4392-B67C-F89E580168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81514" y="3012149"/>
            <a:ext cx="1194920" cy="199966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823B187E-D166-462E-847A-61AF50F7F2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30849" y="438754"/>
            <a:ext cx="1030313" cy="469433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342EF8D-B0F0-4A20-9C8D-EB934EDAD9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869" y="4594295"/>
            <a:ext cx="585267" cy="323116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5AD37651-B988-4E4F-B437-7E35CBF114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0159" y="4139736"/>
            <a:ext cx="591363" cy="908383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C6D23E6A-0E4B-4F0C-B0A8-E6D274A353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9601" y="3951550"/>
            <a:ext cx="390178" cy="969348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BEEEBB4F-018E-4E4D-A2FB-CFD0FF38C61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96141" y="4113169"/>
            <a:ext cx="347502" cy="737680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EC280E98-B494-493B-9B8F-C964EC3E19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797" y="3274213"/>
            <a:ext cx="640135" cy="262151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A575B60D-B3C5-48F9-A7DD-9E19244DFD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2297" y="157174"/>
            <a:ext cx="792549" cy="438950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F4B0F296-B992-4EEF-93D1-4734E2997C9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99830" y="2802547"/>
            <a:ext cx="426757" cy="201185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20299" y="1334451"/>
            <a:ext cx="615749" cy="28653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042BD759-996A-4925-BCB1-776D43969BE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63748" y="4297448"/>
            <a:ext cx="475529" cy="640135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B6667C30-493F-4162-BA56-BF6715D540B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76063" y="3719865"/>
            <a:ext cx="499915" cy="1237595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DCFB431A-5B06-452E-BD42-92892E9F85D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7595" y="679373"/>
            <a:ext cx="268247" cy="101812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02184" y="1088388"/>
            <a:ext cx="536494" cy="249958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7DB04CAE-9D61-41D3-9561-D36B29FDDC2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036" y="679373"/>
            <a:ext cx="268247" cy="1018120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7FD5FDF4-EBA7-428B-BAF6-B2CC7F767B9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557689" y="4542093"/>
            <a:ext cx="487722" cy="3414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4" y="-1491741"/>
            <a:ext cx="8437595" cy="4749196"/>
          </a:xfrm>
          <a:prstGeom prst="rect">
            <a:avLst/>
          </a:prstGeom>
        </p:spPr>
      </p:pic>
      <p:grpSp>
        <p:nvGrpSpPr>
          <p:cNvPr id="87" name="PA_组合 86">
            <a:extLst>
              <a:ext uri="{FF2B5EF4-FFF2-40B4-BE49-F238E27FC236}">
                <a16:creationId xmlns:a16="http://schemas.microsoft.com/office/drawing/2014/main" id="{3CFB803C-8A03-41F8-B516-C84290930A1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919506" y="3537334"/>
            <a:ext cx="2384757" cy="2664065"/>
            <a:chOff x="3919506" y="3537334"/>
            <a:chExt cx="2384757" cy="2664065"/>
          </a:xfrm>
        </p:grpSpPr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B8C78E12-FECB-4051-B0CE-DE4D7843E451}"/>
                </a:ext>
              </a:extLst>
            </p:cNvPr>
            <p:cNvSpPr/>
            <p:nvPr/>
          </p:nvSpPr>
          <p:spPr>
            <a:xfrm>
              <a:off x="3919506" y="3537334"/>
              <a:ext cx="2384757" cy="2664065"/>
            </a:xfrm>
            <a:custGeom>
              <a:avLst/>
              <a:gdLst/>
              <a:ahLst/>
              <a:cxnLst/>
              <a:rect l="0" t="0" r="0" b="0"/>
              <a:pathLst>
                <a:path w="2384757" h="2664065">
                  <a:moveTo>
                    <a:pt x="0" y="0"/>
                  </a:moveTo>
                  <a:lnTo>
                    <a:pt x="2384756" y="0"/>
                  </a:lnTo>
                  <a:lnTo>
                    <a:pt x="2384756" y="2664064"/>
                  </a:lnTo>
                  <a:lnTo>
                    <a:pt x="0" y="266406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3" name="PA_图片 72">
              <a:extLst>
                <a:ext uri="{FF2B5EF4-FFF2-40B4-BE49-F238E27FC236}">
                  <a16:creationId xmlns:a16="http://schemas.microsoft.com/office/drawing/2014/main" id="{A9F65350-6FAB-4B65-A56C-582D0001B677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0"/>
            <a:stretch>
              <a:fillRect/>
            </a:stretch>
          </p:blipFill>
          <p:spPr>
            <a:xfrm>
              <a:off x="3944907" y="3537334"/>
              <a:ext cx="2359356" cy="129246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6C7C0C-3F4E-42C2-95E2-214396C5EFA8}"/>
              </a:ext>
            </a:extLst>
          </p:cNvPr>
          <p:cNvGrpSpPr/>
          <p:nvPr/>
        </p:nvGrpSpPr>
        <p:grpSpPr>
          <a:xfrm>
            <a:off x="417595" y="1732351"/>
            <a:ext cx="8500383" cy="936113"/>
            <a:chOff x="316171" y="1196385"/>
            <a:chExt cx="8500383" cy="936113"/>
          </a:xfrm>
        </p:grpSpPr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7EFEA6E0-7A2D-4FE3-8E51-1E06DB793D71}"/>
                </a:ext>
              </a:extLst>
            </p:cNvPr>
            <p:cNvSpPr txBox="1"/>
            <p:nvPr/>
          </p:nvSpPr>
          <p:spPr>
            <a:xfrm>
              <a:off x="316171" y="1196385"/>
              <a:ext cx="84449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Chúc em học tốt</a:t>
              </a:r>
              <a:endPara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Futura Extra" panose="02040603050506020204" pitchFamily="18" charset="0"/>
                <a:ea typeface="方正稚艺简体" panose="03000509000000000000" pitchFamily="65" charset="-122"/>
              </a:endParaRPr>
            </a:p>
          </p:txBody>
        </p:sp>
        <p:sp>
          <p:nvSpPr>
            <p:cNvPr id="32" name="文本框 81">
              <a:extLst>
                <a:ext uri="{FF2B5EF4-FFF2-40B4-BE49-F238E27FC236}">
                  <a16:creationId xmlns:a16="http://schemas.microsoft.com/office/drawing/2014/main" id="{7EFEA6E0-7A2D-4FE3-8E51-1E06DB793D71}"/>
                </a:ext>
              </a:extLst>
            </p:cNvPr>
            <p:cNvSpPr txBox="1"/>
            <p:nvPr/>
          </p:nvSpPr>
          <p:spPr>
            <a:xfrm>
              <a:off x="371563" y="1209168"/>
              <a:ext cx="84449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Chúc em học tốt</a:t>
              </a:r>
              <a:endParaRPr lang="zh-CN" altLang="en-US" sz="5400" b="1" dirty="0">
                <a:solidFill>
                  <a:srgbClr val="FF0000"/>
                </a:solidFill>
                <a:latin typeface="UTM Futura Extra" panose="02040603050506020204" pitchFamily="18" charset="0"/>
                <a:ea typeface="方正稚艺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68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993">
            <a:off x="2080828" y="1130820"/>
            <a:ext cx="4376498" cy="270894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0C6C32C-0161-4254-8EF5-805CF6958C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365388">
            <a:off x="1108193" y="159399"/>
            <a:ext cx="6693988" cy="256663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247E7A1F-2800-487C-87B4-09E147AD44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2593" y="1724936"/>
            <a:ext cx="419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UTM Azuki" panose="02040603050506020204" pitchFamily="18" charset="0"/>
              </a:rPr>
              <a:t>Khởi</a:t>
            </a:r>
            <a:r>
              <a:rPr lang="en-US" sz="72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zuki" panose="02040603050506020204" pitchFamily="18" charset="0"/>
              </a:rPr>
              <a:t>động</a:t>
            </a:r>
            <a:endParaRPr lang="en-US" sz="7200" dirty="0">
              <a:solidFill>
                <a:srgbClr val="FF0000"/>
              </a:solidFill>
              <a:latin typeface="UTM Azuki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20263" y="1724936"/>
            <a:ext cx="419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UTM Azuki" panose="02040603050506020204" pitchFamily="18" charset="0"/>
              </a:rPr>
              <a:t>Khởi</a:t>
            </a:r>
            <a:r>
              <a:rPr lang="en-US" sz="72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zuki" panose="02040603050506020204" pitchFamily="18" charset="0"/>
              </a:rPr>
              <a:t>động</a:t>
            </a:r>
            <a:endParaRPr lang="en-US" sz="7200" dirty="0">
              <a:solidFill>
                <a:srgbClr val="FF0000"/>
              </a:solidFill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31565" y="2545917"/>
            <a:ext cx="166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8082" y="2574512"/>
            <a:ext cx="166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5106" y="2585286"/>
            <a:ext cx="2145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90864" y="2538332"/>
            <a:ext cx="166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8" y="0"/>
            <a:ext cx="8163499" cy="15370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893" y="168337"/>
            <a:ext cx="67474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UTM Cookies" panose="02040603050506020204" pitchFamily="18" charset="0"/>
              </a:rPr>
              <a:t>Hộp</a:t>
            </a:r>
            <a:r>
              <a:rPr lang="en-US" sz="6600" dirty="0">
                <a:solidFill>
                  <a:srgbClr val="FF0000"/>
                </a:solidFill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Cookies" panose="02040603050506020204" pitchFamily="18" charset="0"/>
              </a:rPr>
              <a:t>quà</a:t>
            </a:r>
            <a:r>
              <a:rPr lang="en-US" sz="6600" dirty="0">
                <a:solidFill>
                  <a:srgbClr val="FF0000"/>
                </a:solidFill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Cookies" panose="02040603050506020204" pitchFamily="18" charset="0"/>
              </a:rPr>
              <a:t>bí</a:t>
            </a:r>
            <a:r>
              <a:rPr lang="en-US" sz="6600" dirty="0">
                <a:solidFill>
                  <a:srgbClr val="FF0000"/>
                </a:solidFill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Cookies" panose="02040603050506020204" pitchFamily="18" charset="0"/>
              </a:rPr>
              <a:t>mật</a:t>
            </a:r>
            <a:endParaRPr lang="en-US" sz="6600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5828" y="2095331"/>
            <a:ext cx="1718225" cy="1718225"/>
            <a:chOff x="275828" y="2095331"/>
            <a:chExt cx="1718225" cy="1718225"/>
          </a:xfrm>
        </p:grpSpPr>
        <p:pic>
          <p:nvPicPr>
            <p:cNvPr id="6" name="Picture 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5" b="100000" l="0" r="99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28" y="2095331"/>
              <a:ext cx="1718225" cy="1718225"/>
            </a:xfrm>
            <a:prstGeom prst="rect">
              <a:avLst/>
            </a:prstGeom>
          </p:spPr>
        </p:pic>
        <p:sp>
          <p:nvSpPr>
            <p:cNvPr id="8" name="文本框 46">
              <a:extLst>
                <a:ext uri="{FF2B5EF4-FFF2-40B4-BE49-F238E27FC236}">
                  <a16:creationId xmlns:a16="http://schemas.microsoft.com/office/drawing/2014/main" id="{62474400-4DF8-40B3-8FDB-A4B5AB5C49A6}"/>
                </a:ext>
              </a:extLst>
            </p:cNvPr>
            <p:cNvSpPr txBox="1"/>
            <p:nvPr/>
          </p:nvSpPr>
          <p:spPr>
            <a:xfrm>
              <a:off x="794861" y="2914983"/>
              <a:ext cx="6801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zh-CN" alt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94681" y="1925059"/>
            <a:ext cx="1979355" cy="1979355"/>
            <a:chOff x="2399012" y="1956863"/>
            <a:chExt cx="1979355" cy="1979355"/>
          </a:xfrm>
        </p:grpSpPr>
        <p:pic>
          <p:nvPicPr>
            <p:cNvPr id="4" name="Picture 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012" y="1956863"/>
              <a:ext cx="1979355" cy="1979355"/>
            </a:xfrm>
            <a:prstGeom prst="rect">
              <a:avLst/>
            </a:prstGeom>
          </p:spPr>
        </p:pic>
        <p:sp>
          <p:nvSpPr>
            <p:cNvPr id="9" name="文本框 46">
              <a:extLst>
                <a:ext uri="{FF2B5EF4-FFF2-40B4-BE49-F238E27FC236}">
                  <a16:creationId xmlns:a16="http://schemas.microsoft.com/office/drawing/2014/main" id="{62474400-4DF8-40B3-8FDB-A4B5AB5C49A6}"/>
                </a:ext>
              </a:extLst>
            </p:cNvPr>
            <p:cNvSpPr txBox="1"/>
            <p:nvPr/>
          </p:nvSpPr>
          <p:spPr>
            <a:xfrm>
              <a:off x="3048610" y="2959233"/>
              <a:ext cx="6801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zh-CN" alt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46114" y="1956863"/>
            <a:ext cx="2221048" cy="1947551"/>
            <a:chOff x="4494882" y="1956863"/>
            <a:chExt cx="1947551" cy="1947551"/>
          </a:xfrm>
        </p:grpSpPr>
        <p:pic>
          <p:nvPicPr>
            <p:cNvPr id="5" name="Picture 4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882" y="1956863"/>
              <a:ext cx="1947551" cy="1947551"/>
            </a:xfrm>
            <a:prstGeom prst="rect">
              <a:avLst/>
            </a:prstGeom>
          </p:spPr>
        </p:pic>
        <p:sp>
          <p:nvSpPr>
            <p:cNvPr id="10" name="文本框 46">
              <a:extLst>
                <a:ext uri="{FF2B5EF4-FFF2-40B4-BE49-F238E27FC236}">
                  <a16:creationId xmlns:a16="http://schemas.microsoft.com/office/drawing/2014/main" id="{62474400-4DF8-40B3-8FDB-A4B5AB5C49A6}"/>
                </a:ext>
              </a:extLst>
            </p:cNvPr>
            <p:cNvSpPr txBox="1"/>
            <p:nvPr/>
          </p:nvSpPr>
          <p:spPr>
            <a:xfrm>
              <a:off x="4866991" y="2930638"/>
              <a:ext cx="6801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zh-CN" alt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15930" y="1846694"/>
            <a:ext cx="2067447" cy="1837730"/>
            <a:chOff x="6715930" y="1846694"/>
            <a:chExt cx="2067447" cy="1837730"/>
          </a:xfrm>
        </p:grpSpPr>
        <p:pic>
          <p:nvPicPr>
            <p:cNvPr id="7" name="Picture 6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930" y="1846694"/>
              <a:ext cx="2067447" cy="1837730"/>
            </a:xfrm>
            <a:prstGeom prst="rect">
              <a:avLst/>
            </a:prstGeom>
          </p:spPr>
        </p:pic>
        <p:sp>
          <p:nvSpPr>
            <p:cNvPr id="11" name="文本框 46">
              <a:extLst>
                <a:ext uri="{FF2B5EF4-FFF2-40B4-BE49-F238E27FC236}">
                  <a16:creationId xmlns:a16="http://schemas.microsoft.com/office/drawing/2014/main" id="{62474400-4DF8-40B3-8FDB-A4B5AB5C49A6}"/>
                </a:ext>
              </a:extLst>
            </p:cNvPr>
            <p:cNvSpPr txBox="1"/>
            <p:nvPr/>
          </p:nvSpPr>
          <p:spPr>
            <a:xfrm>
              <a:off x="7204554" y="2792383"/>
              <a:ext cx="6801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zh-CN" alt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方正稚艺简体" panose="03000509000000000000" pitchFamily="65" charset="-122"/>
                <a:cs typeface="Tahoma" panose="020B0604030504040204" pitchFamily="34" charset="0"/>
              </a:endParaRPr>
            </a:p>
          </p:txBody>
        </p:sp>
      </p:grpSp>
      <p:pic>
        <p:nvPicPr>
          <p:cNvPr id="20" name="Picture 19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31052" r="28193" b="29363"/>
          <a:stretch/>
        </p:blipFill>
        <p:spPr>
          <a:xfrm>
            <a:off x="5947307" y="4030516"/>
            <a:ext cx="1069382" cy="737962"/>
          </a:xfrm>
          <a:prstGeom prst="rect">
            <a:avLst/>
          </a:prstGeom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5081" y="2005710"/>
            <a:ext cx="2011502" cy="1977798"/>
          </a:xfrm>
          <a:prstGeom prst="rect">
            <a:avLst/>
          </a:prstGeom>
          <a:solidFill>
            <a:srgbClr val="FF81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418418" y="1946510"/>
            <a:ext cx="2011502" cy="1977798"/>
          </a:xfrm>
          <a:prstGeom prst="rect">
            <a:avLst/>
          </a:prstGeom>
          <a:solidFill>
            <a:srgbClr val="FF81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4607624" y="1941738"/>
            <a:ext cx="2011502" cy="1977798"/>
          </a:xfrm>
          <a:prstGeom prst="rect">
            <a:avLst/>
          </a:prstGeom>
          <a:solidFill>
            <a:srgbClr val="FF81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6857394" y="1934153"/>
            <a:ext cx="2011502" cy="1977798"/>
          </a:xfrm>
          <a:prstGeom prst="rect">
            <a:avLst/>
          </a:prstGeom>
          <a:solidFill>
            <a:srgbClr val="FF81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28550" y="105827"/>
            <a:ext cx="5886650" cy="782748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  <a:prstDash val="dash"/>
          </a:ln>
        </p:spPr>
        <p:txBody>
          <a:bodyPr wrap="square" lIns="91055" tIns="45521" rIns="91055" bIns="4552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3600" b="1" dirty="0">
                <a:solidFill>
                  <a:srgbClr val="0000FF"/>
                </a:solidFill>
              </a:rPr>
              <a:t>1. </a:t>
            </a:r>
            <a:r>
              <a:rPr lang="en-US" sz="4000" b="1" dirty="0" err="1">
                <a:solidFill>
                  <a:srgbClr val="0000FF"/>
                </a:solidFill>
              </a:rPr>
              <a:t>Thế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nào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trạng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ngữ</a:t>
            </a:r>
            <a:r>
              <a:rPr lang="en-US" sz="3600" b="1" dirty="0">
                <a:solidFill>
                  <a:srgbClr val="0000FF"/>
                </a:solidFill>
              </a:rPr>
              <a:t>?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040977"/>
            <a:ext cx="9144000" cy="3061546"/>
            <a:chOff x="0" y="1040977"/>
            <a:chExt cx="9144000" cy="30615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40977"/>
              <a:ext cx="9144000" cy="3061546"/>
            </a:xfrm>
            <a:prstGeom prst="rect">
              <a:avLst/>
            </a:prstGeom>
          </p:spPr>
        </p:pic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329184" y="1417789"/>
              <a:ext cx="8485632" cy="23079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055" tIns="45521" rIns="91055" bIns="4552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/>
              <a:r>
                <a:rPr lang="en-US" sz="3600" b="1" dirty="0">
                  <a:solidFill>
                    <a:srgbClr val="7030A0"/>
                  </a:solidFill>
                </a:rPr>
                <a:t>-  </a:t>
              </a:r>
              <a:r>
                <a:rPr lang="en-US" sz="3600" b="1" dirty="0" err="1">
                  <a:solidFill>
                    <a:srgbClr val="7030A0"/>
                  </a:solidFill>
                </a:rPr>
                <a:t>Trạng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ngữ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là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thành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phần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phụ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của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câu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xác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định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thời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gian</a:t>
              </a:r>
              <a:r>
                <a:rPr lang="en-US" sz="3600" b="1" dirty="0">
                  <a:solidFill>
                    <a:srgbClr val="7030A0"/>
                  </a:solidFill>
                </a:rPr>
                <a:t>, </a:t>
              </a:r>
              <a:r>
                <a:rPr lang="en-US" sz="3600" b="1" dirty="0" err="1">
                  <a:solidFill>
                    <a:srgbClr val="7030A0"/>
                  </a:solidFill>
                </a:rPr>
                <a:t>nơi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chốn</a:t>
              </a:r>
              <a:r>
                <a:rPr lang="en-US" sz="3600" b="1" dirty="0">
                  <a:solidFill>
                    <a:srgbClr val="7030A0"/>
                  </a:solidFill>
                </a:rPr>
                <a:t>, </a:t>
              </a:r>
              <a:r>
                <a:rPr lang="en-US" sz="3600" b="1" dirty="0" err="1">
                  <a:solidFill>
                    <a:srgbClr val="7030A0"/>
                  </a:solidFill>
                </a:rPr>
                <a:t>nguyên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nhân</a:t>
              </a:r>
              <a:r>
                <a:rPr lang="en-US" sz="3600" b="1" dirty="0">
                  <a:solidFill>
                    <a:srgbClr val="7030A0"/>
                  </a:solidFill>
                </a:rPr>
                <a:t>, </a:t>
              </a:r>
              <a:r>
                <a:rPr lang="en-US" sz="3600" b="1" dirty="0" err="1">
                  <a:solidFill>
                    <a:srgbClr val="7030A0"/>
                  </a:solidFill>
                </a:rPr>
                <a:t>mục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đích</a:t>
              </a:r>
              <a:r>
                <a:rPr lang="en-US" sz="3600" b="1" dirty="0">
                  <a:solidFill>
                    <a:srgbClr val="7030A0"/>
                  </a:solidFill>
                </a:rPr>
                <a:t>, … </a:t>
              </a:r>
              <a:r>
                <a:rPr lang="en-US" sz="3600" b="1" dirty="0" err="1">
                  <a:solidFill>
                    <a:srgbClr val="7030A0"/>
                  </a:solidFill>
                </a:rPr>
                <a:t>của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sự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việc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nêu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trong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câu</a:t>
              </a:r>
              <a:r>
                <a:rPr lang="en-US" sz="3600" b="1" dirty="0">
                  <a:solidFill>
                    <a:srgbClr val="7030A0"/>
                  </a:solidFill>
                </a:rPr>
                <a:t>.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31052" r="28193" b="29363"/>
          <a:stretch/>
        </p:blipFill>
        <p:spPr>
          <a:xfrm>
            <a:off x="5947307" y="4030516"/>
            <a:ext cx="1069382" cy="7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4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6361" y="188282"/>
            <a:ext cx="8153400" cy="1463786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lgDashDot"/>
          </a:ln>
        </p:spPr>
        <p:txBody>
          <a:bodyPr wrap="square" lIns="91055" tIns="45521" rIns="91055" bIns="4552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3600" b="1" dirty="0">
                <a:solidFill>
                  <a:srgbClr val="0000FF"/>
                </a:solidFill>
              </a:rPr>
              <a:t>2. </a:t>
            </a:r>
            <a:r>
              <a:rPr lang="en-US" sz="4000" b="1" dirty="0" err="1">
                <a:solidFill>
                  <a:srgbClr val="0000FF"/>
                </a:solidFill>
              </a:rPr>
              <a:t>Trạng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ngữ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trả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lời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cho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những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câu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hỏi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nào</a:t>
            </a:r>
            <a:r>
              <a:rPr lang="en-US" sz="4000" b="1" dirty="0">
                <a:solidFill>
                  <a:srgbClr val="0000FF"/>
                </a:solidFill>
              </a:rPr>
              <a:t>?</a:t>
            </a:r>
            <a:endParaRPr lang="en-US" sz="4000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887590"/>
            <a:ext cx="9144000" cy="2362382"/>
            <a:chOff x="0" y="1887590"/>
            <a:chExt cx="9144000" cy="23623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87590"/>
              <a:ext cx="9144000" cy="2362382"/>
            </a:xfrm>
            <a:prstGeom prst="rect">
              <a:avLst/>
            </a:prstGeom>
          </p:spPr>
        </p:pic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495300" y="2191819"/>
              <a:ext cx="8153400" cy="17539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055" tIns="45521" rIns="91055" bIns="4552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/>
              <a:r>
                <a:rPr lang="en-US" sz="3600" b="1" dirty="0">
                  <a:solidFill>
                    <a:srgbClr val="7030A0"/>
                  </a:solidFill>
                </a:rPr>
                <a:t>     </a:t>
              </a:r>
              <a:r>
                <a:rPr lang="en-US" sz="3600" b="1" dirty="0" err="1">
                  <a:solidFill>
                    <a:srgbClr val="7030A0"/>
                  </a:solidFill>
                </a:rPr>
                <a:t>Trạng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ngữ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trả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lời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cho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các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câu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hỏi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i="1" dirty="0" err="1">
                  <a:solidFill>
                    <a:srgbClr val="C00000"/>
                  </a:solidFill>
                </a:rPr>
                <a:t>Khi</a:t>
              </a:r>
              <a:r>
                <a:rPr lang="en-US" sz="3600" b="1" i="1" dirty="0">
                  <a:solidFill>
                    <a:srgbClr val="C00000"/>
                  </a:solidFill>
                </a:rPr>
                <a:t> </a:t>
              </a:r>
              <a:r>
                <a:rPr lang="en-US" sz="3600" b="1" i="1" dirty="0" err="1">
                  <a:solidFill>
                    <a:srgbClr val="C00000"/>
                  </a:solidFill>
                </a:rPr>
                <a:t>nào</a:t>
              </a:r>
              <a:r>
                <a:rPr lang="en-US" sz="3600" b="1" i="1" dirty="0">
                  <a:solidFill>
                    <a:srgbClr val="C00000"/>
                  </a:solidFill>
                </a:rPr>
                <a:t>?, Ở </a:t>
              </a:r>
              <a:r>
                <a:rPr lang="en-US" sz="3600" b="1" i="1" dirty="0" err="1">
                  <a:solidFill>
                    <a:srgbClr val="C00000"/>
                  </a:solidFill>
                </a:rPr>
                <a:t>đâu</a:t>
              </a:r>
              <a:r>
                <a:rPr lang="en-US" sz="3600" b="1" i="1" dirty="0">
                  <a:solidFill>
                    <a:srgbClr val="C00000"/>
                  </a:solidFill>
                </a:rPr>
                <a:t>?, </a:t>
              </a:r>
              <a:r>
                <a:rPr lang="en-US" sz="3600" b="1" i="1" dirty="0" err="1">
                  <a:solidFill>
                    <a:srgbClr val="C00000"/>
                  </a:solidFill>
                </a:rPr>
                <a:t>Vì</a:t>
              </a:r>
              <a:r>
                <a:rPr lang="en-US" sz="3600" b="1" i="1" dirty="0">
                  <a:solidFill>
                    <a:srgbClr val="C00000"/>
                  </a:solidFill>
                </a:rPr>
                <a:t> </a:t>
              </a:r>
              <a:r>
                <a:rPr lang="en-US" sz="3600" b="1" i="1" dirty="0" err="1">
                  <a:solidFill>
                    <a:srgbClr val="C00000"/>
                  </a:solidFill>
                </a:rPr>
                <a:t>sao</a:t>
              </a:r>
              <a:r>
                <a:rPr lang="en-US" sz="3600" b="1" i="1" dirty="0">
                  <a:solidFill>
                    <a:srgbClr val="C00000"/>
                  </a:solidFill>
                </a:rPr>
                <a:t>?, </a:t>
              </a:r>
              <a:r>
                <a:rPr lang="en-US" sz="3600" b="1" i="1" dirty="0" err="1">
                  <a:solidFill>
                    <a:srgbClr val="C00000"/>
                  </a:solidFill>
                </a:rPr>
                <a:t>Để</a:t>
              </a:r>
              <a:r>
                <a:rPr lang="en-US" sz="3600" b="1" i="1" dirty="0">
                  <a:solidFill>
                    <a:srgbClr val="C00000"/>
                  </a:solidFill>
                </a:rPr>
                <a:t> </a:t>
              </a:r>
              <a:r>
                <a:rPr lang="en-US" sz="3600" b="1" i="1" dirty="0" err="1">
                  <a:solidFill>
                    <a:srgbClr val="C00000"/>
                  </a:solidFill>
                </a:rPr>
                <a:t>làm</a:t>
              </a:r>
              <a:r>
                <a:rPr lang="en-US" sz="3600" b="1" i="1" dirty="0">
                  <a:solidFill>
                    <a:srgbClr val="C00000"/>
                  </a:solidFill>
                </a:rPr>
                <a:t> </a:t>
              </a:r>
              <a:r>
                <a:rPr lang="en-US" sz="3600" b="1" i="1" dirty="0" err="1">
                  <a:solidFill>
                    <a:srgbClr val="C00000"/>
                  </a:solidFill>
                </a:rPr>
                <a:t>gì</a:t>
              </a:r>
              <a:r>
                <a:rPr lang="en-US" sz="3600" b="1" i="1" dirty="0">
                  <a:solidFill>
                    <a:srgbClr val="C00000"/>
                  </a:solidFill>
                </a:rPr>
                <a:t>?,…</a:t>
              </a:r>
              <a:endParaRPr lang="en-US" sz="36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31052" r="28193" b="29363"/>
          <a:stretch/>
        </p:blipFill>
        <p:spPr>
          <a:xfrm>
            <a:off x="5947307" y="4030516"/>
            <a:ext cx="1069382" cy="7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6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0153" y="354853"/>
            <a:ext cx="8302753" cy="646541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  <a:prstDash val="dashDot"/>
          </a:ln>
        </p:spPr>
        <p:txBody>
          <a:bodyPr wrap="square" lIns="91055" tIns="45521" rIns="91055" bIns="4552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3200" b="1" dirty="0">
                <a:solidFill>
                  <a:srgbClr val="0000FF"/>
                </a:solidFill>
              </a:rPr>
              <a:t>3. </a:t>
            </a:r>
            <a:r>
              <a:rPr lang="en-US" sz="3200" b="1" dirty="0" err="1">
                <a:solidFill>
                  <a:srgbClr val="0000FF"/>
                </a:solidFill>
              </a:rPr>
              <a:t>Trạng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đứng</a:t>
            </a:r>
            <a:r>
              <a:rPr lang="en-US" sz="3200" b="1" dirty="0">
                <a:solidFill>
                  <a:srgbClr val="0000FF"/>
                </a:solidFill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</a:rPr>
              <a:t>vị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trí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nào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trong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?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208550"/>
            <a:ext cx="9144000" cy="3241530"/>
            <a:chOff x="0" y="1208550"/>
            <a:chExt cx="9144000" cy="32415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08550"/>
              <a:ext cx="9144000" cy="3241530"/>
            </a:xfrm>
            <a:prstGeom prst="rect">
              <a:avLst/>
            </a:prstGeom>
          </p:spPr>
        </p:pic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304797" y="1408176"/>
              <a:ext cx="8653463" cy="28619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055" tIns="45521" rIns="91055" bIns="4552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/>
              <a:r>
                <a:rPr lang="en-US" sz="3600" b="1" dirty="0">
                  <a:solidFill>
                    <a:srgbClr val="7030A0"/>
                  </a:solidFill>
                </a:rPr>
                <a:t>    </a:t>
              </a:r>
              <a:r>
                <a:rPr lang="en-US" sz="3600" b="1" dirty="0" err="1">
                  <a:solidFill>
                    <a:srgbClr val="7030A0"/>
                  </a:solidFill>
                </a:rPr>
                <a:t>Trạng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ngữ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có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thể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đứng</a:t>
              </a:r>
              <a:r>
                <a:rPr lang="en-US" sz="3600" b="1" dirty="0">
                  <a:solidFill>
                    <a:srgbClr val="7030A0"/>
                  </a:solidFill>
                </a:rPr>
                <a:t> ở </a:t>
              </a:r>
              <a:r>
                <a:rPr lang="en-US" sz="3600" b="1" dirty="0" err="1">
                  <a:solidFill>
                    <a:srgbClr val="7030A0"/>
                  </a:solidFill>
                </a:rPr>
                <a:t>đầu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câu</a:t>
              </a:r>
              <a:r>
                <a:rPr lang="en-US" sz="3600" b="1" dirty="0">
                  <a:solidFill>
                    <a:srgbClr val="7030A0"/>
                  </a:solidFill>
                </a:rPr>
                <a:t>, </a:t>
              </a:r>
              <a:r>
                <a:rPr lang="en-US" sz="3600" b="1" dirty="0" err="1">
                  <a:solidFill>
                    <a:srgbClr val="7030A0"/>
                  </a:solidFill>
                </a:rPr>
                <a:t>cuối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câu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hoặc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chen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giữa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chủ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ngữ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và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vị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ngữ</a:t>
              </a:r>
              <a:r>
                <a:rPr lang="en-US" sz="3600" b="1" dirty="0">
                  <a:solidFill>
                    <a:srgbClr val="7030A0"/>
                  </a:solidFill>
                </a:rPr>
                <a:t>. </a:t>
              </a:r>
              <a:r>
                <a:rPr lang="en-US" sz="3600" b="1" dirty="0" err="1">
                  <a:solidFill>
                    <a:srgbClr val="7030A0"/>
                  </a:solidFill>
                </a:rPr>
                <a:t>Trạng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ngữ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thường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đứng</a:t>
              </a:r>
              <a:r>
                <a:rPr lang="en-US" sz="3600" b="1" dirty="0">
                  <a:solidFill>
                    <a:srgbClr val="7030A0"/>
                  </a:solidFill>
                </a:rPr>
                <a:t> ở </a:t>
              </a:r>
              <a:r>
                <a:rPr lang="en-US" sz="3600" b="1" dirty="0" err="1">
                  <a:solidFill>
                    <a:srgbClr val="7030A0"/>
                  </a:solidFill>
                </a:rPr>
                <a:t>đầu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câu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được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ngăn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cách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với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chủ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ngữ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và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vị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ngữ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bằng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dấu</a:t>
              </a:r>
              <a:r>
                <a:rPr lang="en-US" sz="3600" b="1" dirty="0">
                  <a:solidFill>
                    <a:srgbClr val="7030A0"/>
                  </a:solidFill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</a:rPr>
                <a:t>phẩy</a:t>
              </a:r>
              <a:r>
                <a:rPr lang="en-US" sz="3600" b="1" dirty="0">
                  <a:solidFill>
                    <a:srgbClr val="7030A0"/>
                  </a:solidFill>
                </a:rPr>
                <a:t>.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31052" r="28193" b="29363"/>
          <a:stretch/>
        </p:blipFill>
        <p:spPr>
          <a:xfrm>
            <a:off x="5947307" y="4030516"/>
            <a:ext cx="1069382" cy="7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2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730674"/>
            <a:ext cx="9144000" cy="4243661"/>
            <a:chOff x="0" y="730674"/>
            <a:chExt cx="9144000" cy="42436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0674"/>
              <a:ext cx="9144000" cy="4243661"/>
            </a:xfrm>
            <a:prstGeom prst="rect">
              <a:avLst/>
            </a:prstGeom>
          </p:spPr>
        </p:pic>
        <p:sp>
          <p:nvSpPr>
            <p:cNvPr id="2" name="TextBox 1"/>
            <p:cNvSpPr txBox="1">
              <a:spLocks noChangeArrowheads="1"/>
            </p:cNvSpPr>
            <p:nvPr/>
          </p:nvSpPr>
          <p:spPr bwMode="auto">
            <a:xfrm>
              <a:off x="451105" y="1167874"/>
              <a:ext cx="8558784" cy="35390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055" tIns="45521" rIns="91055" bIns="4552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/>
              <a:r>
                <a:rPr lang="en-US" sz="3200" b="1" dirty="0">
                  <a:solidFill>
                    <a:srgbClr val="7030A0"/>
                  </a:solidFill>
                </a:rPr>
                <a:t>a.</a:t>
              </a:r>
              <a:r>
                <a:rPr lang="en-US" sz="3200" b="1" dirty="0">
                  <a:solidFill>
                    <a:srgbClr val="0000FF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Hôm</a:t>
              </a:r>
              <a:r>
                <a:rPr lang="en-US" sz="3200" b="1" dirty="0">
                  <a:solidFill>
                    <a:srgbClr val="7030A0"/>
                  </a:solidFill>
                </a:rPr>
                <a:t> nay, </a:t>
              </a:r>
              <a:r>
                <a:rPr lang="en-US" sz="3200" b="1" dirty="0" err="1">
                  <a:solidFill>
                    <a:srgbClr val="7030A0"/>
                  </a:solidFill>
                </a:rPr>
                <a:t>em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đi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học</a:t>
              </a:r>
              <a:r>
                <a:rPr lang="en-US" sz="3200" b="1" dirty="0">
                  <a:solidFill>
                    <a:srgbClr val="7030A0"/>
                  </a:solidFill>
                </a:rPr>
                <a:t>.</a:t>
              </a:r>
            </a:p>
            <a:p>
              <a:pPr algn="just"/>
              <a:r>
                <a:rPr lang="en-US" sz="3200" b="1" dirty="0">
                  <a:solidFill>
                    <a:srgbClr val="7030A0"/>
                  </a:solidFill>
                </a:rPr>
                <a:t>b. </a:t>
              </a:r>
              <a:r>
                <a:rPr lang="en-US" sz="3200" b="1" dirty="0" err="1">
                  <a:solidFill>
                    <a:srgbClr val="7030A0"/>
                  </a:solidFill>
                </a:rPr>
                <a:t>Ngoài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đồng</a:t>
              </a:r>
              <a:r>
                <a:rPr lang="en-US" sz="3200" b="1" dirty="0">
                  <a:solidFill>
                    <a:srgbClr val="7030A0"/>
                  </a:solidFill>
                </a:rPr>
                <a:t>, </a:t>
              </a:r>
              <a:r>
                <a:rPr lang="en-US" sz="3200" b="1" dirty="0" err="1">
                  <a:solidFill>
                    <a:srgbClr val="7030A0"/>
                  </a:solidFill>
                </a:rPr>
                <a:t>lúa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đã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chín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vàng</a:t>
              </a:r>
              <a:r>
                <a:rPr lang="en-US" sz="3200" b="1" dirty="0">
                  <a:solidFill>
                    <a:srgbClr val="7030A0"/>
                  </a:solidFill>
                </a:rPr>
                <a:t>.</a:t>
              </a:r>
            </a:p>
            <a:p>
              <a:pPr algn="just"/>
              <a:r>
                <a:rPr lang="en-US" sz="3200" b="1" dirty="0">
                  <a:solidFill>
                    <a:srgbClr val="7030A0"/>
                  </a:solidFill>
                </a:rPr>
                <a:t>c. </a:t>
              </a:r>
              <a:r>
                <a:rPr lang="en-US" sz="3200" b="1" dirty="0" err="1">
                  <a:solidFill>
                    <a:srgbClr val="7030A0"/>
                  </a:solidFill>
                </a:rPr>
                <a:t>Nhờ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bàn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tay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của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mẹ</a:t>
              </a:r>
              <a:r>
                <a:rPr lang="en-US" sz="3200" b="1" dirty="0">
                  <a:solidFill>
                    <a:srgbClr val="7030A0"/>
                  </a:solidFill>
                </a:rPr>
                <a:t>, </a:t>
              </a:r>
              <a:r>
                <a:rPr lang="en-US" sz="3200" b="1" dirty="0" err="1">
                  <a:solidFill>
                    <a:srgbClr val="7030A0"/>
                  </a:solidFill>
                </a:rPr>
                <a:t>nhà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cửa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luôn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sạch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sẽ</a:t>
              </a:r>
              <a:r>
                <a:rPr lang="en-US" sz="3200" b="1" dirty="0">
                  <a:solidFill>
                    <a:srgbClr val="7030A0"/>
                  </a:solidFill>
                </a:rPr>
                <a:t>, </a:t>
              </a:r>
              <a:r>
                <a:rPr lang="en-US" sz="3200" b="1" dirty="0" err="1">
                  <a:solidFill>
                    <a:srgbClr val="7030A0"/>
                  </a:solidFill>
                </a:rPr>
                <a:t>gọn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gàng</a:t>
              </a:r>
              <a:r>
                <a:rPr lang="en-US" sz="3200" b="1" dirty="0">
                  <a:solidFill>
                    <a:srgbClr val="7030A0"/>
                  </a:solidFill>
                </a:rPr>
                <a:t>.</a:t>
              </a:r>
            </a:p>
            <a:p>
              <a:pPr algn="just"/>
              <a:r>
                <a:rPr lang="en-US" sz="3200" b="1" dirty="0">
                  <a:solidFill>
                    <a:srgbClr val="7030A0"/>
                  </a:solidFill>
                </a:rPr>
                <a:t>d. </a:t>
              </a:r>
              <a:r>
                <a:rPr lang="en-US" sz="3200" b="1" dirty="0" err="1">
                  <a:solidFill>
                    <a:srgbClr val="7030A0"/>
                  </a:solidFill>
                </a:rPr>
                <a:t>Để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đạt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danh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hiệu</a:t>
              </a:r>
              <a:r>
                <a:rPr lang="en-US" sz="3200" b="1" dirty="0">
                  <a:solidFill>
                    <a:srgbClr val="7030A0"/>
                  </a:solidFill>
                </a:rPr>
                <a:t> “</a:t>
              </a:r>
              <a:r>
                <a:rPr lang="en-US" sz="3200" b="1" dirty="0" err="1">
                  <a:solidFill>
                    <a:srgbClr val="7030A0"/>
                  </a:solidFill>
                </a:rPr>
                <a:t>Cháu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ngoan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Bác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Hồ</a:t>
              </a:r>
              <a:r>
                <a:rPr lang="en-US" sz="3200" b="1" dirty="0">
                  <a:solidFill>
                    <a:srgbClr val="7030A0"/>
                  </a:solidFill>
                </a:rPr>
                <a:t>”, </a:t>
              </a:r>
              <a:r>
                <a:rPr lang="en-US" sz="3200" b="1" dirty="0" err="1">
                  <a:solidFill>
                    <a:srgbClr val="7030A0"/>
                  </a:solidFill>
                </a:rPr>
                <a:t>chúng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em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cần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chăm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chỉ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học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tập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và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rèn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luyện</a:t>
              </a:r>
              <a:r>
                <a:rPr lang="en-US" sz="3200" b="1" dirty="0">
                  <a:solidFill>
                    <a:srgbClr val="7030A0"/>
                  </a:solidFill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</a:rPr>
                <a:t>tốt</a:t>
              </a:r>
              <a:r>
                <a:rPr lang="en-US" sz="3200" b="1" dirty="0">
                  <a:solidFill>
                    <a:srgbClr val="7030A0"/>
                  </a:solidFill>
                </a:rPr>
                <a:t>.</a:t>
              </a:r>
            </a:p>
          </p:txBody>
        </p:sp>
      </p:grp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31052" r="28193" b="29363"/>
          <a:stretch/>
        </p:blipFill>
        <p:spPr>
          <a:xfrm>
            <a:off x="7385963" y="4509792"/>
            <a:ext cx="1069382" cy="73796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60915" y="83688"/>
            <a:ext cx="7222170" cy="646986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4. </a:t>
            </a:r>
            <a:r>
              <a:rPr lang="en-US" sz="3200" b="1" dirty="0" err="1">
                <a:solidFill>
                  <a:srgbClr val="FF0000"/>
                </a:solidFill>
              </a:rPr>
              <a:t>Gạch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dưới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trạng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ngữ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60915" y="1658112"/>
            <a:ext cx="169694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52355" y="2176272"/>
            <a:ext cx="220290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52355" y="2670048"/>
            <a:ext cx="398294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52355" y="3663696"/>
            <a:ext cx="761615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5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id="{A68A9E2E-A1AB-412D-957B-97C938AB69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16" y="2675146"/>
            <a:ext cx="859611" cy="43895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F1382FDF-991D-405F-9F1F-6297EE2BDA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930" y="2988207"/>
            <a:ext cx="1049003" cy="478116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0B352624-4254-493A-A94B-756BD6FA6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9312" y="3002624"/>
            <a:ext cx="2383743" cy="1865538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84C8B94A-6985-410F-85FE-FA8EBEC7D6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289" y="3263243"/>
            <a:ext cx="2359356" cy="1621677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8CB90C7C-AA5F-41A7-AF89-98C7722995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97" y="2951648"/>
            <a:ext cx="2274005" cy="1889924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B5B93B74-3B75-4C44-A5C6-B1F38D6B79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1501" y="3676248"/>
            <a:ext cx="859611" cy="1280271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59BDEE35-272D-4076-A1F5-2170425DC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845B2F22-F443-4628-AC6C-1033C18BED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3907" y="4824641"/>
            <a:ext cx="2206943" cy="13412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9C988148-1036-4563-B1CC-49ED50F6CB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70847" y="3048296"/>
            <a:ext cx="932769" cy="1920406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4F30ECA1-6050-4392-B67C-F89E580168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81514" y="3012149"/>
            <a:ext cx="1194920" cy="199966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823B187E-D166-462E-847A-61AF50F7F2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30849" y="438754"/>
            <a:ext cx="1030313" cy="469433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342EF8D-B0F0-4A20-9C8D-EB934EDAD9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869" y="4594295"/>
            <a:ext cx="585267" cy="323116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5AD37651-B988-4E4F-B437-7E35CBF114A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0159" y="4139736"/>
            <a:ext cx="591363" cy="908383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C6D23E6A-0E4B-4F0C-B0A8-E6D274A353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9601" y="3951550"/>
            <a:ext cx="390178" cy="969348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BEEEBB4F-018E-4E4D-A2FB-CFD0FF38C61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96141" y="4113169"/>
            <a:ext cx="347502" cy="737680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EC280E98-B494-493B-9B8F-C964EC3E192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797" y="3274213"/>
            <a:ext cx="640135" cy="262151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A575B60D-B3C5-48F9-A7DD-9E19244DFD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2297" y="157174"/>
            <a:ext cx="792549" cy="438950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F4B0F296-B992-4EEF-93D1-4734E2997C9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99830" y="2802547"/>
            <a:ext cx="426757" cy="201185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320299" y="1334451"/>
            <a:ext cx="615749" cy="28653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042BD759-996A-4925-BCB1-776D43969BE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63748" y="4297448"/>
            <a:ext cx="475529" cy="640135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B6667C30-493F-4162-BA56-BF6715D540B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476063" y="3719865"/>
            <a:ext cx="499915" cy="1237595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DCFB431A-5B06-452E-BD42-92892E9F85D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17595" y="679373"/>
            <a:ext cx="268247" cy="101812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02184" y="1088388"/>
            <a:ext cx="536494" cy="249958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7DB04CAE-9D61-41D3-9561-D36B29FDDC2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0036" y="679373"/>
            <a:ext cx="268247" cy="1018120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7FD5FDF4-EBA7-428B-BAF6-B2CC7F767B9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557689" y="4542093"/>
            <a:ext cx="487722" cy="3414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4" y="-1491741"/>
            <a:ext cx="8437595" cy="4749196"/>
          </a:xfrm>
          <a:prstGeom prst="rect">
            <a:avLst/>
          </a:prstGeom>
        </p:spPr>
      </p:pic>
      <p:grpSp>
        <p:nvGrpSpPr>
          <p:cNvPr id="87" name="PA_组合 86">
            <a:extLst>
              <a:ext uri="{FF2B5EF4-FFF2-40B4-BE49-F238E27FC236}">
                <a16:creationId xmlns:a16="http://schemas.microsoft.com/office/drawing/2014/main" id="{3CFB803C-8A03-41F8-B516-C84290930A1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919506" y="3537334"/>
            <a:ext cx="2384757" cy="2664065"/>
            <a:chOff x="3919506" y="3537334"/>
            <a:chExt cx="2384757" cy="2664065"/>
          </a:xfrm>
        </p:grpSpPr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B8C78E12-FECB-4051-B0CE-DE4D7843E451}"/>
                </a:ext>
              </a:extLst>
            </p:cNvPr>
            <p:cNvSpPr/>
            <p:nvPr/>
          </p:nvSpPr>
          <p:spPr>
            <a:xfrm>
              <a:off x="3919506" y="3537334"/>
              <a:ext cx="2384757" cy="2664065"/>
            </a:xfrm>
            <a:custGeom>
              <a:avLst/>
              <a:gdLst/>
              <a:ahLst/>
              <a:cxnLst/>
              <a:rect l="0" t="0" r="0" b="0"/>
              <a:pathLst>
                <a:path w="2384757" h="2664065">
                  <a:moveTo>
                    <a:pt x="0" y="0"/>
                  </a:moveTo>
                  <a:lnTo>
                    <a:pt x="2384756" y="0"/>
                  </a:lnTo>
                  <a:lnTo>
                    <a:pt x="2384756" y="2664064"/>
                  </a:lnTo>
                  <a:lnTo>
                    <a:pt x="0" y="266406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3" name="PA_图片 72">
              <a:extLst>
                <a:ext uri="{FF2B5EF4-FFF2-40B4-BE49-F238E27FC236}">
                  <a16:creationId xmlns:a16="http://schemas.microsoft.com/office/drawing/2014/main" id="{A9F65350-6FAB-4B65-A56C-582D0001B67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3944907" y="3537334"/>
              <a:ext cx="2359356" cy="129246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6C7C0C-3F4E-42C2-95E2-214396C5EFA8}"/>
              </a:ext>
            </a:extLst>
          </p:cNvPr>
          <p:cNvGrpSpPr/>
          <p:nvPr/>
        </p:nvGrpSpPr>
        <p:grpSpPr>
          <a:xfrm>
            <a:off x="316171" y="1196385"/>
            <a:ext cx="8500383" cy="1767109"/>
            <a:chOff x="316171" y="1196385"/>
            <a:chExt cx="8500383" cy="1767109"/>
          </a:xfrm>
        </p:grpSpPr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7EFEA6E0-7A2D-4FE3-8E51-1E06DB793D71}"/>
                </a:ext>
              </a:extLst>
            </p:cNvPr>
            <p:cNvSpPr txBox="1"/>
            <p:nvPr/>
          </p:nvSpPr>
          <p:spPr>
            <a:xfrm>
              <a:off x="316171" y="1196385"/>
              <a:ext cx="844499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Thêm</a:t>
              </a:r>
              <a:r>
                <a:rPr lang="en-US" altLang="zh-CN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trạng</a:t>
              </a:r>
              <a:r>
                <a:rPr lang="en-US" altLang="zh-CN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ngữ</a:t>
              </a:r>
              <a:r>
                <a:rPr lang="en-US" altLang="zh-CN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chỉ</a:t>
              </a:r>
              <a:r>
                <a:rPr lang="en-US" altLang="zh-CN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nguyên</a:t>
              </a:r>
              <a:r>
                <a:rPr lang="en-US" altLang="zh-CN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nhân</a:t>
              </a:r>
              <a:r>
                <a:rPr lang="en-US" altLang="zh-CN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cho</a:t>
              </a:r>
              <a:r>
                <a:rPr lang="en-US" altLang="zh-CN" sz="5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câu</a:t>
              </a:r>
              <a:endPara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Futura Extra" panose="02040603050506020204" pitchFamily="18" charset="0"/>
                <a:ea typeface="方正稚艺简体" panose="03000509000000000000" pitchFamily="65" charset="-122"/>
              </a:endParaRPr>
            </a:p>
          </p:txBody>
        </p:sp>
        <p:sp>
          <p:nvSpPr>
            <p:cNvPr id="32" name="文本框 81">
              <a:extLst>
                <a:ext uri="{FF2B5EF4-FFF2-40B4-BE49-F238E27FC236}">
                  <a16:creationId xmlns:a16="http://schemas.microsoft.com/office/drawing/2014/main" id="{7EFEA6E0-7A2D-4FE3-8E51-1E06DB793D71}"/>
                </a:ext>
              </a:extLst>
            </p:cNvPr>
            <p:cNvSpPr txBox="1"/>
            <p:nvPr/>
          </p:nvSpPr>
          <p:spPr>
            <a:xfrm>
              <a:off x="371563" y="1209168"/>
              <a:ext cx="844499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 err="1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Thêm</a:t>
              </a:r>
              <a:r>
                <a:rPr lang="en-US" altLang="zh-CN" sz="5400" b="1" dirty="0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trạng</a:t>
              </a:r>
              <a:r>
                <a:rPr lang="en-US" altLang="zh-CN" sz="5400" b="1" dirty="0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ngữ</a:t>
              </a:r>
              <a:r>
                <a:rPr lang="en-US" altLang="zh-CN" sz="5400" b="1" dirty="0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chỉ</a:t>
              </a:r>
              <a:r>
                <a:rPr lang="en-US" altLang="zh-CN" sz="5400" b="1" dirty="0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nguyên</a:t>
              </a:r>
              <a:r>
                <a:rPr lang="en-US" altLang="zh-CN" sz="5400" b="1" dirty="0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nhân</a:t>
              </a:r>
              <a:r>
                <a:rPr lang="en-US" altLang="zh-CN" sz="5400" b="1" dirty="0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cho</a:t>
              </a:r>
              <a:r>
                <a:rPr lang="en-US" altLang="zh-CN" sz="5400" b="1" dirty="0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 </a:t>
              </a:r>
              <a:r>
                <a:rPr lang="en-US" altLang="zh-CN" sz="5400" b="1" dirty="0" err="1">
                  <a:solidFill>
                    <a:srgbClr val="FF0000"/>
                  </a:solidFill>
                  <a:latin typeface="UTM Futura Extra" panose="02040603050506020204" pitchFamily="18" charset="0"/>
                  <a:ea typeface="方正稚艺简体" panose="03000509000000000000" pitchFamily="65" charset="-122"/>
                </a:rPr>
                <a:t>câu</a:t>
              </a:r>
              <a:endParaRPr lang="zh-CN" altLang="en-US" sz="5400" b="1" dirty="0">
                <a:solidFill>
                  <a:srgbClr val="FF0000"/>
                </a:solidFill>
                <a:latin typeface="UTM Futura Extra" panose="02040603050506020204" pitchFamily="18" charset="0"/>
                <a:ea typeface="方正稚艺简体" panose="03000509000000000000" pitchFamily="65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0D47A26-38C1-4CD0-975C-7FB227D08BCA}"/>
              </a:ext>
            </a:extLst>
          </p:cNvPr>
          <p:cNvSpPr txBox="1"/>
          <p:nvPr/>
        </p:nvSpPr>
        <p:spPr>
          <a:xfrm>
            <a:off x="1581973" y="85548"/>
            <a:ext cx="5897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Wedding KT" panose="02040603050506020204" pitchFamily="18" charset="0"/>
              </a:rPr>
              <a:t>Luyện từ và câu</a:t>
            </a:r>
            <a:endParaRPr lang="en-US" sz="4800" b="1" dirty="0">
              <a:ln w="9525">
                <a:noFill/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Wedding K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矢量图课件动态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F8100"/>
      </a:accent1>
      <a:accent2>
        <a:srgbClr val="FFA74C"/>
      </a:accent2>
      <a:accent3>
        <a:srgbClr val="FF5C00"/>
      </a:accent3>
      <a:accent4>
        <a:srgbClr val="FF9F00"/>
      </a:accent4>
      <a:accent5>
        <a:srgbClr val="FFC34D"/>
      </a:accent5>
      <a:accent6>
        <a:srgbClr val="B44010"/>
      </a:accent6>
      <a:hlink>
        <a:srgbClr val="FF8100"/>
      </a:hlink>
      <a:folHlink>
        <a:srgbClr val="BFBFBF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816</Words>
  <Application>Microsoft Office PowerPoint</Application>
  <PresentationFormat>On-screen Show (16:9)</PresentationFormat>
  <Paragraphs>98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等线</vt:lpstr>
      <vt:lpstr>UTM Azuki</vt:lpstr>
      <vt:lpstr>Calibri Light</vt:lpstr>
      <vt:lpstr>SVN-Balladeer Light</vt:lpstr>
      <vt:lpstr>#9Slide05 Wedding KT</vt:lpstr>
      <vt:lpstr>VNI-Times</vt:lpstr>
      <vt:lpstr>UTM Cookies</vt:lpstr>
      <vt:lpstr>Tahoma</vt:lpstr>
      <vt:lpstr>Calibri</vt:lpstr>
      <vt:lpstr>Arial</vt:lpstr>
      <vt:lpstr>UTM Futura Extra</vt:lpstr>
      <vt:lpstr>UTM NguyenHa 02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LTVC 4</dc:subject>
  <dc:creator>KTUTS</dc:creator>
  <cp:keywords>KTUTS</cp:keywords>
  <cp:lastModifiedBy>Nguyen Huu Hieu</cp:lastModifiedBy>
  <cp:revision>19</cp:revision>
  <dcterms:created xsi:type="dcterms:W3CDTF">2017-07-04T05:41:22Z</dcterms:created>
  <dcterms:modified xsi:type="dcterms:W3CDTF">2022-04-18T09:52:01Z</dcterms:modified>
  <cp:version>X05</cp:version>
</cp:coreProperties>
</file>