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7" r:id="rId2"/>
    <p:sldId id="261" r:id="rId3"/>
    <p:sldId id="264" r:id="rId4"/>
    <p:sldId id="266" r:id="rId5"/>
    <p:sldId id="265" r:id="rId6"/>
    <p:sldId id="267" r:id="rId7"/>
    <p:sldId id="268" r:id="rId8"/>
    <p:sldId id="269" r:id="rId9"/>
    <p:sldId id="260" r:id="rId10"/>
    <p:sldId id="263" r:id="rId11"/>
    <p:sldId id="262" r:id="rId12"/>
    <p:sldId id="271" r:id="rId13"/>
    <p:sldId id="281" r:id="rId14"/>
    <p:sldId id="282" r:id="rId15"/>
    <p:sldId id="270" r:id="rId16"/>
    <p:sldId id="272" r:id="rId17"/>
    <p:sldId id="273" r:id="rId18"/>
    <p:sldId id="274" r:id="rId19"/>
    <p:sldId id="276" r:id="rId20"/>
    <p:sldId id="275" r:id="rId21"/>
    <p:sldId id="277" r:id="rId22"/>
    <p:sldId id="278" r:id="rId23"/>
    <p:sldId id="279" r:id="rId24"/>
    <p:sldId id="280" r:id="rId25"/>
    <p:sldId id="283" r:id="rId26"/>
    <p:sldId id="284" r:id="rId27"/>
    <p:sldId id="285" r:id="rId28"/>
    <p:sldId id="25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E53028"/>
    <a:srgbClr val="FFE15F"/>
    <a:srgbClr val="42AB6D"/>
    <a:srgbClr val="F05B48"/>
    <a:srgbClr val="49AD6D"/>
    <a:srgbClr val="FF0000"/>
    <a:srgbClr val="FF0066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8F9F8-4611-44D3-A136-102246E43227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05AD1-64D0-430C-B2B5-ACFF294EA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9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509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 descr="1 (12)"/>
          <p:cNvPicPr>
            <a:picLocks noChangeAspect="1"/>
          </p:cNvPicPr>
          <p:nvPr userDrawn="1"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9" name="图片 9" descr="23"/>
          <p:cNvPicPr>
            <a:picLocks noChangeAspect="1"/>
          </p:cNvPicPr>
          <p:nvPr userDrawn="1"/>
        </p:nvPicPr>
        <p:blipFill>
          <a:blip r:embed="rId4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10" name="图片 8" descr="56"/>
          <p:cNvPicPr>
            <a:picLocks noChangeAspect="1"/>
          </p:cNvPicPr>
          <p:nvPr userDrawn="1"/>
        </p:nvPicPr>
        <p:blipFill>
          <a:blip r:embed="rId5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11" name="图片 5" descr="33"/>
          <p:cNvPicPr>
            <a:picLocks noChangeAspect="1"/>
          </p:cNvPicPr>
          <p:nvPr userDrawn="1"/>
        </p:nvPicPr>
        <p:blipFill>
          <a:blip r:embed="rId6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pic>
        <p:nvPicPr>
          <p:cNvPr id="12" name="图片 12" descr="5"/>
          <p:cNvPicPr>
            <a:picLocks noChangeAspect="1"/>
          </p:cNvPicPr>
          <p:nvPr userDrawn="1"/>
        </p:nvPicPr>
        <p:blipFill>
          <a:blip r:embed="rId7"/>
          <a:srcRect l="49356" t="5587" r="37449" b="63171"/>
          <a:stretch>
            <a:fillRect/>
          </a:stretch>
        </p:blipFill>
        <p:spPr>
          <a:xfrm rot="21300000">
            <a:off x="7604760" y="1439545"/>
            <a:ext cx="1372870" cy="119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90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 descr="1 (12)"/>
          <p:cNvPicPr>
            <a:picLocks noChangeAspect="1"/>
          </p:cNvPicPr>
          <p:nvPr userDrawn="1"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7" name="图片 7" descr="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8" name="图片 9" descr="23"/>
          <p:cNvPicPr>
            <a:picLocks noChangeAspect="1"/>
          </p:cNvPicPr>
          <p:nvPr userDrawn="1"/>
        </p:nvPicPr>
        <p:blipFill>
          <a:blip r:embed="rId4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 userDrawn="1"/>
        </p:nvPicPr>
        <p:blipFill>
          <a:blip r:embed="rId5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10" name="图片 5" descr="33"/>
          <p:cNvPicPr>
            <a:picLocks noChangeAspect="1"/>
          </p:cNvPicPr>
          <p:nvPr userDrawn="1"/>
        </p:nvPicPr>
        <p:blipFill>
          <a:blip r:embed="rId6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sp>
        <p:nvSpPr>
          <p:cNvPr id="12" name="圆角矩形 69"/>
          <p:cNvSpPr/>
          <p:nvPr userDrawn="1"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3" name="圆角矩形 70"/>
          <p:cNvSpPr/>
          <p:nvPr userDrawn="1"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366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Bold"/>
                <a:ea typeface="思源黑体 CN Bold" panose="020B0800000000000000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Bold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Bold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Bold"/>
                <a:ea typeface="思源黑体 CN Bold" panose="020B08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Bold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734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1673"/>
            <a:ext cx="12192001" cy="685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1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slide" Target="slide4.xml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3.wdp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9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17" Type="http://schemas.openxmlformats.org/officeDocument/2006/relationships/slide" Target="slide8.xml"/><Relationship Id="rId2" Type="http://schemas.microsoft.com/office/2007/relationships/media" Target="../media/media1.mp3"/><Relationship Id="rId16" Type="http://schemas.microsoft.com/office/2007/relationships/hdphoto" Target="../media/hdphoto4.wdp"/><Relationship Id="rId20" Type="http://schemas.openxmlformats.org/officeDocument/2006/relationships/slide" Target="slide10.xml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slide" Target="slide6.xml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4" Type="http://schemas.openxmlformats.org/officeDocument/2006/relationships/slide" Target="slide4.xml"/><Relationship Id="rId9" Type="http://schemas.openxmlformats.org/officeDocument/2006/relationships/image" Target="../media/image25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1.svg"/><Relationship Id="rId3" Type="http://schemas.openxmlformats.org/officeDocument/2006/relationships/slide" Target="slide4.xml"/><Relationship Id="rId7" Type="http://schemas.openxmlformats.org/officeDocument/2006/relationships/image" Target="../media/image25.sv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29.svg"/><Relationship Id="rId5" Type="http://schemas.microsoft.com/office/2007/relationships/hdphoto" Target="../media/hdphoto5.wdp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4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" y="989860"/>
            <a:ext cx="12206605" cy="5812155"/>
          </a:xfrm>
          <a:prstGeom prst="rect">
            <a:avLst/>
          </a:prstGeom>
        </p:spPr>
      </p:pic>
      <p:pic>
        <p:nvPicPr>
          <p:cNvPr id="12" name="图片 11" descr="588ku_d86e2212d3e726cc7abb62f88b3a8de2_12503752"/>
          <p:cNvPicPr>
            <a:picLocks noChangeAspect="1"/>
          </p:cNvPicPr>
          <p:nvPr/>
        </p:nvPicPr>
        <p:blipFill>
          <a:blip r:embed="rId6"/>
          <a:srcRect l="11471" t="26223" r="12879" b="20562"/>
          <a:stretch>
            <a:fillRect/>
          </a:stretch>
        </p:blipFill>
        <p:spPr>
          <a:xfrm>
            <a:off x="805541" y="0"/>
            <a:ext cx="10034905" cy="6377940"/>
          </a:xfrm>
          <a:prstGeom prst="rect">
            <a:avLst/>
          </a:prstGeom>
        </p:spPr>
      </p:pic>
      <p:pic>
        <p:nvPicPr>
          <p:cNvPr id="10" name="图片 9" descr="23"/>
          <p:cNvPicPr>
            <a:picLocks noChangeAspect="1"/>
          </p:cNvPicPr>
          <p:nvPr/>
        </p:nvPicPr>
        <p:blipFill>
          <a:blip r:embed="rId7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/>
        </p:nvPicPr>
        <p:blipFill>
          <a:blip r:embed="rId8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5" name="图片 4" descr="5"/>
          <p:cNvPicPr>
            <a:picLocks noChangeAspect="1"/>
          </p:cNvPicPr>
          <p:nvPr/>
        </p:nvPicPr>
        <p:blipFill>
          <a:blip r:embed="rId9"/>
          <a:srcRect t="57292"/>
          <a:stretch>
            <a:fillRect/>
          </a:stretch>
        </p:blipFill>
        <p:spPr>
          <a:xfrm>
            <a:off x="-31115" y="4677567"/>
            <a:ext cx="12191365" cy="2171700"/>
          </a:xfrm>
          <a:prstGeom prst="rect">
            <a:avLst/>
          </a:prstGeom>
        </p:spPr>
      </p:pic>
      <p:pic>
        <p:nvPicPr>
          <p:cNvPr id="11" name="图片 10" descr="33"/>
          <p:cNvPicPr>
            <a:picLocks noChangeAspect="1"/>
          </p:cNvPicPr>
          <p:nvPr/>
        </p:nvPicPr>
        <p:blipFill>
          <a:blip r:embed="rId10"/>
          <a:srcRect b="66182"/>
          <a:stretch>
            <a:fillRect/>
          </a:stretch>
        </p:blipFill>
        <p:spPr>
          <a:xfrm>
            <a:off x="-1270" y="0"/>
            <a:ext cx="12192000" cy="1381760"/>
          </a:xfrm>
          <a:prstGeom prst="rect">
            <a:avLst/>
          </a:prstGeom>
        </p:spPr>
      </p:pic>
      <p:pic>
        <p:nvPicPr>
          <p:cNvPr id="16" name="图片 15" descr="5"/>
          <p:cNvPicPr>
            <a:picLocks noChangeAspect="1"/>
          </p:cNvPicPr>
          <p:nvPr/>
        </p:nvPicPr>
        <p:blipFill>
          <a:blip r:embed="rId9"/>
          <a:srcRect l="49356" t="5587" r="37449" b="63171"/>
          <a:stretch>
            <a:fillRect/>
          </a:stretch>
        </p:blipFill>
        <p:spPr>
          <a:xfrm rot="300000" flipH="1">
            <a:off x="993564" y="821024"/>
            <a:ext cx="1887183" cy="1646266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xmlns="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" y="-78172"/>
            <a:ext cx="1450596" cy="1557348"/>
          </a:xfrm>
          <a:prstGeom prst="rect">
            <a:avLst/>
          </a:prstGeom>
        </p:spPr>
      </p:pic>
      <p:pic>
        <p:nvPicPr>
          <p:cNvPr id="23" name="图片 21" descr="卡通人物&#10;&#10;低可信度描述已自动生成">
            <a:extLst>
              <a:ext uri="{FF2B5EF4-FFF2-40B4-BE49-F238E27FC236}">
                <a16:creationId xmlns:a16="http://schemas.microsoft.com/office/drawing/2014/main" xmlns="" id="{1E3F6E34-7047-4DDE-AD37-1E02CAEFDEF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7" r="68904"/>
          <a:stretch/>
        </p:blipFill>
        <p:spPr>
          <a:xfrm>
            <a:off x="18725" y="4014770"/>
            <a:ext cx="2561087" cy="2835489"/>
          </a:xfrm>
          <a:prstGeom prst="rect">
            <a:avLst/>
          </a:prstGeom>
        </p:spPr>
      </p:pic>
      <p:pic>
        <p:nvPicPr>
          <p:cNvPr id="24" name="图片 5" descr="图片包含 游戏机, 房间, 桌子, 体育&#10;&#10;描述已自动生成">
            <a:extLst>
              <a:ext uri="{FF2B5EF4-FFF2-40B4-BE49-F238E27FC236}">
                <a16:creationId xmlns:a16="http://schemas.microsoft.com/office/drawing/2014/main" xmlns="" id="{BD851D5D-A4FD-4B36-996F-6B7E1A886BD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28" r="43201"/>
          <a:stretch/>
        </p:blipFill>
        <p:spPr>
          <a:xfrm>
            <a:off x="805541" y="4030135"/>
            <a:ext cx="3990532" cy="2820124"/>
          </a:xfrm>
          <a:prstGeom prst="rect">
            <a:avLst/>
          </a:prstGeom>
        </p:spPr>
      </p:pic>
      <p:pic>
        <p:nvPicPr>
          <p:cNvPr id="25" name="图片 19" descr="卡通人物&#10;&#10;中度可信度描述已自动生成">
            <a:extLst>
              <a:ext uri="{FF2B5EF4-FFF2-40B4-BE49-F238E27FC236}">
                <a16:creationId xmlns:a16="http://schemas.microsoft.com/office/drawing/2014/main" xmlns="" id="{640FE3C8-F17B-4FF7-AC04-49D3C5834EA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9" t="84233"/>
          <a:stretch/>
        </p:blipFill>
        <p:spPr>
          <a:xfrm>
            <a:off x="2972961" y="4987163"/>
            <a:ext cx="2787416" cy="187083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04297" y="891142"/>
            <a:ext cx="4980864" cy="1457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01371" y="4397415"/>
            <a:ext cx="3103133" cy="14753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448378">
            <a:off x="1321178" y="2428536"/>
            <a:ext cx="9448621" cy="12022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72373" y="3602225"/>
            <a:ext cx="3766079" cy="165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34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7" descr="形状, 圆圈&#10;&#10;描述已自动生成">
            <a:extLst>
              <a:ext uri="{FF2B5EF4-FFF2-40B4-BE49-F238E27FC236}">
                <a16:creationId xmlns:a16="http://schemas.microsoft.com/office/drawing/2014/main" xmlns="" id="{4051BC7C-D180-43B9-A390-AC752B5603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13228"/>
          <a:stretch/>
        </p:blipFill>
        <p:spPr>
          <a:xfrm>
            <a:off x="914400" y="0"/>
            <a:ext cx="10363200" cy="6858000"/>
          </a:xfrm>
          <a:custGeom>
            <a:avLst/>
            <a:gdLst>
              <a:gd name="connsiteX0" fmla="*/ 0 w 8695756"/>
              <a:gd name="connsiteY0" fmla="*/ 0 h 6125028"/>
              <a:gd name="connsiteX1" fmla="*/ 6924665 w 8695756"/>
              <a:gd name="connsiteY1" fmla="*/ 0 h 6125028"/>
              <a:gd name="connsiteX2" fmla="*/ 6831495 w 8695756"/>
              <a:gd name="connsiteY2" fmla="*/ 112923 h 6125028"/>
              <a:gd name="connsiteX3" fmla="*/ 6675039 w 8695756"/>
              <a:gd name="connsiteY3" fmla="*/ 625124 h 6125028"/>
              <a:gd name="connsiteX4" fmla="*/ 7591140 w 8695756"/>
              <a:gd name="connsiteY4" fmla="*/ 1541225 h 6125028"/>
              <a:gd name="connsiteX5" fmla="*/ 8507241 w 8695756"/>
              <a:gd name="connsiteY5" fmla="*/ 625124 h 6125028"/>
              <a:gd name="connsiteX6" fmla="*/ 8350785 w 8695756"/>
              <a:gd name="connsiteY6" fmla="*/ 112923 h 6125028"/>
              <a:gd name="connsiteX7" fmla="*/ 8257615 w 8695756"/>
              <a:gd name="connsiteY7" fmla="*/ 0 h 6125028"/>
              <a:gd name="connsiteX8" fmla="*/ 8695756 w 8695756"/>
              <a:gd name="connsiteY8" fmla="*/ 0 h 6125028"/>
              <a:gd name="connsiteX9" fmla="*/ 8695756 w 8695756"/>
              <a:gd name="connsiteY9" fmla="*/ 6125028 h 6125028"/>
              <a:gd name="connsiteX10" fmla="*/ 0 w 8695756"/>
              <a:gd name="connsiteY10" fmla="*/ 6125028 h 612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95756" h="6125028">
                <a:moveTo>
                  <a:pt x="0" y="0"/>
                </a:moveTo>
                <a:lnTo>
                  <a:pt x="6924665" y="0"/>
                </a:lnTo>
                <a:lnTo>
                  <a:pt x="6831495" y="112923"/>
                </a:lnTo>
                <a:cubicBezTo>
                  <a:pt x="6732717" y="259134"/>
                  <a:pt x="6675039" y="435393"/>
                  <a:pt x="6675039" y="625124"/>
                </a:cubicBezTo>
                <a:cubicBezTo>
                  <a:pt x="6675039" y="1131073"/>
                  <a:pt x="7085191" y="1541225"/>
                  <a:pt x="7591140" y="1541225"/>
                </a:cubicBezTo>
                <a:cubicBezTo>
                  <a:pt x="8097089" y="1541225"/>
                  <a:pt x="8507241" y="1131073"/>
                  <a:pt x="8507241" y="625124"/>
                </a:cubicBezTo>
                <a:cubicBezTo>
                  <a:pt x="8507241" y="435393"/>
                  <a:pt x="8449563" y="259134"/>
                  <a:pt x="8350785" y="112923"/>
                </a:cubicBezTo>
                <a:lnTo>
                  <a:pt x="8257615" y="0"/>
                </a:lnTo>
                <a:lnTo>
                  <a:pt x="8695756" y="0"/>
                </a:lnTo>
                <a:lnTo>
                  <a:pt x="8695756" y="6125028"/>
                </a:lnTo>
                <a:lnTo>
                  <a:pt x="0" y="6125028"/>
                </a:lnTo>
                <a:close/>
              </a:path>
            </a:pathLst>
          </a:custGeom>
        </p:spPr>
      </p:pic>
      <p:pic>
        <p:nvPicPr>
          <p:cNvPr id="3" name="图片 18" descr="卡通人物&#10;&#10;中度可信度描述已自动生成">
            <a:extLst>
              <a:ext uri="{FF2B5EF4-FFF2-40B4-BE49-F238E27FC236}">
                <a16:creationId xmlns:a16="http://schemas.microsoft.com/office/drawing/2014/main" xmlns="" id="{C2E5C457-ECC5-4389-B7C1-42BEB8C1C7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0" y="4977685"/>
            <a:ext cx="2971448" cy="1880315"/>
          </a:xfrm>
          <a:prstGeom prst="rect">
            <a:avLst/>
          </a:prstGeom>
        </p:spPr>
      </p:pic>
      <p:pic>
        <p:nvPicPr>
          <p:cNvPr id="4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xmlns="" id="{7B92EC06-E354-47FE-8039-A19C563DA8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1801494" y="4481099"/>
            <a:ext cx="3320408" cy="239755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78607" y="2786256"/>
            <a:ext cx="8048232" cy="1579986"/>
            <a:chOff x="1876696" y="2487729"/>
            <a:chExt cx="7013410" cy="1579986"/>
          </a:xfrm>
        </p:grpSpPr>
        <p:sp>
          <p:nvSpPr>
            <p:cNvPr id="6" name="TextBox 5"/>
            <p:cNvSpPr txBox="1"/>
            <p:nvPr/>
          </p:nvSpPr>
          <p:spPr>
            <a:xfrm>
              <a:off x="1876696" y="2487729"/>
              <a:ext cx="70016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smtClean="0">
                  <a:ln w="190500">
                    <a:solidFill>
                      <a:srgbClr val="FF0066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  <a:cs typeface="#9Slide05 Pattaya" panose="00000500000000000000" pitchFamily="2" charset="-34"/>
                </a:rPr>
                <a:t>KHÁM PHÁ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88414" y="2498055"/>
              <a:ext cx="70016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  <a:cs typeface="#9Slide05 Pattaya" panose="00000500000000000000" pitchFamily="2" charset="-34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3049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59167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Tách mỗi câu dưới đây thành hai thành </a:t>
              </a:r>
              <a:r>
                <a:rPr lang="en-US" sz="36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860154"/>
              </p:ext>
            </p:extLst>
          </p:nvPr>
        </p:nvGraphicFramePr>
        <p:xfrm>
          <a:off x="674558" y="1835770"/>
          <a:ext cx="10782336" cy="411958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59568">
                  <a:extLst>
                    <a:ext uri="{9D8B030D-6E8A-4147-A177-3AD203B41FA5}">
                      <a16:colId xmlns:a16="http://schemas.microsoft.com/office/drawing/2014/main" xmlns="" val="2299919960"/>
                    </a:ext>
                  </a:extLst>
                </a:gridCol>
                <a:gridCol w="4212235">
                  <a:extLst>
                    <a:ext uri="{9D8B030D-6E8A-4147-A177-3AD203B41FA5}">
                      <a16:colId xmlns:a16="http://schemas.microsoft.com/office/drawing/2014/main" xmlns="" val="1642880448"/>
                    </a:ext>
                  </a:extLst>
                </a:gridCol>
                <a:gridCol w="2968052">
                  <a:extLst>
                    <a:ext uri="{9D8B030D-6E8A-4147-A177-3AD203B41FA5}">
                      <a16:colId xmlns:a16="http://schemas.microsoft.com/office/drawing/2014/main" xmlns="" val="186769926"/>
                    </a:ext>
                  </a:extLst>
                </a:gridCol>
                <a:gridCol w="2942481">
                  <a:extLst>
                    <a:ext uri="{9D8B030D-6E8A-4147-A177-3AD203B41FA5}">
                      <a16:colId xmlns:a16="http://schemas.microsoft.com/office/drawing/2014/main" xmlns="" val="3313739346"/>
                    </a:ext>
                  </a:extLst>
                </a:gridCol>
              </a:tblGrid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nhất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hai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6068887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smtClean="0">
                          <a:solidFill>
                            <a:srgbClr val="00B0F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M. </a:t>
                      </a:r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Ông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Bụt đã cứu con.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3750608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Nắng mùa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thu vàng óng. 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6080954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Nhành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lan ấy rất đẹp.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3545424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Nhạc sĩ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Văn Cao là tác giả bài hát Tiến quân ca.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443476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42980" y="2838326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Bụt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56340" y="2794000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đã cứu con.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79480" y="3575781"/>
            <a:ext cx="262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mùa thu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73828" y="3545801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vàng óng.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54080" y="4382384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Nhành lan ấy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33270" y="4335194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rất đẹp.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6306" y="5247877"/>
            <a:ext cx="2910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sĩ Văn Cao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91450" y="4978057"/>
            <a:ext cx="292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tác giả bài hát Tiến quân ca.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064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8906" y="653134"/>
            <a:ext cx="10838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latin typeface="Cambria" panose="02040503050406030204" pitchFamily="18" charset="0"/>
                <a:ea typeface="Cambria" panose="02040503050406030204" pitchFamily="18" charset="0"/>
              </a:rPr>
              <a:t>   - </a:t>
            </a:r>
            <a:r>
              <a:rPr lang="en-US" sz="36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thứ nhất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thường gồm những từ ngữ nêu người, vật, hiện tượng tự nhiên (</a:t>
            </a:r>
            <a:r>
              <a:rPr lang="en-US" sz="3600" b="1" i="1">
                <a:latin typeface="Cambria" panose="02040503050406030204" pitchFamily="18" charset="0"/>
                <a:ea typeface="Cambria" panose="02040503050406030204" pitchFamily="18" charset="0"/>
              </a:rPr>
              <a:t>ông Bụt, nắng mùa thu, nhành lan ấy, nhạc sĩ Văn Cao</a:t>
            </a:r>
            <a:r>
              <a:rPr lang="en-US" sz="3600" b="1" smtClean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3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906" y="2312894"/>
            <a:ext cx="108383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thứ hai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thường gồm những từ ngữ nêu </a:t>
            </a:r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i="1">
                <a:latin typeface="Cambria" panose="02040503050406030204" pitchFamily="18" charset="0"/>
                <a:ea typeface="Cambria" panose="02040503050406030204" pitchFamily="18" charset="0"/>
              </a:rPr>
              <a:t>đã cứu con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 điểm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i="1">
                <a:latin typeface="Cambria" panose="02040503050406030204" pitchFamily="18" charset="0"/>
                <a:ea typeface="Cambria" panose="02040503050406030204" pitchFamily="18" charset="0"/>
              </a:rPr>
              <a:t>vàng óng, rất đẹp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thiệu, nhận xét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i="1">
                <a:latin typeface="Cambria" panose="02040503050406030204" pitchFamily="18" charset="0"/>
                <a:ea typeface="Cambria" panose="02040503050406030204" pitchFamily="18" charset="0"/>
              </a:rPr>
              <a:t>là tác giả bài hát Tiến quân ca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). </a:t>
            </a:r>
            <a:endParaRPr lang="en-US" sz="3600" b="1"/>
          </a:p>
        </p:txBody>
      </p:sp>
      <p:sp>
        <p:nvSpPr>
          <p:cNvPr id="8" name="TextBox 7"/>
          <p:cNvSpPr txBox="1"/>
          <p:nvPr/>
        </p:nvSpPr>
        <p:spPr>
          <a:xfrm>
            <a:off x="658906" y="4531659"/>
            <a:ext cx="10972800" cy="1790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Hai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phần này được gọi là hai thành phần chính của câu, thường không thể vắng mặt trong câu Tiếng Việt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71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63018" y="1027565"/>
            <a:ext cx="4626794" cy="908811"/>
            <a:chOff x="1263018" y="1027565"/>
            <a:chExt cx="4626794" cy="908811"/>
          </a:xfrm>
        </p:grpSpPr>
        <p:sp>
          <p:nvSpPr>
            <p:cNvPr id="2" name="Google Shape;117;p2"/>
            <p:cNvSpPr/>
            <p:nvPr/>
          </p:nvSpPr>
          <p:spPr>
            <a:xfrm>
              <a:off x="1263018" y="1027565"/>
              <a:ext cx="4626794" cy="908811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73306" y="1189582"/>
              <a:ext cx="43165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 phần thứ nhất</a:t>
              </a:r>
              <a:endParaRPr lang="en-US" sz="3200">
                <a:solidFill>
                  <a:srgbClr val="00206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11853" y="1027565"/>
            <a:ext cx="4626794" cy="908811"/>
            <a:chOff x="6511853" y="1027565"/>
            <a:chExt cx="4626794" cy="908811"/>
          </a:xfrm>
        </p:grpSpPr>
        <p:sp>
          <p:nvSpPr>
            <p:cNvPr id="3" name="Google Shape;117;p2"/>
            <p:cNvSpPr/>
            <p:nvPr/>
          </p:nvSpPr>
          <p:spPr>
            <a:xfrm>
              <a:off x="6511853" y="1027565"/>
              <a:ext cx="4626794" cy="908811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666997" y="1189581"/>
              <a:ext cx="43165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 phần thứ hai</a:t>
              </a:r>
              <a:endParaRPr lang="en-US" sz="3200">
                <a:solidFill>
                  <a:srgbClr val="002060"/>
                </a:solidFill>
              </a:endParaRPr>
            </a:p>
          </p:txBody>
        </p:sp>
      </p:grpSp>
      <p:sp>
        <p:nvSpPr>
          <p:cNvPr id="9" name="Down Arrow 8"/>
          <p:cNvSpPr/>
          <p:nvPr/>
        </p:nvSpPr>
        <p:spPr>
          <a:xfrm>
            <a:off x="3180230" y="2098393"/>
            <a:ext cx="551329" cy="779930"/>
          </a:xfrm>
          <a:prstGeom prst="downArrow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8549585" y="2018363"/>
            <a:ext cx="551329" cy="779930"/>
          </a:xfrm>
          <a:prstGeom prst="downArrow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808303" y="3040340"/>
            <a:ext cx="3637755" cy="2204013"/>
            <a:chOff x="1808303" y="3040340"/>
            <a:chExt cx="3637755" cy="2204013"/>
          </a:xfrm>
        </p:grpSpPr>
        <p:grpSp>
          <p:nvGrpSpPr>
            <p:cNvPr id="11" name="组合 226">
              <a:extLst>
                <a:ext uri="{FF2B5EF4-FFF2-40B4-BE49-F238E27FC236}">
                  <a16:creationId xmlns:a16="http://schemas.microsoft.com/office/drawing/2014/main" xmlns="" id="{6AADC884-BF35-43D0-BEE5-73EFDB3037DA}"/>
                </a:ext>
              </a:extLst>
            </p:cNvPr>
            <p:cNvGrpSpPr/>
            <p:nvPr/>
          </p:nvGrpSpPr>
          <p:grpSpPr>
            <a:xfrm>
              <a:off x="1808303" y="3040340"/>
              <a:ext cx="3637755" cy="2204013"/>
              <a:chOff x="8726219" y="-661205"/>
              <a:chExt cx="2154936" cy="1322409"/>
            </a:xfrm>
          </p:grpSpPr>
          <p:sp>
            <p:nvSpPr>
              <p:cNvPr id="12" name="任意多边形 227">
                <a:extLst>
                  <a:ext uri="{FF2B5EF4-FFF2-40B4-BE49-F238E27FC236}">
                    <a16:creationId xmlns:a16="http://schemas.microsoft.com/office/drawing/2014/main" xmlns="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3" name="任意多边形 228">
                <a:extLst>
                  <a:ext uri="{FF2B5EF4-FFF2-40B4-BE49-F238E27FC236}">
                    <a16:creationId xmlns:a16="http://schemas.microsoft.com/office/drawing/2014/main" xmlns="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936764" y="3680680"/>
              <a:ext cx="32793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Chủ ngữ</a:t>
              </a:r>
              <a:endParaRPr lang="en-US" sz="5400">
                <a:solidFill>
                  <a:srgbClr val="FF0066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006371" y="3040338"/>
            <a:ext cx="3637755" cy="2204013"/>
            <a:chOff x="1808303" y="3040340"/>
            <a:chExt cx="3637755" cy="2204013"/>
          </a:xfrm>
        </p:grpSpPr>
        <p:grpSp>
          <p:nvGrpSpPr>
            <p:cNvPr id="17" name="组合 226">
              <a:extLst>
                <a:ext uri="{FF2B5EF4-FFF2-40B4-BE49-F238E27FC236}">
                  <a16:creationId xmlns:a16="http://schemas.microsoft.com/office/drawing/2014/main" xmlns="" id="{6AADC884-BF35-43D0-BEE5-73EFDB3037DA}"/>
                </a:ext>
              </a:extLst>
            </p:cNvPr>
            <p:cNvGrpSpPr/>
            <p:nvPr/>
          </p:nvGrpSpPr>
          <p:grpSpPr>
            <a:xfrm>
              <a:off x="1808303" y="3040340"/>
              <a:ext cx="3637755" cy="2204013"/>
              <a:chOff x="8726219" y="-661205"/>
              <a:chExt cx="2154936" cy="1322409"/>
            </a:xfrm>
          </p:grpSpPr>
          <p:sp>
            <p:nvSpPr>
              <p:cNvPr id="19" name="任意多边形 227">
                <a:extLst>
                  <a:ext uri="{FF2B5EF4-FFF2-40B4-BE49-F238E27FC236}">
                    <a16:creationId xmlns:a16="http://schemas.microsoft.com/office/drawing/2014/main" xmlns="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任意多边形 228">
                <a:extLst>
                  <a:ext uri="{FF2B5EF4-FFF2-40B4-BE49-F238E27FC236}">
                    <a16:creationId xmlns:a16="http://schemas.microsoft.com/office/drawing/2014/main" xmlns="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936764" y="3680680"/>
              <a:ext cx="32793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 ngữ</a:t>
              </a:r>
              <a:endParaRPr lang="en-US" sz="540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0605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44" y="653518"/>
            <a:ext cx="11022523" cy="43407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29255" y="4931434"/>
            <a:ext cx="2399040" cy="923330"/>
          </a:xfrm>
          <a:prstGeom prst="rect">
            <a:avLst/>
          </a:prstGeom>
          <a:noFill/>
          <a:ln>
            <a:solidFill>
              <a:srgbClr val="006666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 ngữ</a:t>
            </a:r>
            <a:endParaRPr lang="en-US" sz="5400">
              <a:solidFill>
                <a:srgbClr val="FF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05124" y="4931434"/>
            <a:ext cx="3072059" cy="923330"/>
          </a:xfrm>
          <a:prstGeom prst="rect">
            <a:avLst/>
          </a:prstGeom>
          <a:noFill/>
          <a:ln>
            <a:solidFill>
              <a:srgbClr val="006666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ngữ</a:t>
            </a:r>
            <a:endParaRPr lang="en-US" sz="5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455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59167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300" b="1">
                  <a:latin typeface="Cambria" panose="02040503050406030204" pitchFamily="18" charset="0"/>
                  <a:ea typeface="Cambria" panose="02040503050406030204" pitchFamily="18" charset="0"/>
                </a:rPr>
                <a:t>Từ kết quả ở bài tập 1, thực hiện các yêu cầu sau: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06822" y="1601074"/>
            <a:ext cx="10777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Xếp thành phần thứ nhất của mỗi câu vào các nhóm:</a:t>
            </a:r>
            <a:endParaRPr lang="en-US" sz="54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1583" y="2366485"/>
            <a:ext cx="2946006" cy="941491"/>
            <a:chOff x="605117" y="2379933"/>
            <a:chExt cx="2946006" cy="94149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r="12493" b="35516"/>
            <a:stretch/>
          </p:blipFill>
          <p:spPr>
            <a:xfrm>
              <a:off x="605117" y="2379933"/>
              <a:ext cx="2946006" cy="92804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44547" y="2675093"/>
              <a:ext cx="18825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36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092386" y="2393381"/>
            <a:ext cx="2946006" cy="928043"/>
            <a:chOff x="3944469" y="2393381"/>
            <a:chExt cx="2946006" cy="9280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r="12493" b="35516"/>
            <a:stretch/>
          </p:blipFill>
          <p:spPr>
            <a:xfrm>
              <a:off x="3944469" y="2393381"/>
              <a:ext cx="2946006" cy="92804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313142" y="2661645"/>
              <a:ext cx="18825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36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288029" y="2293426"/>
            <a:ext cx="4166351" cy="1037219"/>
            <a:chOff x="7113218" y="2293426"/>
            <a:chExt cx="4166351" cy="10372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r="12493" b="35516"/>
            <a:stretch/>
          </p:blipFill>
          <p:spPr>
            <a:xfrm>
              <a:off x="7268378" y="2293426"/>
              <a:ext cx="3917061" cy="102799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113218" y="2807425"/>
              <a:ext cx="41663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 tượng tự nhiên</a:t>
              </a:r>
              <a:endParaRPr lang="en-US" sz="28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99246" y="5165837"/>
            <a:ext cx="1736731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Bụt</a:t>
            </a:r>
            <a:endParaRPr lang="en-US" sz="32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44609" y="5165837"/>
            <a:ext cx="283421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mùa thu</a:t>
            </a:r>
            <a:endParaRPr lang="en-US" sz="32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01009" y="5165836"/>
            <a:ext cx="2644461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Nhành lan ấy</a:t>
            </a:r>
            <a:endParaRPr lang="en-US" sz="32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54208" y="5165836"/>
            <a:ext cx="322095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sĩ Văn Cao</a:t>
            </a:r>
            <a:endParaRPr lang="en-US" sz="32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51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03242 -0.2458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-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46888 -0.2384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-0.09714 -0.2513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63098 -0.1435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49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1122" y="743824"/>
            <a:ext cx="10777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Xếp thành phần thứ hai của mỗi câu vào các nhóm: </a:t>
            </a:r>
            <a:endParaRPr lang="en-US" sz="80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21122" y="1621130"/>
            <a:ext cx="3885691" cy="878432"/>
            <a:chOff x="921122" y="1621130"/>
            <a:chExt cx="3885691" cy="878432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xmlns="" id="{BF9CAB77-253B-4E68-9CD5-2F483C38E33B}"/>
                </a:ext>
              </a:extLst>
            </p:cNvPr>
            <p:cNvSpPr/>
            <p:nvPr/>
          </p:nvSpPr>
          <p:spPr>
            <a:xfrm>
              <a:off x="921122" y="1621130"/>
              <a:ext cx="3885691" cy="878432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xmlns="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>
                <a:lnSpc>
                  <a:spcPct val="150000"/>
                </a:lnSpc>
              </a:pPr>
              <a:endParaRPr lang="en-US" alt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50889" y="1798736"/>
              <a:ext cx="3769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 động, trạng thái</a:t>
              </a:r>
              <a:endParaRPr lang="en-US" sz="28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362896" y="1621130"/>
            <a:ext cx="1894268" cy="878432"/>
            <a:chOff x="921122" y="1621130"/>
            <a:chExt cx="3885691" cy="878432"/>
          </a:xfrm>
        </p:grpSpPr>
        <p:sp>
          <p:nvSpPr>
            <p:cNvPr id="7" name="Rectangle: Rounded Corners 3">
              <a:extLst>
                <a:ext uri="{FF2B5EF4-FFF2-40B4-BE49-F238E27FC236}">
                  <a16:creationId xmlns:a16="http://schemas.microsoft.com/office/drawing/2014/main" xmlns="" id="{BF9CAB77-253B-4E68-9CD5-2F483C38E33B}"/>
                </a:ext>
              </a:extLst>
            </p:cNvPr>
            <p:cNvSpPr/>
            <p:nvPr/>
          </p:nvSpPr>
          <p:spPr>
            <a:xfrm>
              <a:off x="921122" y="1621130"/>
              <a:ext cx="3885691" cy="878432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xmlns="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>
                <a:lnSpc>
                  <a:spcPct val="150000"/>
                </a:lnSpc>
              </a:pPr>
              <a:endParaRPr lang="en-US" alt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50889" y="1798736"/>
              <a:ext cx="3769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đặc điểm</a:t>
              </a:r>
              <a:endParaRPr lang="en-US" sz="28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704731" y="1621130"/>
            <a:ext cx="3572869" cy="878432"/>
            <a:chOff x="921122" y="1621130"/>
            <a:chExt cx="3885691" cy="878432"/>
          </a:xfrm>
        </p:grpSpPr>
        <p:sp>
          <p:nvSpPr>
            <p:cNvPr id="10" name="Rectangle: Rounded Corners 3">
              <a:extLst>
                <a:ext uri="{FF2B5EF4-FFF2-40B4-BE49-F238E27FC236}">
                  <a16:creationId xmlns:a16="http://schemas.microsoft.com/office/drawing/2014/main" xmlns="" id="{BF9CAB77-253B-4E68-9CD5-2F483C38E33B}"/>
                </a:ext>
              </a:extLst>
            </p:cNvPr>
            <p:cNvSpPr/>
            <p:nvPr/>
          </p:nvSpPr>
          <p:spPr>
            <a:xfrm>
              <a:off x="921122" y="1621130"/>
              <a:ext cx="3885691" cy="878432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xmlns="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>
                <a:lnSpc>
                  <a:spcPct val="150000"/>
                </a:lnSpc>
              </a:pPr>
              <a:endParaRPr lang="en-US" alt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50889" y="1798736"/>
              <a:ext cx="3769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giới thiệu, nhận xét</a:t>
              </a:r>
              <a:endParaRPr lang="en-US" sz="28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21123" y="5516666"/>
            <a:ext cx="243167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đã cứu con.</a:t>
            </a:r>
            <a:endParaRPr lang="en-US" sz="32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9401" y="5470500"/>
            <a:ext cx="2091377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vàng óng.</a:t>
            </a:r>
            <a:endParaRPr lang="en-US" sz="32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17378" y="5470499"/>
            <a:ext cx="171978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rất đẹp.</a:t>
            </a:r>
            <a:endParaRPr lang="en-US" sz="32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95389" y="5076120"/>
            <a:ext cx="3482211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tác giả bài hát Tiến quân ca.</a:t>
            </a:r>
            <a:endParaRPr lang="en-US" sz="32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428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01419 -0.4166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-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13841 -0.400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-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-0.0293 -0.3092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" y="-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022E-16 L 0.00339 -0.3391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67188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Đặt câu hỏi cho các thành phần câu trong bài tập 1.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303732"/>
              </p:ext>
            </p:extLst>
          </p:nvPr>
        </p:nvGraphicFramePr>
        <p:xfrm>
          <a:off x="674558" y="1835770"/>
          <a:ext cx="10782336" cy="160687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59568">
                  <a:extLst>
                    <a:ext uri="{9D8B030D-6E8A-4147-A177-3AD203B41FA5}">
                      <a16:colId xmlns:a16="http://schemas.microsoft.com/office/drawing/2014/main" xmlns="" val="2299919960"/>
                    </a:ext>
                  </a:extLst>
                </a:gridCol>
                <a:gridCol w="4212235">
                  <a:extLst>
                    <a:ext uri="{9D8B030D-6E8A-4147-A177-3AD203B41FA5}">
                      <a16:colId xmlns:a16="http://schemas.microsoft.com/office/drawing/2014/main" xmlns="" val="1642880448"/>
                    </a:ext>
                  </a:extLst>
                </a:gridCol>
                <a:gridCol w="2968052">
                  <a:extLst>
                    <a:ext uri="{9D8B030D-6E8A-4147-A177-3AD203B41FA5}">
                      <a16:colId xmlns:a16="http://schemas.microsoft.com/office/drawing/2014/main" xmlns="" val="186769926"/>
                    </a:ext>
                  </a:extLst>
                </a:gridCol>
                <a:gridCol w="2942481">
                  <a:extLst>
                    <a:ext uri="{9D8B030D-6E8A-4147-A177-3AD203B41FA5}">
                      <a16:colId xmlns:a16="http://schemas.microsoft.com/office/drawing/2014/main" xmlns="" val="3313739346"/>
                    </a:ext>
                  </a:extLst>
                </a:gridCol>
              </a:tblGrid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nhất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hai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6068887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smtClean="0">
                          <a:solidFill>
                            <a:srgbClr val="00B0F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M. </a:t>
                      </a:r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Ông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Bụt đã cứu con.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37506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42980" y="2838326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Bụt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56340" y="2794000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đã cứu con.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2327" y="3704707"/>
            <a:ext cx="690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</a:t>
            </a:r>
            <a:endParaRPr lang="en-US" sz="32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2758" y="3795466"/>
            <a:ext cx="413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Ai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cứu con?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0783" y="4471000"/>
            <a:ext cx="413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Bụt</a:t>
            </a:r>
            <a:r>
              <a:rPr lang="en-US" sz="3600" b="1" i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làm gì?</a:t>
            </a:r>
            <a:endParaRPr lang="en-US" sz="3600" b="1" i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147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67188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Đặt câu hỏi cho các thành phần câu trong bài tập 1.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102792"/>
              </p:ext>
            </p:extLst>
          </p:nvPr>
        </p:nvGraphicFramePr>
        <p:xfrm>
          <a:off x="674558" y="1835770"/>
          <a:ext cx="10782336" cy="160687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59568">
                  <a:extLst>
                    <a:ext uri="{9D8B030D-6E8A-4147-A177-3AD203B41FA5}">
                      <a16:colId xmlns:a16="http://schemas.microsoft.com/office/drawing/2014/main" xmlns="" val="2299919960"/>
                    </a:ext>
                  </a:extLst>
                </a:gridCol>
                <a:gridCol w="4212235">
                  <a:extLst>
                    <a:ext uri="{9D8B030D-6E8A-4147-A177-3AD203B41FA5}">
                      <a16:colId xmlns:a16="http://schemas.microsoft.com/office/drawing/2014/main" xmlns="" val="1642880448"/>
                    </a:ext>
                  </a:extLst>
                </a:gridCol>
                <a:gridCol w="2968052">
                  <a:extLst>
                    <a:ext uri="{9D8B030D-6E8A-4147-A177-3AD203B41FA5}">
                      <a16:colId xmlns:a16="http://schemas.microsoft.com/office/drawing/2014/main" xmlns="" val="186769926"/>
                    </a:ext>
                  </a:extLst>
                </a:gridCol>
                <a:gridCol w="2942481">
                  <a:extLst>
                    <a:ext uri="{9D8B030D-6E8A-4147-A177-3AD203B41FA5}">
                      <a16:colId xmlns:a16="http://schemas.microsoft.com/office/drawing/2014/main" xmlns="" val="3313739346"/>
                    </a:ext>
                  </a:extLst>
                </a:gridCol>
              </a:tblGrid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nhất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hai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6068887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Nắng mùa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thu vàng óng. 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37506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42980" y="2838326"/>
            <a:ext cx="2655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mùa thu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56340" y="2794000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vàng óng.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2758" y="3795466"/>
            <a:ext cx="413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Cái gì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 óng?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0783" y="4471000"/>
            <a:ext cx="557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mùa thu</a:t>
            </a:r>
            <a:r>
              <a:rPr lang="en-US" sz="3600" b="1" i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thế nào?</a:t>
            </a:r>
            <a:endParaRPr lang="en-US" sz="3600" b="1" i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339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67188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Đặt câu hỏi cho các thành phần câu trong bài tập 1.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5372"/>
              </p:ext>
            </p:extLst>
          </p:nvPr>
        </p:nvGraphicFramePr>
        <p:xfrm>
          <a:off x="674558" y="1835770"/>
          <a:ext cx="10782336" cy="160687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59568">
                  <a:extLst>
                    <a:ext uri="{9D8B030D-6E8A-4147-A177-3AD203B41FA5}">
                      <a16:colId xmlns:a16="http://schemas.microsoft.com/office/drawing/2014/main" xmlns="" val="2299919960"/>
                    </a:ext>
                  </a:extLst>
                </a:gridCol>
                <a:gridCol w="4212235">
                  <a:extLst>
                    <a:ext uri="{9D8B030D-6E8A-4147-A177-3AD203B41FA5}">
                      <a16:colId xmlns:a16="http://schemas.microsoft.com/office/drawing/2014/main" xmlns="" val="1642880448"/>
                    </a:ext>
                  </a:extLst>
                </a:gridCol>
                <a:gridCol w="2968052">
                  <a:extLst>
                    <a:ext uri="{9D8B030D-6E8A-4147-A177-3AD203B41FA5}">
                      <a16:colId xmlns:a16="http://schemas.microsoft.com/office/drawing/2014/main" xmlns="" val="186769926"/>
                    </a:ext>
                  </a:extLst>
                </a:gridCol>
                <a:gridCol w="2942481">
                  <a:extLst>
                    <a:ext uri="{9D8B030D-6E8A-4147-A177-3AD203B41FA5}">
                      <a16:colId xmlns:a16="http://schemas.microsoft.com/office/drawing/2014/main" xmlns="" val="3313739346"/>
                    </a:ext>
                  </a:extLst>
                </a:gridCol>
              </a:tblGrid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nhất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hai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6068887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Nhành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lan ấy rất đẹp.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Nhành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lan ấy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rất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đẹp.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3750608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41094" y="3795466"/>
            <a:ext cx="413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Cái gì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 đẹp?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0783" y="4471000"/>
            <a:ext cx="557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Nhành lan ấy </a:t>
            </a:r>
            <a:r>
              <a:rPr lang="en-US" sz="3600" b="1" i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 nào?</a:t>
            </a:r>
            <a:endParaRPr lang="en-US" sz="3600" b="1" i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97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7" descr="形状, 圆圈&#10;&#10;描述已自动生成">
            <a:extLst>
              <a:ext uri="{FF2B5EF4-FFF2-40B4-BE49-F238E27FC236}">
                <a16:creationId xmlns:a16="http://schemas.microsoft.com/office/drawing/2014/main" xmlns="" id="{4051BC7C-D180-43B9-A390-AC752B5603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13228"/>
          <a:stretch/>
        </p:blipFill>
        <p:spPr>
          <a:xfrm>
            <a:off x="914400" y="0"/>
            <a:ext cx="10363200" cy="6858000"/>
          </a:xfrm>
          <a:custGeom>
            <a:avLst/>
            <a:gdLst>
              <a:gd name="connsiteX0" fmla="*/ 0 w 8695756"/>
              <a:gd name="connsiteY0" fmla="*/ 0 h 6125028"/>
              <a:gd name="connsiteX1" fmla="*/ 6924665 w 8695756"/>
              <a:gd name="connsiteY1" fmla="*/ 0 h 6125028"/>
              <a:gd name="connsiteX2" fmla="*/ 6831495 w 8695756"/>
              <a:gd name="connsiteY2" fmla="*/ 112923 h 6125028"/>
              <a:gd name="connsiteX3" fmla="*/ 6675039 w 8695756"/>
              <a:gd name="connsiteY3" fmla="*/ 625124 h 6125028"/>
              <a:gd name="connsiteX4" fmla="*/ 7591140 w 8695756"/>
              <a:gd name="connsiteY4" fmla="*/ 1541225 h 6125028"/>
              <a:gd name="connsiteX5" fmla="*/ 8507241 w 8695756"/>
              <a:gd name="connsiteY5" fmla="*/ 625124 h 6125028"/>
              <a:gd name="connsiteX6" fmla="*/ 8350785 w 8695756"/>
              <a:gd name="connsiteY6" fmla="*/ 112923 h 6125028"/>
              <a:gd name="connsiteX7" fmla="*/ 8257615 w 8695756"/>
              <a:gd name="connsiteY7" fmla="*/ 0 h 6125028"/>
              <a:gd name="connsiteX8" fmla="*/ 8695756 w 8695756"/>
              <a:gd name="connsiteY8" fmla="*/ 0 h 6125028"/>
              <a:gd name="connsiteX9" fmla="*/ 8695756 w 8695756"/>
              <a:gd name="connsiteY9" fmla="*/ 6125028 h 6125028"/>
              <a:gd name="connsiteX10" fmla="*/ 0 w 8695756"/>
              <a:gd name="connsiteY10" fmla="*/ 6125028 h 612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95756" h="6125028">
                <a:moveTo>
                  <a:pt x="0" y="0"/>
                </a:moveTo>
                <a:lnTo>
                  <a:pt x="6924665" y="0"/>
                </a:lnTo>
                <a:lnTo>
                  <a:pt x="6831495" y="112923"/>
                </a:lnTo>
                <a:cubicBezTo>
                  <a:pt x="6732717" y="259134"/>
                  <a:pt x="6675039" y="435393"/>
                  <a:pt x="6675039" y="625124"/>
                </a:cubicBezTo>
                <a:cubicBezTo>
                  <a:pt x="6675039" y="1131073"/>
                  <a:pt x="7085191" y="1541225"/>
                  <a:pt x="7591140" y="1541225"/>
                </a:cubicBezTo>
                <a:cubicBezTo>
                  <a:pt x="8097089" y="1541225"/>
                  <a:pt x="8507241" y="1131073"/>
                  <a:pt x="8507241" y="625124"/>
                </a:cubicBezTo>
                <a:cubicBezTo>
                  <a:pt x="8507241" y="435393"/>
                  <a:pt x="8449563" y="259134"/>
                  <a:pt x="8350785" y="112923"/>
                </a:cubicBezTo>
                <a:lnTo>
                  <a:pt x="8257615" y="0"/>
                </a:lnTo>
                <a:lnTo>
                  <a:pt x="8695756" y="0"/>
                </a:lnTo>
                <a:lnTo>
                  <a:pt x="8695756" y="6125028"/>
                </a:lnTo>
                <a:lnTo>
                  <a:pt x="0" y="6125028"/>
                </a:lnTo>
                <a:close/>
              </a:path>
            </a:pathLst>
          </a:custGeom>
        </p:spPr>
      </p:pic>
      <p:pic>
        <p:nvPicPr>
          <p:cNvPr id="3" name="图片 18" descr="卡通人物&#10;&#10;中度可信度描述已自动生成">
            <a:extLst>
              <a:ext uri="{FF2B5EF4-FFF2-40B4-BE49-F238E27FC236}">
                <a16:creationId xmlns:a16="http://schemas.microsoft.com/office/drawing/2014/main" xmlns="" id="{C2E5C457-ECC5-4389-B7C1-42BEB8C1C7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0" y="4977685"/>
            <a:ext cx="2971448" cy="1880315"/>
          </a:xfrm>
          <a:prstGeom prst="rect">
            <a:avLst/>
          </a:prstGeom>
        </p:spPr>
      </p:pic>
      <p:pic>
        <p:nvPicPr>
          <p:cNvPr id="4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xmlns="" id="{7B92EC06-E354-47FE-8039-A19C563DA8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1801494" y="4481099"/>
            <a:ext cx="3320408" cy="239755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78607" y="2786256"/>
            <a:ext cx="8034785" cy="1569660"/>
            <a:chOff x="1876696" y="2487729"/>
            <a:chExt cx="7001692" cy="1569660"/>
          </a:xfrm>
        </p:grpSpPr>
        <p:sp>
          <p:nvSpPr>
            <p:cNvPr id="6" name="TextBox 5"/>
            <p:cNvSpPr txBox="1"/>
            <p:nvPr/>
          </p:nvSpPr>
          <p:spPr>
            <a:xfrm>
              <a:off x="1876696" y="2487729"/>
              <a:ext cx="70016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smtClean="0">
                  <a:ln w="190500">
                    <a:solidFill>
                      <a:srgbClr val="FF0066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  <a:cs typeface="#9Slide05 Pattaya" panose="00000500000000000000" pitchFamily="2" charset="-34"/>
                </a:rPr>
                <a:t>KHỞI ĐỘNG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76696" y="2487729"/>
              <a:ext cx="70016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  <a:cs typeface="#9Slide05 Pattaya" panose="00000500000000000000" pitchFamily="2" charset="-34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5720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67188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Đặt câu hỏi cho các thành phần câu trong bài tập 1.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542715"/>
              </p:ext>
            </p:extLst>
          </p:nvPr>
        </p:nvGraphicFramePr>
        <p:xfrm>
          <a:off x="674558" y="1835770"/>
          <a:ext cx="10782336" cy="17678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59568">
                  <a:extLst>
                    <a:ext uri="{9D8B030D-6E8A-4147-A177-3AD203B41FA5}">
                      <a16:colId xmlns:a16="http://schemas.microsoft.com/office/drawing/2014/main" xmlns="" val="2299919960"/>
                    </a:ext>
                  </a:extLst>
                </a:gridCol>
                <a:gridCol w="4212235">
                  <a:extLst>
                    <a:ext uri="{9D8B030D-6E8A-4147-A177-3AD203B41FA5}">
                      <a16:colId xmlns:a16="http://schemas.microsoft.com/office/drawing/2014/main" xmlns="" val="1642880448"/>
                    </a:ext>
                  </a:extLst>
                </a:gridCol>
                <a:gridCol w="2968052">
                  <a:extLst>
                    <a:ext uri="{9D8B030D-6E8A-4147-A177-3AD203B41FA5}">
                      <a16:colId xmlns:a16="http://schemas.microsoft.com/office/drawing/2014/main" xmlns="" val="186769926"/>
                    </a:ext>
                  </a:extLst>
                </a:gridCol>
                <a:gridCol w="2942481">
                  <a:extLst>
                    <a:ext uri="{9D8B030D-6E8A-4147-A177-3AD203B41FA5}">
                      <a16:colId xmlns:a16="http://schemas.microsoft.com/office/drawing/2014/main" xmlns="" val="3313739346"/>
                    </a:ext>
                  </a:extLst>
                </a:gridCol>
              </a:tblGrid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nhất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hai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6068887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Nhạc sĩ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Văn Cao là tác giả bài hát Tiến quân ca.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Nhạc sĩ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Văn Cao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là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tác giả bài hát Tiến quân ca.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3750608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12757" y="3795466"/>
            <a:ext cx="8165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Ai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tác giả bài hát Tiến quân ca?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0783" y="4471000"/>
            <a:ext cx="7660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sĩ Văn Cao là </a:t>
            </a:r>
            <a:r>
              <a:rPr lang="en-US" sz="3600" b="1" i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ai?</a:t>
            </a:r>
            <a:endParaRPr lang="en-US" sz="3600" b="1" i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602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604"/>
            <a:ext cx="4042611" cy="525539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40400" y="499451"/>
            <a:ext cx="8322212" cy="2243749"/>
            <a:chOff x="3340400" y="499451"/>
            <a:chExt cx="8322212" cy="224374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E4B86D33-0E2C-4799-A9B4-3CFA82D34800}"/>
                </a:ext>
              </a:extLst>
            </p:cNvPr>
            <p:cNvGrpSpPr/>
            <p:nvPr/>
          </p:nvGrpSpPr>
          <p:grpSpPr>
            <a:xfrm>
              <a:off x="3340400" y="499451"/>
              <a:ext cx="8322212" cy="2243749"/>
              <a:chOff x="-180829" y="2659031"/>
              <a:chExt cx="2993004" cy="273323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C153C45A-B5D6-449D-95DE-B5F4E0CA7A2A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rgbClr val="FFEF00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xmlns="" id="{38674AB7-00FB-4AA9-8678-8D3E14042175}"/>
                  </a:ext>
                </a:extLst>
              </p:cNvPr>
              <p:cNvSpPr/>
              <p:nvPr/>
            </p:nvSpPr>
            <p:spPr>
              <a:xfrm rot="1048569">
                <a:off x="1320359" y="3154466"/>
                <a:ext cx="214915" cy="16417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3581102" y="568657"/>
              <a:ext cx="7969214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  <a:spcAft>
                  <a:spcPts val="0"/>
                </a:spcAft>
              </a:pPr>
              <a:r>
                <a:rPr lang="en-US" sz="4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Muốn </a:t>
              </a: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xác định thành phần thứ nhất của câu, ta đặt được những câu hỏi nào?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1491" y="3082904"/>
            <a:ext cx="5054147" cy="3435391"/>
            <a:chOff x="5325538" y="3082904"/>
            <a:chExt cx="5054147" cy="3435391"/>
          </a:xfrm>
        </p:grpSpPr>
        <p:grpSp>
          <p:nvGrpSpPr>
            <p:cNvPr id="8" name="组合 226">
              <a:extLst>
                <a:ext uri="{FF2B5EF4-FFF2-40B4-BE49-F238E27FC236}">
                  <a16:creationId xmlns:a16="http://schemas.microsoft.com/office/drawing/2014/main" xmlns="" id="{6AADC884-BF35-43D0-BEE5-73EFDB3037DA}"/>
                </a:ext>
              </a:extLst>
            </p:cNvPr>
            <p:cNvGrpSpPr/>
            <p:nvPr/>
          </p:nvGrpSpPr>
          <p:grpSpPr>
            <a:xfrm>
              <a:off x="5325538" y="3082904"/>
              <a:ext cx="5054147" cy="3435391"/>
              <a:chOff x="8726219" y="-661205"/>
              <a:chExt cx="2154936" cy="1322409"/>
            </a:xfrm>
          </p:grpSpPr>
          <p:sp>
            <p:nvSpPr>
              <p:cNvPr id="9" name="任意多边形 227">
                <a:extLst>
                  <a:ext uri="{FF2B5EF4-FFF2-40B4-BE49-F238E27FC236}">
                    <a16:creationId xmlns:a16="http://schemas.microsoft.com/office/drawing/2014/main" xmlns="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" name="任意多边形 228">
                <a:extLst>
                  <a:ext uri="{FF2B5EF4-FFF2-40B4-BE49-F238E27FC236}">
                    <a16:creationId xmlns:a16="http://schemas.microsoft.com/office/drawing/2014/main" xmlns="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330313" y="4116028"/>
              <a:ext cx="360947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hỏi:</a:t>
              </a:r>
            </a:p>
            <a:p>
              <a:pPr marL="285750" indent="-285750">
                <a:buFontTx/>
                <a:buChar char="-"/>
              </a:pPr>
              <a:r>
                <a:rPr lang="en-US" sz="40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Ai?</a:t>
              </a:r>
            </a:p>
            <a:p>
              <a:pPr marL="285750" indent="-285750">
                <a:buFontTx/>
                <a:buChar char="-"/>
              </a:pPr>
              <a:r>
                <a:rPr lang="en-US" sz="40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Cái gì?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8006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604"/>
            <a:ext cx="4042611" cy="525539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40400" y="499451"/>
            <a:ext cx="8322212" cy="2243749"/>
            <a:chOff x="3340400" y="499451"/>
            <a:chExt cx="8322212" cy="224374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E4B86D33-0E2C-4799-A9B4-3CFA82D34800}"/>
                </a:ext>
              </a:extLst>
            </p:cNvPr>
            <p:cNvGrpSpPr/>
            <p:nvPr/>
          </p:nvGrpSpPr>
          <p:grpSpPr>
            <a:xfrm>
              <a:off x="3340400" y="499451"/>
              <a:ext cx="8322212" cy="2243749"/>
              <a:chOff x="-180829" y="2659031"/>
              <a:chExt cx="2993004" cy="273323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C153C45A-B5D6-449D-95DE-B5F4E0CA7A2A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rgbClr val="FFEF00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xmlns="" id="{38674AB7-00FB-4AA9-8678-8D3E14042175}"/>
                  </a:ext>
                </a:extLst>
              </p:cNvPr>
              <p:cNvSpPr/>
              <p:nvPr/>
            </p:nvSpPr>
            <p:spPr>
              <a:xfrm rot="1048569">
                <a:off x="1320359" y="3154466"/>
                <a:ext cx="214915" cy="16417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3581102" y="568657"/>
              <a:ext cx="7969214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  <a:spcAft>
                  <a:spcPts val="0"/>
                </a:spcAft>
              </a:pPr>
              <a:r>
                <a:rPr lang="en-US" sz="4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Muốn </a:t>
              </a: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xác định thành phần thứ </a:t>
              </a:r>
              <a:r>
                <a:rPr lang="en-US" sz="4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hai </a:t>
              </a: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của câu, ta đặt được những câu hỏi nào?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1491" y="3082904"/>
            <a:ext cx="5128160" cy="3435391"/>
            <a:chOff x="5325538" y="3082904"/>
            <a:chExt cx="5128160" cy="3435391"/>
          </a:xfrm>
        </p:grpSpPr>
        <p:grpSp>
          <p:nvGrpSpPr>
            <p:cNvPr id="8" name="组合 226">
              <a:extLst>
                <a:ext uri="{FF2B5EF4-FFF2-40B4-BE49-F238E27FC236}">
                  <a16:creationId xmlns:a16="http://schemas.microsoft.com/office/drawing/2014/main" xmlns="" id="{6AADC884-BF35-43D0-BEE5-73EFDB3037DA}"/>
                </a:ext>
              </a:extLst>
            </p:cNvPr>
            <p:cNvGrpSpPr/>
            <p:nvPr/>
          </p:nvGrpSpPr>
          <p:grpSpPr>
            <a:xfrm>
              <a:off x="5325538" y="3082904"/>
              <a:ext cx="5054147" cy="3435391"/>
              <a:chOff x="8726219" y="-661205"/>
              <a:chExt cx="2154936" cy="1322409"/>
            </a:xfrm>
          </p:grpSpPr>
          <p:sp>
            <p:nvSpPr>
              <p:cNvPr id="9" name="任意多边形 227">
                <a:extLst>
                  <a:ext uri="{FF2B5EF4-FFF2-40B4-BE49-F238E27FC236}">
                    <a16:creationId xmlns:a16="http://schemas.microsoft.com/office/drawing/2014/main" xmlns="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" name="任意多边形 228">
                <a:extLst>
                  <a:ext uri="{FF2B5EF4-FFF2-40B4-BE49-F238E27FC236}">
                    <a16:creationId xmlns:a16="http://schemas.microsoft.com/office/drawing/2014/main" xmlns="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844224" y="3746045"/>
              <a:ext cx="360947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hỏi:</a:t>
              </a:r>
            </a:p>
            <a:p>
              <a:pPr marL="285750" indent="-285750">
                <a:buFontTx/>
                <a:buChar char="-"/>
              </a:pPr>
              <a:r>
                <a:rPr lang="en-US" sz="40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làm gì ?</a:t>
              </a:r>
            </a:p>
            <a:p>
              <a:pPr marL="285750" indent="-285750">
                <a:buFontTx/>
                <a:buChar char="-"/>
              </a:pPr>
              <a:r>
                <a:rPr lang="en-US" sz="40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thế nào? </a:t>
              </a:r>
            </a:p>
            <a:p>
              <a:pPr marL="285750" indent="-285750">
                <a:buFontTx/>
                <a:buChar char="-"/>
              </a:pPr>
              <a:r>
                <a:rPr 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 ai?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5917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52243" y="289635"/>
            <a:ext cx="3593974" cy="878432"/>
            <a:chOff x="921122" y="1621130"/>
            <a:chExt cx="4131616" cy="878432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xmlns="" id="{BF9CAB77-253B-4E68-9CD5-2F483C38E33B}"/>
                </a:ext>
              </a:extLst>
            </p:cNvPr>
            <p:cNvSpPr/>
            <p:nvPr/>
          </p:nvSpPr>
          <p:spPr>
            <a:xfrm>
              <a:off x="921122" y="1621130"/>
              <a:ext cx="3885691" cy="878432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FFFF00"/>
              </a:solidFill>
              <a:extLst>
                <a:ext uri="{C807C97D-BFC1-408E-A445-0C87EB9F89A2}">
                  <ask:lineSketchStyleProps xmlns:ask="http://schemas.microsoft.com/office/drawing/2018/sketchyshapes" xmlns="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>
                <a:lnSpc>
                  <a:spcPct val="150000"/>
                </a:lnSpc>
              </a:pPr>
              <a:endParaRPr lang="en-US" alt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82843" y="1675625"/>
              <a:ext cx="3769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GHI NHỚ</a:t>
              </a:r>
              <a:endParaRPr lang="en-US" sz="44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05853" y="1379621"/>
            <a:ext cx="1088657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thường gồm 2 thành phần chính: </a:t>
            </a:r>
            <a:r>
              <a:rPr lang="vi-VN" sz="3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ngữ </a:t>
            </a:r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vi-VN" sz="3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 ngữ</a:t>
            </a:r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ngữ </a:t>
            </a:r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người, vật, hiện tượng tự nhiên,... được nói đến trong câu. Chủ ngữ trả lời cho câu hỏi </a:t>
            </a:r>
            <a:r>
              <a:rPr lang="vi-VN" sz="3400" b="1" i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ai, cái gì, con gì...</a:t>
            </a:r>
            <a:endParaRPr lang="vi-VN" sz="3400" b="1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 ngữ </a:t>
            </a:r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hoạt động, đặc điểm, trạng thái của đối tượng được nói ở chủ ngữ hoặc giới thiệu, nhận xét về đối tượng đó. Vị ngữ trả lời cho câu hỏi </a:t>
            </a:r>
            <a:r>
              <a:rPr lang="vi-VN" sz="3400" b="1" i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gì, thế nào, là ai,... </a:t>
            </a:r>
            <a:endParaRPr lang="vi-VN" sz="3400" b="1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3400" b="1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717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42864" y="1820893"/>
            <a:ext cx="4610454" cy="13500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27847" y="564305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4. Tìm chủ ngữ hoặc vị ngữ thích hợp để hoàn thành câu.</a:t>
              </a:r>
              <a:endParaRPr lang="en-US" sz="3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2864" y="1792071"/>
            <a:ext cx="4709066" cy="646331"/>
            <a:chOff x="750441" y="1778408"/>
            <a:chExt cx="4709066" cy="646331"/>
          </a:xfrm>
        </p:grpSpPr>
        <p:sp>
          <p:nvSpPr>
            <p:cNvPr id="5" name="TextBox 4"/>
            <p:cNvSpPr txBox="1"/>
            <p:nvPr/>
          </p:nvSpPr>
          <p:spPr>
            <a:xfrm>
              <a:off x="750441" y="1778408"/>
              <a:ext cx="4709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Chú chim sơn ca 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779367" y="1922929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ysClr val="windowText" lastClr="000000"/>
                  </a:solidFill>
                </a:rPr>
                <a:t>?</a:t>
              </a:r>
              <a:endParaRPr lang="en-US" sz="2400" b="1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2864" y="2467224"/>
            <a:ext cx="3673643" cy="646331"/>
            <a:chOff x="750440" y="1778408"/>
            <a:chExt cx="3673643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750440" y="1778408"/>
              <a:ext cx="36736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Vườn hồng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30497" y="1938183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ysClr val="windowText" lastClr="000000"/>
                  </a:solidFill>
                </a:rPr>
                <a:t>?</a:t>
              </a:r>
              <a:endParaRPr lang="en-US" sz="2400" b="1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53318" y="1820893"/>
            <a:ext cx="5856195" cy="646331"/>
            <a:chOff x="750440" y="1778408"/>
            <a:chExt cx="5856195" cy="646331"/>
          </a:xfrm>
        </p:grpSpPr>
        <p:sp>
          <p:nvSpPr>
            <p:cNvPr id="12" name="TextBox 11"/>
            <p:cNvSpPr txBox="1"/>
            <p:nvPr/>
          </p:nvSpPr>
          <p:spPr>
            <a:xfrm>
              <a:off x="750440" y="1778408"/>
              <a:ext cx="58561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    chìm vào giấc ngủ say.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83130" y="1917147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ysClr val="windowText" lastClr="000000"/>
                  </a:solidFill>
                </a:rPr>
                <a:t>?</a:t>
              </a:r>
              <a:endParaRPr lang="en-US" sz="2400" b="1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266765" y="2651651"/>
            <a:ext cx="6703361" cy="646331"/>
            <a:chOff x="750440" y="1778408"/>
            <a:chExt cx="6703361" cy="646331"/>
          </a:xfrm>
        </p:grpSpPr>
        <p:sp>
          <p:nvSpPr>
            <p:cNvPr id="15" name="TextBox 14"/>
            <p:cNvSpPr txBox="1"/>
            <p:nvPr/>
          </p:nvSpPr>
          <p:spPr>
            <a:xfrm>
              <a:off x="750440" y="1778408"/>
              <a:ext cx="6703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    nằm phơi nắng bên thềm.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283130" y="1917147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ysClr val="windowText" lastClr="000000"/>
                  </a:solidFill>
                </a:rPr>
                <a:t>?</a:t>
              </a:r>
              <a:endParaRPr lang="en-US" sz="2400" b="1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89291" y="3637500"/>
            <a:ext cx="8820328" cy="901826"/>
            <a:chOff x="1021976" y="309283"/>
            <a:chExt cx="10112189" cy="901826"/>
          </a:xfrm>
        </p:grpSpPr>
        <p:sp>
          <p:nvSpPr>
            <p:cNvPr id="18" name="Rounded Rectangle 17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FF99FF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1976" y="416860"/>
              <a:ext cx="10112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a và c, thành phần được cho là gì?</a:t>
              </a:r>
              <a:endParaRPr lang="en-US" sz="4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818631" y="4878844"/>
            <a:ext cx="6703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thành phần </a:t>
            </a:r>
            <a:r>
              <a:rPr lang="en-US" sz="3600" b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ngữ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56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351930" y="1888128"/>
            <a:ext cx="6252882" cy="13500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27847" y="564305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4. Tìm chủ ngữ hoặc vị ngữ thích hợp để hoàn thành câu.</a:t>
              </a:r>
              <a:endParaRPr lang="en-US" sz="3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2864" y="1792071"/>
            <a:ext cx="4709066" cy="646331"/>
            <a:chOff x="750441" y="1778408"/>
            <a:chExt cx="4709066" cy="646331"/>
          </a:xfrm>
        </p:grpSpPr>
        <p:sp>
          <p:nvSpPr>
            <p:cNvPr id="5" name="TextBox 4"/>
            <p:cNvSpPr txBox="1"/>
            <p:nvPr/>
          </p:nvSpPr>
          <p:spPr>
            <a:xfrm>
              <a:off x="750441" y="1778408"/>
              <a:ext cx="4709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Chú chim sơn ca 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779367" y="1922929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ysClr val="windowText" lastClr="000000"/>
                  </a:solidFill>
                </a:rPr>
                <a:t>?</a:t>
              </a:r>
              <a:endParaRPr lang="en-US" sz="2400" b="1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2864" y="2467224"/>
            <a:ext cx="3673643" cy="646331"/>
            <a:chOff x="750440" y="1778408"/>
            <a:chExt cx="3673643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750440" y="1778408"/>
              <a:ext cx="36736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Vườn hồng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30497" y="1938183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ysClr val="windowText" lastClr="000000"/>
                  </a:solidFill>
                </a:rPr>
                <a:t>?</a:t>
              </a:r>
              <a:endParaRPr lang="en-US" sz="2400" b="1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53318" y="1820893"/>
            <a:ext cx="5856195" cy="646331"/>
            <a:chOff x="750440" y="1778408"/>
            <a:chExt cx="5856195" cy="646331"/>
          </a:xfrm>
        </p:grpSpPr>
        <p:sp>
          <p:nvSpPr>
            <p:cNvPr id="12" name="TextBox 11"/>
            <p:cNvSpPr txBox="1"/>
            <p:nvPr/>
          </p:nvSpPr>
          <p:spPr>
            <a:xfrm>
              <a:off x="750440" y="1778408"/>
              <a:ext cx="58561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    chìm vào giấc ngủ say.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83130" y="1917147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ysClr val="windowText" lastClr="000000"/>
                  </a:solidFill>
                </a:rPr>
                <a:t>?</a:t>
              </a:r>
              <a:endParaRPr lang="en-US" sz="2400" b="1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266765" y="2651651"/>
            <a:ext cx="6703361" cy="646331"/>
            <a:chOff x="750440" y="1778408"/>
            <a:chExt cx="6703361" cy="646331"/>
          </a:xfrm>
        </p:grpSpPr>
        <p:sp>
          <p:nvSpPr>
            <p:cNvPr id="15" name="TextBox 14"/>
            <p:cNvSpPr txBox="1"/>
            <p:nvPr/>
          </p:nvSpPr>
          <p:spPr>
            <a:xfrm>
              <a:off x="750440" y="1778408"/>
              <a:ext cx="6703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    nằm phơi nắng bên thềm.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283130" y="1917147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ysClr val="windowText" lastClr="000000"/>
                  </a:solidFill>
                </a:rPr>
                <a:t>?</a:t>
              </a:r>
              <a:endParaRPr lang="en-US" sz="2400" b="1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89291" y="3637500"/>
            <a:ext cx="8820328" cy="901826"/>
            <a:chOff x="1021976" y="309283"/>
            <a:chExt cx="10112189" cy="901826"/>
          </a:xfrm>
        </p:grpSpPr>
        <p:sp>
          <p:nvSpPr>
            <p:cNvPr id="18" name="Rounded Rectangle 17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FF99FF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1976" y="416860"/>
              <a:ext cx="10112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</a:t>
              </a:r>
              <a:r>
                <a:rPr lang="en-US" sz="36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 </a:t>
              </a:r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 </a:t>
              </a:r>
              <a:r>
                <a:rPr lang="en-US" sz="36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d, </a:t>
              </a:r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 phần được cho là gì?</a:t>
              </a:r>
              <a:endParaRPr lang="en-US" sz="4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818631" y="4878844"/>
            <a:ext cx="6703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thành phần </a:t>
            </a:r>
            <a:r>
              <a:rPr lang="en-US" sz="3600" b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 ngữ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981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564305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4. Tìm chủ ngữ hoặc vị ngữ thích hợp để hoàn thành câu.</a:t>
              </a:r>
              <a:endParaRPr lang="en-US" sz="3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2864" y="1792071"/>
            <a:ext cx="4709066" cy="646331"/>
            <a:chOff x="750441" y="1778408"/>
            <a:chExt cx="4709066" cy="646331"/>
          </a:xfrm>
        </p:grpSpPr>
        <p:sp>
          <p:nvSpPr>
            <p:cNvPr id="5" name="TextBox 4"/>
            <p:cNvSpPr txBox="1"/>
            <p:nvPr/>
          </p:nvSpPr>
          <p:spPr>
            <a:xfrm>
              <a:off x="750441" y="1778408"/>
              <a:ext cx="4709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Chú chim sơn ca 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779367" y="1922929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ysClr val="windowText" lastClr="000000"/>
                  </a:solidFill>
                </a:rPr>
                <a:t>?</a:t>
              </a:r>
              <a:endParaRPr lang="en-US" sz="2400" b="1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2864" y="3610224"/>
            <a:ext cx="3673643" cy="646331"/>
            <a:chOff x="750440" y="1778408"/>
            <a:chExt cx="3673643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750440" y="1778408"/>
              <a:ext cx="36736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Vườn hồng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30497" y="1938183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ysClr val="windowText" lastClr="000000"/>
                  </a:solidFill>
                </a:rPr>
                <a:t>?</a:t>
              </a:r>
              <a:endParaRPr lang="en-US" sz="2400" b="1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2864" y="2704645"/>
            <a:ext cx="5856195" cy="646331"/>
            <a:chOff x="750440" y="1778408"/>
            <a:chExt cx="5856195" cy="646331"/>
          </a:xfrm>
        </p:grpSpPr>
        <p:sp>
          <p:nvSpPr>
            <p:cNvPr id="12" name="TextBox 11"/>
            <p:cNvSpPr txBox="1"/>
            <p:nvPr/>
          </p:nvSpPr>
          <p:spPr>
            <a:xfrm>
              <a:off x="750440" y="1778408"/>
              <a:ext cx="58561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    chìm vào giấc ngủ say.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83130" y="1917147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ysClr val="windowText" lastClr="000000"/>
                  </a:solidFill>
                </a:rPr>
                <a:t>?</a:t>
              </a:r>
              <a:endParaRPr lang="en-US" sz="2400" b="1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42864" y="4591713"/>
            <a:ext cx="6703361" cy="646331"/>
            <a:chOff x="750440" y="1778408"/>
            <a:chExt cx="6703361" cy="646331"/>
          </a:xfrm>
        </p:grpSpPr>
        <p:sp>
          <p:nvSpPr>
            <p:cNvPr id="15" name="TextBox 14"/>
            <p:cNvSpPr txBox="1"/>
            <p:nvPr/>
          </p:nvSpPr>
          <p:spPr>
            <a:xfrm>
              <a:off x="750440" y="1778408"/>
              <a:ext cx="6703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    nằm phơi nắng bên thềm.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283130" y="1917147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ysClr val="windowText" lastClr="000000"/>
                  </a:solidFill>
                </a:rPr>
                <a:t>?</a:t>
              </a:r>
              <a:endParaRPr lang="en-US" sz="2400" b="1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658343" y="1805517"/>
            <a:ext cx="51311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en-US" sz="36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ang cất cao tiếng hót.</a:t>
            </a:r>
            <a:endParaRPr lang="en-US" sz="36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75553" y="2697650"/>
            <a:ext cx="91517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 thành phố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chìm vào giấc ngủ say.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70961" y="3623670"/>
            <a:ext cx="29280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en-US" sz="36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ang nở rộ.</a:t>
            </a:r>
            <a:endParaRPr lang="en-US" sz="36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75553" y="4596484"/>
            <a:ext cx="91517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mèo con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 phơi nắng bên thềm.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886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576" y="207340"/>
            <a:ext cx="9521647" cy="6650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074" y="1112922"/>
            <a:ext cx="4292246" cy="1951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C8EFDC-9F68-E142-3452-C4222B19AA14}"/>
              </a:ext>
            </a:extLst>
          </p:cNvPr>
          <p:cNvSpPr txBox="1"/>
          <p:nvPr/>
        </p:nvSpPr>
        <p:spPr>
          <a:xfrm>
            <a:off x="2297883" y="2524646"/>
            <a:ext cx="73349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Ôn tập kiến thức đã học</a:t>
            </a:r>
            <a:r>
              <a:rPr lang="en-US" sz="3200" b="1" i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Hoàn thành bài tập trong SBT.</a:t>
            </a:r>
          </a:p>
          <a:p>
            <a:pPr algn="just"/>
            <a:r>
              <a:rPr lang="en-US" sz="32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Đọc và chuẩn bị </a:t>
            </a:r>
            <a:r>
              <a:rPr lang="en-US" sz="3200" b="1" smtClean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 bài Viết: </a:t>
            </a:r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iết đoạn văn nêu tình cảm, cảm xúc về một người gần gũi, thân thiết.</a:t>
            </a:r>
            <a:endParaRPr lang="vi-VN" sz="6000" b="1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916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0" y="0"/>
            <a:ext cx="10034905" cy="63779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D7203E-9C91-7D38-4F5E-94EA913030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34" b="13365"/>
          <a:stretch/>
        </p:blipFill>
        <p:spPr>
          <a:xfrm rot="313196">
            <a:off x="809777" y="1752646"/>
            <a:ext cx="8913124" cy="325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89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871" b="61689" l="62783" r="96482">
                        <a14:foregroundMark x1="81939" y1="38389" x2="81939" y2="38389"/>
                        <a14:foregroundMark x1="76701" y1="37451" x2="76701" y2="37451"/>
                        <a14:foregroundMark x1="79750" y1="38389" x2="79750" y2="38389"/>
                        <a14:foregroundMark x1="72478" y1="39875" x2="72478" y2="39875"/>
                        <a14:foregroundMark x1="70289" y1="41204" x2="70289" y2="41204"/>
                        <a14:foregroundMark x1="68960" y1="44957" x2="68960" y2="44957"/>
                        <a14:foregroundMark x1="67162" y1="48475" x2="67162" y2="48475"/>
                        <a14:foregroundMark x1="68491" y1="50743" x2="68491" y2="50743"/>
                        <a14:foregroundMark x1="68726" y1="54261" x2="68726" y2="54261"/>
                        <a14:foregroundMark x1="72009" y1="56919" x2="72009" y2="56919"/>
                        <a14:foregroundMark x1="75762" y1="59343" x2="75762" y2="59343"/>
                        <a14:foregroundMark x1="78186" y1="58874" x2="78186" y2="58874"/>
                        <a14:foregroundMark x1="81314" y1="59109" x2="81314" y2="59109"/>
                        <a14:foregroundMark x1="84128" y1="56919" x2="84128" y2="56919"/>
                        <a14:foregroundMark x1="87490" y1="55590" x2="87490" y2="55590"/>
                        <a14:foregroundMark x1="88819" y1="51837" x2="88819" y2="51837"/>
                        <a14:foregroundMark x1="89679" y1="49179" x2="89679" y2="49179"/>
                        <a14:foregroundMark x1="89210" y1="45661" x2="89210" y2="45661"/>
                        <a14:foregroundMark x1="88585" y1="43471" x2="88585" y2="43471"/>
                        <a14:foregroundMark x1="84363" y1="40344" x2="84363" y2="40344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94" t="33518" r="6357" b="37815"/>
          <a:stretch/>
        </p:blipFill>
        <p:spPr>
          <a:xfrm>
            <a:off x="9738990" y="-140677"/>
            <a:ext cx="2453010" cy="2379785"/>
          </a:xfrm>
          <a:prstGeom prst="rect">
            <a:avLst/>
          </a:prstGeom>
        </p:spPr>
      </p:pic>
      <p:pic>
        <p:nvPicPr>
          <p:cNvPr id="3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7925" y="7192645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340" y="174812"/>
            <a:ext cx="5472659" cy="2397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43865" y="617447"/>
            <a:ext cx="821802" cy="590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5331" y="2397115"/>
            <a:ext cx="8359236" cy="456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65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1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4" t="33518" r="6357" b="37815"/>
          <a:stretch/>
        </p:blipFill>
        <p:spPr>
          <a:xfrm>
            <a:off x="9738990" y="-140677"/>
            <a:ext cx="2453010" cy="2379785"/>
          </a:xfrm>
          <a:prstGeom prst="rect">
            <a:avLst/>
          </a:prstGeom>
        </p:spPr>
      </p:pic>
      <p:pic>
        <p:nvPicPr>
          <p:cNvPr id="3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7925" y="7192645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226" y="216382"/>
            <a:ext cx="4125329" cy="1806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43865" y="617447"/>
            <a:ext cx="821802" cy="590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xmlns="" id="{2C59A7E3-B06B-D50D-D40F-1B716668A5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772" y="2005022"/>
            <a:ext cx="2929104" cy="292390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02B863B-EE10-0924-9EEC-B20A6742D8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6217" y="1553073"/>
            <a:ext cx="2955387" cy="289496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  <a:extLst>
              <a:ext uri="{FF2B5EF4-FFF2-40B4-BE49-F238E27FC236}">
                <a16:creationId xmlns:a16="http://schemas.microsoft.com/office/drawing/2014/main" xmlns="" id="{6A9D368D-63B6-5668-E220-032B77F334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8374" y="3996084"/>
            <a:ext cx="2801101" cy="2768082"/>
          </a:xfrm>
          <a:prstGeom prst="rect">
            <a:avLst/>
          </a:prstGeom>
        </p:spPr>
      </p:pic>
      <p:pic>
        <p:nvPicPr>
          <p:cNvPr id="9" name="Picture 8">
            <a:hlinkClick r:id="rId17" action="ppaction://hlinksldjump"/>
            <a:extLst>
              <a:ext uri="{FF2B5EF4-FFF2-40B4-BE49-F238E27FC236}">
                <a16:creationId xmlns:a16="http://schemas.microsoft.com/office/drawing/2014/main" xmlns="" id="{DF1D5CC5-0934-56A3-882F-BF1CB4925F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5667" y="3256813"/>
            <a:ext cx="2693185" cy="2893919"/>
          </a:xfrm>
          <a:prstGeom prst="rect">
            <a:avLst/>
          </a:prstGeom>
        </p:spPr>
      </p:pic>
      <p:pic>
        <p:nvPicPr>
          <p:cNvPr id="10" name="Picture 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082601" y="6009918"/>
            <a:ext cx="21093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39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1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57113" y="632011"/>
            <a:ext cx="8176510" cy="1129553"/>
            <a:chOff x="1021976" y="309282"/>
            <a:chExt cx="10112189" cy="1129553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2"/>
              <a:ext cx="10112189" cy="1129553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046986" y="428758"/>
              <a:ext cx="78934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Câu 1: Câu là gì?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79280" y="2084294"/>
            <a:ext cx="4740085" cy="3424495"/>
            <a:chOff x="412726" y="1757624"/>
            <a:chExt cx="4740085" cy="3424495"/>
          </a:xfrm>
        </p:grpSpPr>
        <p:sp>
          <p:nvSpPr>
            <p:cNvPr id="6" name="Cloud Callout 5"/>
            <p:cNvSpPr/>
            <p:nvPr/>
          </p:nvSpPr>
          <p:spPr>
            <a:xfrm flipH="1">
              <a:off x="412726" y="1757624"/>
              <a:ext cx="4740085" cy="3424495"/>
            </a:xfrm>
            <a:prstGeom prst="cloudCallout">
              <a:avLst>
                <a:gd name="adj1" fmla="val -64752"/>
                <a:gd name="adj2" fmla="val 26377"/>
              </a:avLst>
            </a:prstGeom>
            <a:solidFill>
              <a:srgbClr val="FFFF66"/>
            </a:solidFill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9387" y="2254106"/>
              <a:ext cx="434676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Câu là một tập hợp từ, thường diễn đạt một ý trọn vẹn.</a:t>
              </a:r>
            </a:p>
          </p:txBody>
        </p:sp>
      </p:grpSp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xmlns="" id="{2C59A7E3-B06B-D50D-D40F-1B716668A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140" y="4518212"/>
            <a:ext cx="2069472" cy="2065797"/>
          </a:xfrm>
          <a:prstGeom prst="rect">
            <a:avLst/>
          </a:prstGeom>
        </p:spPr>
      </p:pic>
      <p:pic>
        <p:nvPicPr>
          <p:cNvPr id="10" name="Picture 9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xmlns="" id="{BFDBF3DF-9501-4982-8201-9738EE999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65" y="1528149"/>
            <a:ext cx="5437427" cy="54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87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82712" y="595383"/>
            <a:ext cx="9519031" cy="1323439"/>
            <a:chOff x="1218112" y="269604"/>
            <a:chExt cx="9719918" cy="1323439"/>
          </a:xfrm>
        </p:grpSpPr>
        <p:sp>
          <p:nvSpPr>
            <p:cNvPr id="3" name="Rounded Rectangle 2"/>
            <p:cNvSpPr/>
            <p:nvPr/>
          </p:nvSpPr>
          <p:spPr>
            <a:xfrm>
              <a:off x="1357805" y="309282"/>
              <a:ext cx="9580224" cy="1274421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18112" y="269604"/>
              <a:ext cx="97199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Câu 2: Các từ trong câu được sắp xếp như thế nào?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33916" y="2138082"/>
            <a:ext cx="4740085" cy="3424495"/>
            <a:chOff x="412726" y="1757624"/>
            <a:chExt cx="4740085" cy="3424495"/>
          </a:xfrm>
        </p:grpSpPr>
        <p:sp>
          <p:nvSpPr>
            <p:cNvPr id="6" name="Cloud Callout 5"/>
            <p:cNvSpPr/>
            <p:nvPr/>
          </p:nvSpPr>
          <p:spPr>
            <a:xfrm flipH="1">
              <a:off x="412726" y="1757624"/>
              <a:ext cx="4740085" cy="3424495"/>
            </a:xfrm>
            <a:prstGeom prst="cloudCallout">
              <a:avLst>
                <a:gd name="adj1" fmla="val -64752"/>
                <a:gd name="adj2" fmla="val 26377"/>
              </a:avLst>
            </a:prstGeom>
            <a:solidFill>
              <a:srgbClr val="FFFF66"/>
            </a:solidFill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6855" y="2192598"/>
              <a:ext cx="434340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 từ trong </a:t>
              </a:r>
              <a:endParaRPr lang="en-US" sz="40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4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</a:t>
              </a: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 sắp xếp theo một trật tự hợp lí.</a:t>
              </a:r>
            </a:p>
          </p:txBody>
        </p:sp>
      </p:grp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xmlns="" id="{102B863B-EE10-0924-9EEC-B20A6742D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724" y="4504765"/>
            <a:ext cx="2134465" cy="2090824"/>
          </a:xfrm>
          <a:prstGeom prst="rect">
            <a:avLst/>
          </a:prstGeom>
        </p:spPr>
      </p:pic>
      <p:pic>
        <p:nvPicPr>
          <p:cNvPr id="11" name="Picture 10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xmlns="" id="{BFDBF3DF-9501-4982-8201-9738EE999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1446" y="1420573"/>
            <a:ext cx="5437427" cy="54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37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82712" y="595383"/>
            <a:ext cx="9519031" cy="1323439"/>
            <a:chOff x="1218112" y="269604"/>
            <a:chExt cx="9719918" cy="1323439"/>
          </a:xfrm>
        </p:grpSpPr>
        <p:sp>
          <p:nvSpPr>
            <p:cNvPr id="3" name="Rounded Rectangle 2"/>
            <p:cNvSpPr/>
            <p:nvPr/>
          </p:nvSpPr>
          <p:spPr>
            <a:xfrm>
              <a:off x="1357805" y="309282"/>
              <a:ext cx="9580224" cy="1274421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18112" y="269604"/>
              <a:ext cx="97199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Câu 3: Chữ cái đầu câu phải viết thế nào?</a:t>
              </a:r>
              <a:endParaRPr lang="en-US" sz="7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33916" y="2138082"/>
            <a:ext cx="4740085" cy="3424495"/>
            <a:chOff x="412726" y="1757624"/>
            <a:chExt cx="4740085" cy="3424495"/>
          </a:xfrm>
        </p:grpSpPr>
        <p:sp>
          <p:nvSpPr>
            <p:cNvPr id="6" name="Cloud Callout 5"/>
            <p:cNvSpPr/>
            <p:nvPr/>
          </p:nvSpPr>
          <p:spPr>
            <a:xfrm flipH="1">
              <a:off x="412726" y="1757624"/>
              <a:ext cx="4740085" cy="3424495"/>
            </a:xfrm>
            <a:prstGeom prst="cloudCallout">
              <a:avLst>
                <a:gd name="adj1" fmla="val -64752"/>
                <a:gd name="adj2" fmla="val 26377"/>
              </a:avLst>
            </a:prstGeom>
            <a:solidFill>
              <a:srgbClr val="FFFF66"/>
            </a:solidFill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6855" y="2314536"/>
              <a:ext cx="434340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Cambria" panose="02040503050406030204" pitchFamily="18" charset="0"/>
                  <a:ea typeface="Cambria" panose="02040503050406030204" pitchFamily="18" charset="0"/>
                </a:rPr>
                <a:t>Chữ cái đầu câu phải viết hoa.</a:t>
              </a:r>
            </a:p>
          </p:txBody>
        </p:sp>
      </p:grpSp>
      <p:pic>
        <p:nvPicPr>
          <p:cNvPr id="11" name="Picture 10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xmlns="" id="{BFDBF3DF-9501-4982-8201-9738EE999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1446" y="1420573"/>
            <a:ext cx="5437427" cy="5437427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xmlns="" id="{6A9D368D-63B6-5668-E220-032B77F33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494" y="4539560"/>
            <a:ext cx="2065690" cy="204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52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51114" y="597745"/>
            <a:ext cx="9519031" cy="1323439"/>
            <a:chOff x="1287957" y="271966"/>
            <a:chExt cx="9719918" cy="1323439"/>
          </a:xfrm>
        </p:grpSpPr>
        <p:sp>
          <p:nvSpPr>
            <p:cNvPr id="3" name="Rounded Rectangle 2"/>
            <p:cNvSpPr/>
            <p:nvPr/>
          </p:nvSpPr>
          <p:spPr>
            <a:xfrm>
              <a:off x="1357805" y="309282"/>
              <a:ext cx="9580224" cy="1274421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87957" y="271966"/>
              <a:ext cx="97199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Câu 4: Câu sau thuộc kiểu câu gì? </a:t>
              </a:r>
            </a:p>
            <a:p>
              <a:pPr algn="ctr"/>
              <a:r>
                <a:rPr lang="en-US" sz="4000" b="1" i="1" smtClean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“Nắng </a:t>
              </a:r>
              <a:r>
                <a:rPr lang="en-US" sz="4000" b="1" i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mùa thu vàng óng</a:t>
              </a:r>
              <a:r>
                <a:rPr lang="en-US" sz="4000" b="1" i="1" smtClean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.”</a:t>
              </a:r>
              <a:endParaRPr lang="en-US" sz="40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xmlns="" id="{DF1D5CC5-0934-56A3-882F-BF1CB4925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813" y="642702"/>
            <a:ext cx="1276302" cy="1371430"/>
          </a:xfrm>
          <a:prstGeom prst="rect">
            <a:avLst/>
          </a:prstGeom>
        </p:spPr>
      </p:pic>
      <p:grpSp>
        <p:nvGrpSpPr>
          <p:cNvPr id="13" name="Nhóm 1">
            <a:extLst>
              <a:ext uri="{FF2B5EF4-FFF2-40B4-BE49-F238E27FC236}">
                <a16:creationId xmlns:a16="http://schemas.microsoft.com/office/drawing/2014/main" xmlns="" id="{62DB8E11-419E-A43C-EED0-262F708A0651}"/>
              </a:ext>
            </a:extLst>
          </p:cNvPr>
          <p:cNvGrpSpPr/>
          <p:nvPr/>
        </p:nvGrpSpPr>
        <p:grpSpPr>
          <a:xfrm>
            <a:off x="899618" y="2673772"/>
            <a:ext cx="5009148" cy="1152000"/>
            <a:chOff x="873492" y="2490890"/>
            <a:chExt cx="5009148" cy="1152000"/>
          </a:xfrm>
        </p:grpSpPr>
        <p:grpSp>
          <p:nvGrpSpPr>
            <p:cNvPr id="14" name="Nhóm 2">
              <a:extLst>
                <a:ext uri="{FF2B5EF4-FFF2-40B4-BE49-F238E27FC236}">
                  <a16:creationId xmlns:a16="http://schemas.microsoft.com/office/drawing/2014/main" xmlns="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6" name="Hình chữ nhật: Góc Tròn 4">
                <a:extLst>
                  <a:ext uri="{FF2B5EF4-FFF2-40B4-BE49-F238E27FC236}">
                    <a16:creationId xmlns:a16="http://schemas.microsoft.com/office/drawing/2014/main" xmlns="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462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5">
                <a:extLst>
                  <a:ext uri="{FF2B5EF4-FFF2-40B4-BE49-F238E27FC236}">
                    <a16:creationId xmlns:a16="http://schemas.microsoft.com/office/drawing/2014/main" xmlns="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3">
              <a:extLst>
                <a:ext uri="{FF2B5EF4-FFF2-40B4-BE49-F238E27FC236}">
                  <a16:creationId xmlns:a16="http://schemas.microsoft.com/office/drawing/2014/main" xmlns="" id="{E94ED575-5FF2-57FD-CEF4-59821C47A061}"/>
                </a:ext>
              </a:extLst>
            </p:cNvPr>
            <p:cNvSpPr txBox="1"/>
            <p:nvPr/>
          </p:nvSpPr>
          <p:spPr>
            <a:xfrm>
              <a:off x="1921942" y="2669265"/>
              <a:ext cx="38015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600" b="1" kern="0" noProof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kern="0" noProof="0" smtClea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câu hỏi</a:t>
              </a:r>
              <a:endParaRPr lang="vi-VN" sz="36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6">
            <a:extLst>
              <a:ext uri="{FF2B5EF4-FFF2-40B4-BE49-F238E27FC236}">
                <a16:creationId xmlns:a16="http://schemas.microsoft.com/office/drawing/2014/main" xmlns="" id="{3886914E-946F-9E78-DB52-75EC976B7127}"/>
              </a:ext>
            </a:extLst>
          </p:cNvPr>
          <p:cNvGrpSpPr/>
          <p:nvPr/>
        </p:nvGrpSpPr>
        <p:grpSpPr>
          <a:xfrm>
            <a:off x="6335488" y="2664958"/>
            <a:ext cx="4926770" cy="1152000"/>
            <a:chOff x="6309362" y="2482076"/>
            <a:chExt cx="4926770" cy="1152000"/>
          </a:xfrm>
        </p:grpSpPr>
        <p:grpSp>
          <p:nvGrpSpPr>
            <p:cNvPr id="19" name="Nhóm 31">
              <a:extLst>
                <a:ext uri="{FF2B5EF4-FFF2-40B4-BE49-F238E27FC236}">
                  <a16:creationId xmlns:a16="http://schemas.microsoft.com/office/drawing/2014/main" xmlns="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1" name="Hình chữ nhật: Góc Tròn 39">
                <a:extLst>
                  <a:ext uri="{FF2B5EF4-FFF2-40B4-BE49-F238E27FC236}">
                    <a16:creationId xmlns:a16="http://schemas.microsoft.com/office/drawing/2014/main" xmlns="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C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2" name="Đồ họa 40">
                <a:extLst>
                  <a:ext uri="{FF2B5EF4-FFF2-40B4-BE49-F238E27FC236}">
                    <a16:creationId xmlns:a16="http://schemas.microsoft.com/office/drawing/2014/main" xmlns="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38">
              <a:extLst>
                <a:ext uri="{FF2B5EF4-FFF2-40B4-BE49-F238E27FC236}">
                  <a16:creationId xmlns:a16="http://schemas.microsoft.com/office/drawing/2014/main" xmlns="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kern="0" smtClea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câu kể</a:t>
              </a:r>
              <a:endPara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1">
            <a:extLst>
              <a:ext uri="{FF2B5EF4-FFF2-40B4-BE49-F238E27FC236}">
                <a16:creationId xmlns:a16="http://schemas.microsoft.com/office/drawing/2014/main" xmlns="" id="{084C21AB-7D0B-6E15-076A-ACC9B00756EB}"/>
              </a:ext>
            </a:extLst>
          </p:cNvPr>
          <p:cNvGrpSpPr/>
          <p:nvPr/>
        </p:nvGrpSpPr>
        <p:grpSpPr>
          <a:xfrm>
            <a:off x="984364" y="4606278"/>
            <a:ext cx="5270443" cy="1152000"/>
            <a:chOff x="958238" y="4423396"/>
            <a:chExt cx="5270443" cy="1152000"/>
          </a:xfrm>
        </p:grpSpPr>
        <p:grpSp>
          <p:nvGrpSpPr>
            <p:cNvPr id="24" name="Nhóm 42">
              <a:extLst>
                <a:ext uri="{FF2B5EF4-FFF2-40B4-BE49-F238E27FC236}">
                  <a16:creationId xmlns:a16="http://schemas.microsoft.com/office/drawing/2014/main" xmlns="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6" name="Hình chữ nhật: Góc Tròn 44">
                <a:extLst>
                  <a:ext uri="{FF2B5EF4-FFF2-40B4-BE49-F238E27FC236}">
                    <a16:creationId xmlns:a16="http://schemas.microsoft.com/office/drawing/2014/main" xmlns="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B4D84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7" name="Đồ họa 45">
                <a:extLst>
                  <a:ext uri="{FF2B5EF4-FFF2-40B4-BE49-F238E27FC236}">
                    <a16:creationId xmlns:a16="http://schemas.microsoft.com/office/drawing/2014/main" xmlns="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3">
              <a:extLst>
                <a:ext uri="{FF2B5EF4-FFF2-40B4-BE49-F238E27FC236}">
                  <a16:creationId xmlns:a16="http://schemas.microsoft.com/office/drawing/2014/main" xmlns="" id="{1C9CB0A0-200C-0B42-D4B5-C57DBDBDDC0E}"/>
                </a:ext>
              </a:extLst>
            </p:cNvPr>
            <p:cNvSpPr txBox="1"/>
            <p:nvPr/>
          </p:nvSpPr>
          <p:spPr>
            <a:xfrm>
              <a:off x="1446093" y="4646547"/>
              <a:ext cx="47825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kern="0" smtClea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câu cảm </a:t>
              </a:r>
              <a:endPara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Nhóm 46">
            <a:extLst>
              <a:ext uri="{FF2B5EF4-FFF2-40B4-BE49-F238E27FC236}">
                <a16:creationId xmlns:a16="http://schemas.microsoft.com/office/drawing/2014/main" xmlns="" id="{DF43F926-6653-CBC6-F3E8-99F6E4202C79}"/>
              </a:ext>
            </a:extLst>
          </p:cNvPr>
          <p:cNvGrpSpPr/>
          <p:nvPr/>
        </p:nvGrpSpPr>
        <p:grpSpPr>
          <a:xfrm>
            <a:off x="6335488" y="4636881"/>
            <a:ext cx="4987834" cy="1153269"/>
            <a:chOff x="6309362" y="4453999"/>
            <a:chExt cx="4987834" cy="1153269"/>
          </a:xfrm>
        </p:grpSpPr>
        <p:grpSp>
          <p:nvGrpSpPr>
            <p:cNvPr id="29" name="Nhóm 47">
              <a:extLst>
                <a:ext uri="{FF2B5EF4-FFF2-40B4-BE49-F238E27FC236}">
                  <a16:creationId xmlns:a16="http://schemas.microsoft.com/office/drawing/2014/main" xmlns="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1" name="Hình chữ nhật: Góc Tròn 49">
                <a:extLst>
                  <a:ext uri="{FF2B5EF4-FFF2-40B4-BE49-F238E27FC236}">
                    <a16:creationId xmlns:a16="http://schemas.microsoft.com/office/drawing/2014/main" xmlns="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6FD3D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2" name="Đồ họa 50">
                <a:extLst>
                  <a:ext uri="{FF2B5EF4-FFF2-40B4-BE49-F238E27FC236}">
                    <a16:creationId xmlns:a16="http://schemas.microsoft.com/office/drawing/2014/main" xmlns="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0" name="Hộp Văn bản 48">
              <a:extLst>
                <a:ext uri="{FF2B5EF4-FFF2-40B4-BE49-F238E27FC236}">
                  <a16:creationId xmlns:a16="http://schemas.microsoft.com/office/drawing/2014/main" xmlns="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kern="0" smtClea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câu khiến</a:t>
              </a:r>
              <a:endPara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5099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0" y="0"/>
            <a:ext cx="10034905" cy="637794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67216" y="562866"/>
            <a:ext cx="5774508" cy="1107996"/>
            <a:chOff x="3751685" y="2531276"/>
            <a:chExt cx="9533051" cy="1107996"/>
          </a:xfrm>
        </p:grpSpPr>
        <p:sp>
          <p:nvSpPr>
            <p:cNvPr id="4" name="TextBox 3"/>
            <p:cNvSpPr txBox="1"/>
            <p:nvPr/>
          </p:nvSpPr>
          <p:spPr>
            <a:xfrm>
              <a:off x="3751685" y="2531276"/>
              <a:ext cx="8031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smtClean="0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Yêu cầu cần đạt</a:t>
              </a:r>
              <a:endParaRPr lang="en-US" sz="6600" b="1" dirty="0">
                <a:ln w="203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51685" y="2531276"/>
              <a:ext cx="95330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Yêu cầu cần đạt</a:t>
              </a:r>
              <a:endPara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89888" y="1617074"/>
            <a:ext cx="81347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en-US" sz="28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Hiểu và nhận diện được hai thành phần chính của câu: chủ ngữ và vị ngữ; nhớ được khái niệm hai thành phần này. </a:t>
            </a:r>
          </a:p>
          <a:p>
            <a:pPr algn="just"/>
            <a:r>
              <a:rPr lang="en-US" sz="28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Kết hợp được chủ ngữ và vị ngữ để tạo thành câu đúng ngữ pháp và ngữ nghĩa. </a:t>
            </a:r>
          </a:p>
          <a:p>
            <a:pPr algn="just"/>
            <a:r>
              <a:rPr lang="en-US" sz="28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en-US" sz="28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ngôn ngữ, giao tiếp và hợp tác, giải quyết vấn đề sáng tạo.</a:t>
            </a:r>
          </a:p>
          <a:p>
            <a:pPr algn="just"/>
            <a:r>
              <a:rPr lang="en-US" sz="28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28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982108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</TotalTime>
  <Words>1097</Words>
  <Application>Microsoft Office PowerPoint</Application>
  <PresentationFormat>Widescreen</PresentationFormat>
  <Paragraphs>167</Paragraphs>
  <Slides>28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#9Slide05 Pattaya</vt:lpstr>
      <vt:lpstr>#9Slide05 SVNMaphylla</vt:lpstr>
      <vt:lpstr>Arial</vt:lpstr>
      <vt:lpstr>Calibri</vt:lpstr>
      <vt:lpstr>Cambria</vt:lpstr>
      <vt:lpstr>等线</vt:lpstr>
      <vt:lpstr>inpin heiti</vt:lpstr>
      <vt:lpstr>Tahoma</vt:lpstr>
      <vt:lpstr>Times New Roman</vt:lpstr>
      <vt:lpstr>UTM Alberta Heavy</vt:lpstr>
      <vt:lpstr>UTM Avo</vt:lpstr>
      <vt:lpstr>思源黑体 CN</vt:lpstr>
      <vt:lpstr>思源黑体 CN Bold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HuyenPC</cp:lastModifiedBy>
  <cp:revision>59</cp:revision>
  <dcterms:created xsi:type="dcterms:W3CDTF">2023-12-03T08:09:46Z</dcterms:created>
  <dcterms:modified xsi:type="dcterms:W3CDTF">2024-01-10T08:23:51Z</dcterms:modified>
</cp:coreProperties>
</file>