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697" r:id="rId5"/>
  </p:sldMasterIdLst>
  <p:notesMasterIdLst>
    <p:notesMasterId r:id="rId26"/>
  </p:notesMasterIdLst>
  <p:sldIdLst>
    <p:sldId id="284" r:id="rId6"/>
    <p:sldId id="283" r:id="rId7"/>
    <p:sldId id="292" r:id="rId8"/>
    <p:sldId id="304" r:id="rId9"/>
    <p:sldId id="483" r:id="rId10"/>
    <p:sldId id="386" r:id="rId11"/>
    <p:sldId id="484" r:id="rId12"/>
    <p:sldId id="259" r:id="rId13"/>
    <p:sldId id="485" r:id="rId14"/>
    <p:sldId id="291" r:id="rId15"/>
    <p:sldId id="486" r:id="rId16"/>
    <p:sldId id="487" r:id="rId17"/>
    <p:sldId id="488" r:id="rId18"/>
    <p:sldId id="266" r:id="rId19"/>
    <p:sldId id="489" r:id="rId20"/>
    <p:sldId id="490" r:id="rId21"/>
    <p:sldId id="491" r:id="rId22"/>
    <p:sldId id="492" r:id="rId23"/>
    <p:sldId id="299"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AC7D0-AAA2-4981-A8AA-1BDE32ECD91E}"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103DF-5CE6-413A-AAF3-83778CC47C15}" type="slidenum">
              <a:rPr lang="en-US" smtClean="0"/>
              <a:t>‹#›</a:t>
            </a:fld>
            <a:endParaRPr lang="en-US"/>
          </a:p>
        </p:txBody>
      </p:sp>
    </p:spTree>
    <p:extLst>
      <p:ext uri="{BB962C8B-B14F-4D97-AF65-F5344CB8AC3E}">
        <p14:creationId xmlns:p14="http://schemas.microsoft.com/office/powerpoint/2010/main" val="244711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01593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9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0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52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807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3324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6746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50979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810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228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4594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952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60001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5865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8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74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910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901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637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2264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682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54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416E30-BE29-4FD0-AD41-3B392E29F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3" name="矩形 2">
            <a:extLst>
              <a:ext uri="{FF2B5EF4-FFF2-40B4-BE49-F238E27FC236}">
                <a16:creationId xmlns:a16="http://schemas.microsoft.com/office/drawing/2014/main" id="{F767D18E-9657-4ED2-9147-59C89D290780}"/>
              </a:ext>
            </a:extLst>
          </p:cNvPr>
          <p:cNvSpPr/>
          <p:nvPr userDrawn="1"/>
        </p:nvSpPr>
        <p:spPr>
          <a:xfrm>
            <a:off x="381000" y="292100"/>
            <a:ext cx="11518900" cy="63119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422333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F418745-DC04-4BDC-9080-8F17D4BFEE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3" name="矩形 2">
            <a:extLst>
              <a:ext uri="{FF2B5EF4-FFF2-40B4-BE49-F238E27FC236}">
                <a16:creationId xmlns:a16="http://schemas.microsoft.com/office/drawing/2014/main" id="{165AFCB9-503B-4999-861D-A5D659C7D164}"/>
              </a:ext>
            </a:extLst>
          </p:cNvPr>
          <p:cNvSpPr/>
          <p:nvPr userDrawn="1"/>
        </p:nvSpPr>
        <p:spPr>
          <a:xfrm>
            <a:off x="622300" y="508000"/>
            <a:ext cx="10883900" cy="59817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380718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14E68C-247C-4A2D-878C-D582A9E05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9" name="矩形 8">
            <a:extLst>
              <a:ext uri="{FF2B5EF4-FFF2-40B4-BE49-F238E27FC236}">
                <a16:creationId xmlns:a16="http://schemas.microsoft.com/office/drawing/2014/main" id="{959F491F-E999-4683-863B-7B86938179E9}"/>
              </a:ext>
            </a:extLst>
          </p:cNvPr>
          <p:cNvSpPr/>
          <p:nvPr userDrawn="1"/>
        </p:nvSpPr>
        <p:spPr>
          <a:xfrm>
            <a:off x="622300" y="508000"/>
            <a:ext cx="10883900" cy="59817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999418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9577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19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2465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65306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51974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01277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07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1275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7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852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384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124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jpg"/><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E6D5D6B-E2E0-480A-8CE7-83840D595A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9250" y="228599"/>
            <a:ext cx="1247775" cy="1247775"/>
          </a:xfrm>
          <a:prstGeom prst="rect">
            <a:avLst/>
          </a:prstGeom>
        </p:spPr>
      </p:pic>
    </p:spTree>
    <p:extLst>
      <p:ext uri="{BB962C8B-B14F-4D97-AF65-F5344CB8AC3E}">
        <p14:creationId xmlns:p14="http://schemas.microsoft.com/office/powerpoint/2010/main" val="2615927322"/>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275248932"/>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5118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E07B44F-F872-4C2F-B9CA-DF13AB8DAA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6850" y="333375"/>
            <a:ext cx="1219200" cy="1219200"/>
          </a:xfrm>
          <a:prstGeom prst="rect">
            <a:avLst/>
          </a:prstGeom>
        </p:spPr>
      </p:pic>
    </p:spTree>
    <p:extLst>
      <p:ext uri="{BB962C8B-B14F-4D97-AF65-F5344CB8AC3E}">
        <p14:creationId xmlns:p14="http://schemas.microsoft.com/office/powerpoint/2010/main" val="3316119184"/>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9D0AF"/>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C2BF615-7310-4868-9926-0E77E376918A}"/>
              </a:ext>
            </a:extLst>
          </p:cNvPr>
          <p:cNvSpPr/>
          <p:nvPr userDrawn="1"/>
        </p:nvSpPr>
        <p:spPr>
          <a:xfrm>
            <a:off x="254000" y="215900"/>
            <a:ext cx="11658600" cy="65151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C2E39758-717F-4170-AADB-4574C2A2A0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66850" y="333375"/>
            <a:ext cx="1219200" cy="1219200"/>
          </a:xfrm>
          <a:prstGeom prst="rect">
            <a:avLst/>
          </a:prstGeom>
        </p:spPr>
      </p:pic>
    </p:spTree>
    <p:extLst>
      <p:ext uri="{BB962C8B-B14F-4D97-AF65-F5344CB8AC3E}">
        <p14:creationId xmlns:p14="http://schemas.microsoft.com/office/powerpoint/2010/main" val="3575400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5011838" y="627349"/>
            <a:ext cx="7180162"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2" name="Picture 1">
            <a:extLst>
              <a:ext uri="{FF2B5EF4-FFF2-40B4-BE49-F238E27FC236}">
                <a16:creationId xmlns:a16="http://schemas.microsoft.com/office/drawing/2014/main" id="{A041D648-86F6-49B4-990F-9E4AD13E4EDE}"/>
              </a:ext>
            </a:extLst>
          </p:cNvPr>
          <p:cNvPicPr>
            <a:picLocks noChangeAspect="1"/>
          </p:cNvPicPr>
          <p:nvPr/>
        </p:nvPicPr>
        <p:blipFill>
          <a:blip r:embed="rId5"/>
          <a:stretch>
            <a:fillRect/>
          </a:stretch>
        </p:blipFill>
        <p:spPr>
          <a:xfrm>
            <a:off x="7215216" y="1821811"/>
            <a:ext cx="3743268" cy="3023878"/>
          </a:xfrm>
          <a:prstGeom prst="rect">
            <a:avLst/>
          </a:prstGeom>
        </p:spPr>
      </p:pic>
    </p:spTree>
    <p:extLst>
      <p:ext uri="{BB962C8B-B14F-4D97-AF65-F5344CB8AC3E}">
        <p14:creationId xmlns:p14="http://schemas.microsoft.com/office/powerpoint/2010/main" val="4154424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742950" y="2543329"/>
            <a:ext cx="10210799" cy="2631490"/>
          </a:xfrm>
          <a:prstGeom prst="rect">
            <a:avLst/>
          </a:prstGeom>
          <a:noFill/>
        </p:spPr>
        <p:txBody>
          <a:bodyPr wrap="square" rtlCol="0">
            <a:spAutoFit/>
          </a:bodyPr>
          <a:lstStyle/>
          <a:p>
            <a:pPr lvl="0" algn="just" defTabSz="457200"/>
            <a:r>
              <a:rPr lang="vi-VN" altLang="zh-CN" sz="3300" b="1" dirty="0">
                <a:solidFill>
                  <a:srgbClr val="002060"/>
                </a:solidFill>
                <a:latin typeface="Calibri"/>
                <a:ea typeface="字魂17号-萌趣果冻体" panose="02000000000000000000"/>
              </a:rPr>
              <a:t>Lớp bao phủ ở mỗi loài động vật khác nhau thì khác nhau</a:t>
            </a:r>
            <a:r>
              <a:rPr lang="vi-VN" altLang="zh-CN" sz="3300" b="1" dirty="0">
                <a:solidFill>
                  <a:srgbClr val="FF0000"/>
                </a:solidFill>
                <a:latin typeface="Calibri"/>
                <a:ea typeface="字魂17号-萌趣果冻体" panose="02000000000000000000"/>
              </a:rPr>
              <a:t>.</a:t>
            </a:r>
            <a:endParaRPr lang="en-US" altLang="zh-CN" sz="3300" b="1" dirty="0">
              <a:solidFill>
                <a:srgbClr val="FF0000"/>
              </a:solidFill>
              <a:latin typeface="Calibri"/>
              <a:ea typeface="字魂17号-萌趣果冻体" panose="02000000000000000000"/>
            </a:endParaRPr>
          </a:p>
          <a:p>
            <a:pPr marL="457200" lvl="0" indent="-457200" algn="just" defTabSz="457200">
              <a:buFont typeface="Arial" panose="020B0604020202020204" pitchFamily="34" charset="0"/>
              <a:buChar char="•"/>
            </a:pPr>
            <a:r>
              <a:rPr lang="vi-VN" altLang="zh-CN" sz="3300" b="1" dirty="0">
                <a:solidFill>
                  <a:srgbClr val="FF0000"/>
                </a:solidFill>
                <a:latin typeface="Calibri"/>
                <a:ea typeface="字魂17号-萌趣果冻体" panose="02000000000000000000"/>
              </a:rPr>
              <a:t>Cơ thể các loài cá như cá vàng, cá chép, cá rô phi ...</a:t>
            </a:r>
            <a:r>
              <a:rPr lang="en-US" altLang="zh-CN" sz="3300" b="1" dirty="0">
                <a:solidFill>
                  <a:srgbClr val="FF0000"/>
                </a:solidFill>
                <a:latin typeface="Calibri"/>
                <a:ea typeface="字魂17号-萌趣果冻体" panose="02000000000000000000"/>
              </a:rPr>
              <a:t> </a:t>
            </a:r>
            <a:r>
              <a:rPr lang="vi-VN" altLang="zh-CN" sz="3300" b="1" dirty="0">
                <a:solidFill>
                  <a:srgbClr val="FF0000"/>
                </a:solidFill>
                <a:latin typeface="Calibri"/>
                <a:ea typeface="字魂17号-萌趣果冻体" panose="02000000000000000000"/>
              </a:rPr>
              <a:t>được vảy bao phủ;</a:t>
            </a:r>
            <a:endParaRPr lang="en-US" altLang="zh-CN" sz="3300" b="1" dirty="0">
              <a:solidFill>
                <a:srgbClr val="FF0000"/>
              </a:solidFill>
              <a:latin typeface="Calibri"/>
              <a:ea typeface="字魂17号-萌趣果冻体" panose="02000000000000000000"/>
            </a:endParaRPr>
          </a:p>
          <a:p>
            <a:pPr marL="457200" lvl="0" indent="-457200" algn="just" defTabSz="457200">
              <a:buFont typeface="Arial" panose="020B0604020202020204" pitchFamily="34" charset="0"/>
              <a:buChar char="•"/>
            </a:pPr>
            <a:r>
              <a:rPr lang="en-US" altLang="zh-CN" sz="3300" b="1" dirty="0">
                <a:solidFill>
                  <a:srgbClr val="FF0000"/>
                </a:solidFill>
                <a:latin typeface="Calibri"/>
                <a:ea typeface="字魂17号-萌趣果冻体" panose="02000000000000000000"/>
              </a:rPr>
              <a:t>C</a:t>
            </a:r>
            <a:r>
              <a:rPr lang="vi-VN" altLang="zh-CN" sz="3300" b="1" dirty="0">
                <a:solidFill>
                  <a:srgbClr val="FF0000"/>
                </a:solidFill>
                <a:latin typeface="Calibri"/>
                <a:ea typeface="字魂17号-萌趣果冻体" panose="02000000000000000000"/>
              </a:rPr>
              <a:t>ơ thể các loài chim như gà, vịt, bồ câu... được lông vũ bao phủ; cơ thể tôm cua được lớp vỏ cứng bao phủ,...</a:t>
            </a:r>
            <a:endParaRPr kumimoji="0" lang="zh-CN" altLang="en-US" sz="3300" b="1" i="0" u="none" strike="noStrike" kern="1200" cap="none" spc="0" normalizeH="0" baseline="0" noProof="0" dirty="0">
              <a:ln>
                <a:noFill/>
              </a:ln>
              <a:solidFill>
                <a:srgbClr val="FF0000"/>
              </a:solidFill>
              <a:effectLst/>
              <a:uLnTx/>
              <a:uFillTx/>
              <a:latin typeface="Calibri"/>
              <a:ea typeface="字魂17号-萌趣果冻体" panose="02000000000000000000"/>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350590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down)">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down)">
                                      <p:cBhvr>
                                        <p:cTn id="4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1019175" y="2524279"/>
            <a:ext cx="10210799" cy="2631490"/>
          </a:xfrm>
          <a:prstGeom prst="rect">
            <a:avLst/>
          </a:prstGeom>
          <a:noFill/>
        </p:spPr>
        <p:txBody>
          <a:bodyPr wrap="square" rtlCol="0">
            <a:spAutoFit/>
          </a:bodyPr>
          <a:lstStyle/>
          <a:p>
            <a:pPr lvl="0" algn="just" defTabSz="457200"/>
            <a:r>
              <a:rPr lang="vi-VN" altLang="zh-CN" sz="3300" b="1" dirty="0">
                <a:solidFill>
                  <a:srgbClr val="002060"/>
                </a:solidFill>
                <a:latin typeface="Calibri"/>
                <a:ea typeface="字魂17号-萌趣果冻体" panose="02000000000000000000"/>
              </a:rPr>
              <a:t>Cơ quan di chuyển của các loài động vật khác </a:t>
            </a:r>
            <a:r>
              <a:rPr lang="en-US" altLang="zh-CN" sz="3300" b="1" dirty="0" err="1">
                <a:solidFill>
                  <a:srgbClr val="002060"/>
                </a:solidFill>
                <a:latin typeface="Calibri"/>
                <a:ea typeface="字魂17号-萌趣果冻体" panose="02000000000000000000"/>
              </a:rPr>
              <a:t>nhau</a:t>
            </a:r>
            <a:r>
              <a:rPr lang="en-US" altLang="zh-CN" sz="3300" b="1" dirty="0">
                <a:solidFill>
                  <a:srgbClr val="002060"/>
                </a:solidFill>
                <a:latin typeface="Calibri"/>
                <a:ea typeface="字魂17号-萌趣果冻体" panose="02000000000000000000"/>
              </a:rPr>
              <a:t> </a:t>
            </a:r>
            <a:r>
              <a:rPr lang="en-US" altLang="zh-CN" sz="3300" b="1" dirty="0" err="1">
                <a:solidFill>
                  <a:srgbClr val="002060"/>
                </a:solidFill>
                <a:latin typeface="Calibri"/>
                <a:ea typeface="字魂17号-萌趣果冻体" panose="02000000000000000000"/>
              </a:rPr>
              <a:t>cũng</a:t>
            </a:r>
            <a:r>
              <a:rPr lang="en-US" altLang="zh-CN" sz="3300" b="1" dirty="0">
                <a:solidFill>
                  <a:srgbClr val="002060"/>
                </a:solidFill>
                <a:latin typeface="Calibri"/>
                <a:ea typeface="字魂17号-萌趣果冻体" panose="02000000000000000000"/>
              </a:rPr>
              <a:t> </a:t>
            </a:r>
            <a:r>
              <a:rPr lang="vi-VN" altLang="zh-CN" sz="3300" b="1" dirty="0">
                <a:solidFill>
                  <a:srgbClr val="002060"/>
                </a:solidFill>
                <a:latin typeface="Calibri"/>
                <a:ea typeface="字魂17号-萌趣果冻体" panose="02000000000000000000"/>
              </a:rPr>
              <a:t>khác nhau:</a:t>
            </a:r>
            <a:endParaRPr lang="en-US" altLang="zh-CN" sz="3300" b="1" dirty="0">
              <a:solidFill>
                <a:srgbClr val="002060"/>
              </a:solidFill>
              <a:latin typeface="Calibri"/>
              <a:ea typeface="字魂17号-萌趣果冻体" panose="02000000000000000000"/>
            </a:endParaRPr>
          </a:p>
          <a:p>
            <a:pPr marL="457200" lvl="0" indent="-457200" algn="just" defTabSz="457200">
              <a:buFont typeface="Wingdings" panose="05000000000000000000" pitchFamily="2" charset="2"/>
              <a:buChar char="ü"/>
            </a:pPr>
            <a:r>
              <a:rPr lang="vi-VN" altLang="zh-CN" sz="3300" b="1" dirty="0">
                <a:solidFill>
                  <a:srgbClr val="FF0000"/>
                </a:solidFill>
                <a:latin typeface="Calibri"/>
                <a:ea typeface="字魂17号-萌趣果冻体" panose="02000000000000000000"/>
              </a:rPr>
              <a:t>Cá bơi bằng vây và đuôi</a:t>
            </a:r>
            <a:r>
              <a:rPr lang="en-US" altLang="zh-CN" sz="3300" b="1" dirty="0">
                <a:solidFill>
                  <a:srgbClr val="FF0000"/>
                </a:solidFill>
                <a:latin typeface="Calibri"/>
                <a:ea typeface="字魂17号-萌趣果冻体" panose="02000000000000000000"/>
              </a:rPr>
              <a:t>.</a:t>
            </a:r>
          </a:p>
          <a:p>
            <a:pPr marL="457200" lvl="0" indent="-457200" algn="just" defTabSz="457200">
              <a:buFont typeface="Wingdings" panose="05000000000000000000" pitchFamily="2" charset="2"/>
              <a:buChar char="ü"/>
            </a:pPr>
            <a:r>
              <a:rPr lang="en-US" altLang="zh-CN" sz="3300" b="1" dirty="0">
                <a:solidFill>
                  <a:srgbClr val="FF0000"/>
                </a:solidFill>
                <a:latin typeface="Calibri"/>
                <a:ea typeface="字魂17号-萌趣果冻体" panose="02000000000000000000"/>
              </a:rPr>
              <a:t>C</a:t>
            </a:r>
            <a:r>
              <a:rPr lang="vi-VN" altLang="zh-CN" sz="3300" b="1" dirty="0">
                <a:solidFill>
                  <a:srgbClr val="FF0000"/>
                </a:solidFill>
                <a:latin typeface="Calibri"/>
                <a:ea typeface="字魂17号-萌趣果冻体" panose="02000000000000000000"/>
              </a:rPr>
              <a:t>ác loài thú như chó, mèo, lợn ...đi bằng chân;</a:t>
            </a:r>
            <a:endParaRPr lang="en-US" altLang="zh-CN" sz="3300" b="1" dirty="0">
              <a:solidFill>
                <a:srgbClr val="FF0000"/>
              </a:solidFill>
              <a:latin typeface="Calibri"/>
              <a:ea typeface="字魂17号-萌趣果冻体" panose="02000000000000000000"/>
            </a:endParaRPr>
          </a:p>
          <a:p>
            <a:pPr marL="457200" lvl="0" indent="-457200" algn="just" defTabSz="457200">
              <a:buFont typeface="Wingdings" panose="05000000000000000000" pitchFamily="2" charset="2"/>
              <a:buChar char="ü"/>
            </a:pPr>
            <a:r>
              <a:rPr lang="en-US" altLang="zh-CN" sz="3300" b="1" dirty="0">
                <a:solidFill>
                  <a:srgbClr val="FF0000"/>
                </a:solidFill>
                <a:latin typeface="Calibri"/>
                <a:ea typeface="字魂17号-萌趣果冻体" panose="02000000000000000000"/>
              </a:rPr>
              <a:t>N</a:t>
            </a:r>
            <a:r>
              <a:rPr lang="vi-VN" altLang="zh-CN" sz="3300" b="1" dirty="0">
                <a:solidFill>
                  <a:srgbClr val="FF0000"/>
                </a:solidFill>
                <a:latin typeface="Calibri"/>
                <a:ea typeface="字魂17号-萌趣果冻体" panose="02000000000000000000"/>
              </a:rPr>
              <a:t>hiều loài chim có cả chân để đi và cánh để bay,...</a:t>
            </a:r>
            <a:endParaRPr kumimoji="0" lang="zh-CN" altLang="en-US" sz="3300" b="1" i="0" u="none" strike="noStrike" kern="1200" cap="none" spc="0" normalizeH="0" baseline="0" noProof="0" dirty="0">
              <a:ln>
                <a:noFill/>
              </a:ln>
              <a:solidFill>
                <a:srgbClr val="FF0000"/>
              </a:solidFill>
              <a:effectLst/>
              <a:uLnTx/>
              <a:uFillTx/>
              <a:latin typeface="Calibri"/>
              <a:ea typeface="字魂17号-萌趣果冻体" panose="02000000000000000000"/>
              <a:cs typeface="+mn-cs"/>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167475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down)">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down)">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wipe(down)">
                                      <p:cBhvr>
                                        <p:cTn id="4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5" name="Picture 4">
            <a:extLst>
              <a:ext uri="{FF2B5EF4-FFF2-40B4-BE49-F238E27FC236}">
                <a16:creationId xmlns:a16="http://schemas.microsoft.com/office/drawing/2014/main" id="{31B12210-AF1F-465F-87BD-76B5713BB58A}"/>
              </a:ext>
            </a:extLst>
          </p:cNvPr>
          <p:cNvPicPr>
            <a:picLocks noChangeAspect="1"/>
          </p:cNvPicPr>
          <p:nvPr/>
        </p:nvPicPr>
        <p:blipFill>
          <a:blip r:embed="rId5"/>
          <a:stretch>
            <a:fillRect/>
          </a:stretch>
        </p:blipFill>
        <p:spPr>
          <a:xfrm>
            <a:off x="7316182" y="1893828"/>
            <a:ext cx="3712786" cy="2822693"/>
          </a:xfrm>
          <a:prstGeom prst="rect">
            <a:avLst/>
          </a:prstGeom>
        </p:spPr>
      </p:pic>
    </p:spTree>
    <p:extLst>
      <p:ext uri="{BB962C8B-B14F-4D97-AF65-F5344CB8AC3E}">
        <p14:creationId xmlns:p14="http://schemas.microsoft.com/office/powerpoint/2010/main" val="176711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B96E593-8847-4F8D-BFD8-EF86B91A3144}"/>
              </a:ext>
            </a:extLst>
          </p:cNvPr>
          <p:cNvSpPr txBox="1"/>
          <p:nvPr/>
        </p:nvSpPr>
        <p:spPr>
          <a:xfrm>
            <a:off x="762000" y="445110"/>
            <a:ext cx="10725149" cy="954107"/>
          </a:xfrm>
          <a:custGeom>
            <a:avLst/>
            <a:gdLst>
              <a:gd name="connsiteX0" fmla="*/ 0 w 10725149"/>
              <a:gd name="connsiteY0" fmla="*/ 0 h 954107"/>
              <a:gd name="connsiteX1" fmla="*/ 488590 w 10725149"/>
              <a:gd name="connsiteY1" fmla="*/ 0 h 954107"/>
              <a:gd name="connsiteX2" fmla="*/ 762677 w 10725149"/>
              <a:gd name="connsiteY2" fmla="*/ 0 h 954107"/>
              <a:gd name="connsiteX3" fmla="*/ 1144016 w 10725149"/>
              <a:gd name="connsiteY3" fmla="*/ 0 h 954107"/>
              <a:gd name="connsiteX4" fmla="*/ 1739858 w 10725149"/>
              <a:gd name="connsiteY4" fmla="*/ 0 h 954107"/>
              <a:gd name="connsiteX5" fmla="*/ 2121196 w 10725149"/>
              <a:gd name="connsiteY5" fmla="*/ 0 h 954107"/>
              <a:gd name="connsiteX6" fmla="*/ 2502535 w 10725149"/>
              <a:gd name="connsiteY6" fmla="*/ 0 h 954107"/>
              <a:gd name="connsiteX7" fmla="*/ 3205628 w 10725149"/>
              <a:gd name="connsiteY7" fmla="*/ 0 h 954107"/>
              <a:gd name="connsiteX8" fmla="*/ 4015972 w 10725149"/>
              <a:gd name="connsiteY8" fmla="*/ 0 h 954107"/>
              <a:gd name="connsiteX9" fmla="*/ 4611814 w 10725149"/>
              <a:gd name="connsiteY9" fmla="*/ 0 h 954107"/>
              <a:gd name="connsiteX10" fmla="*/ 5100404 w 10725149"/>
              <a:gd name="connsiteY10" fmla="*/ 0 h 954107"/>
              <a:gd name="connsiteX11" fmla="*/ 5696246 w 10725149"/>
              <a:gd name="connsiteY11" fmla="*/ 0 h 954107"/>
              <a:gd name="connsiteX12" fmla="*/ 6292087 w 10725149"/>
              <a:gd name="connsiteY12" fmla="*/ 0 h 954107"/>
              <a:gd name="connsiteX13" fmla="*/ 6566175 w 10725149"/>
              <a:gd name="connsiteY13" fmla="*/ 0 h 954107"/>
              <a:gd name="connsiteX14" fmla="*/ 7376519 w 10725149"/>
              <a:gd name="connsiteY14" fmla="*/ 0 h 954107"/>
              <a:gd name="connsiteX15" fmla="*/ 7650606 w 10725149"/>
              <a:gd name="connsiteY15" fmla="*/ 0 h 954107"/>
              <a:gd name="connsiteX16" fmla="*/ 8246448 w 10725149"/>
              <a:gd name="connsiteY16" fmla="*/ 0 h 954107"/>
              <a:gd name="connsiteX17" fmla="*/ 8842290 w 10725149"/>
              <a:gd name="connsiteY17" fmla="*/ 0 h 954107"/>
              <a:gd name="connsiteX18" fmla="*/ 9652634 w 10725149"/>
              <a:gd name="connsiteY18" fmla="*/ 0 h 954107"/>
              <a:gd name="connsiteX19" fmla="*/ 10725149 w 10725149"/>
              <a:gd name="connsiteY19" fmla="*/ 0 h 954107"/>
              <a:gd name="connsiteX20" fmla="*/ 10725149 w 10725149"/>
              <a:gd name="connsiteY20" fmla="*/ 457971 h 954107"/>
              <a:gd name="connsiteX21" fmla="*/ 10725149 w 10725149"/>
              <a:gd name="connsiteY21" fmla="*/ 954107 h 954107"/>
              <a:gd name="connsiteX22" fmla="*/ 10236559 w 10725149"/>
              <a:gd name="connsiteY22" fmla="*/ 954107 h 954107"/>
              <a:gd name="connsiteX23" fmla="*/ 9747969 w 10725149"/>
              <a:gd name="connsiteY23" fmla="*/ 954107 h 954107"/>
              <a:gd name="connsiteX24" fmla="*/ 9259379 w 10725149"/>
              <a:gd name="connsiteY24" fmla="*/ 954107 h 954107"/>
              <a:gd name="connsiteX25" fmla="*/ 8449034 w 10725149"/>
              <a:gd name="connsiteY25" fmla="*/ 954107 h 954107"/>
              <a:gd name="connsiteX26" fmla="*/ 8174947 w 10725149"/>
              <a:gd name="connsiteY26" fmla="*/ 954107 h 954107"/>
              <a:gd name="connsiteX27" fmla="*/ 7793608 w 10725149"/>
              <a:gd name="connsiteY27" fmla="*/ 954107 h 954107"/>
              <a:gd name="connsiteX28" fmla="*/ 7412270 w 10725149"/>
              <a:gd name="connsiteY28" fmla="*/ 954107 h 954107"/>
              <a:gd name="connsiteX29" fmla="*/ 6709177 w 10725149"/>
              <a:gd name="connsiteY29" fmla="*/ 954107 h 954107"/>
              <a:gd name="connsiteX30" fmla="*/ 6327838 w 10725149"/>
              <a:gd name="connsiteY30" fmla="*/ 954107 h 954107"/>
              <a:gd name="connsiteX31" fmla="*/ 6053751 w 10725149"/>
              <a:gd name="connsiteY31" fmla="*/ 954107 h 954107"/>
              <a:gd name="connsiteX32" fmla="*/ 5350658 w 10725149"/>
              <a:gd name="connsiteY32" fmla="*/ 954107 h 954107"/>
              <a:gd name="connsiteX33" fmla="*/ 4862068 w 10725149"/>
              <a:gd name="connsiteY33" fmla="*/ 954107 h 954107"/>
              <a:gd name="connsiteX34" fmla="*/ 4266226 w 10725149"/>
              <a:gd name="connsiteY34" fmla="*/ 954107 h 954107"/>
              <a:gd name="connsiteX35" fmla="*/ 3884887 w 10725149"/>
              <a:gd name="connsiteY35" fmla="*/ 954107 h 954107"/>
              <a:gd name="connsiteX36" fmla="*/ 3181794 w 10725149"/>
              <a:gd name="connsiteY36" fmla="*/ 954107 h 954107"/>
              <a:gd name="connsiteX37" fmla="*/ 2478701 w 10725149"/>
              <a:gd name="connsiteY37" fmla="*/ 954107 h 954107"/>
              <a:gd name="connsiteX38" fmla="*/ 1990111 w 10725149"/>
              <a:gd name="connsiteY38" fmla="*/ 954107 h 954107"/>
              <a:gd name="connsiteX39" fmla="*/ 1179766 w 10725149"/>
              <a:gd name="connsiteY39" fmla="*/ 954107 h 954107"/>
              <a:gd name="connsiteX40" fmla="*/ 798428 w 10725149"/>
              <a:gd name="connsiteY40" fmla="*/ 954107 h 954107"/>
              <a:gd name="connsiteX41" fmla="*/ 0 w 10725149"/>
              <a:gd name="connsiteY41" fmla="*/ 954107 h 954107"/>
              <a:gd name="connsiteX42" fmla="*/ 0 w 10725149"/>
              <a:gd name="connsiteY42" fmla="*/ 457971 h 954107"/>
              <a:gd name="connsiteX43" fmla="*/ 0 w 10725149"/>
              <a:gd name="connsiteY4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25149" h="954107" fill="none" extrusionOk="0">
                <a:moveTo>
                  <a:pt x="0" y="0"/>
                </a:moveTo>
                <a:cubicBezTo>
                  <a:pt x="143027" y="-23902"/>
                  <a:pt x="289144" y="10863"/>
                  <a:pt x="488590" y="0"/>
                </a:cubicBezTo>
                <a:cubicBezTo>
                  <a:pt x="688036" y="-10863"/>
                  <a:pt x="679121" y="17548"/>
                  <a:pt x="762677" y="0"/>
                </a:cubicBezTo>
                <a:cubicBezTo>
                  <a:pt x="846233" y="-17548"/>
                  <a:pt x="1050211" y="45593"/>
                  <a:pt x="1144016" y="0"/>
                </a:cubicBezTo>
                <a:cubicBezTo>
                  <a:pt x="1237821" y="-45593"/>
                  <a:pt x="1474170" y="65886"/>
                  <a:pt x="1739858" y="0"/>
                </a:cubicBezTo>
                <a:cubicBezTo>
                  <a:pt x="2005546" y="-65886"/>
                  <a:pt x="2030476" y="39252"/>
                  <a:pt x="2121196" y="0"/>
                </a:cubicBezTo>
                <a:cubicBezTo>
                  <a:pt x="2211916" y="-39252"/>
                  <a:pt x="2424201" y="15179"/>
                  <a:pt x="2502535" y="0"/>
                </a:cubicBezTo>
                <a:cubicBezTo>
                  <a:pt x="2580869" y="-15179"/>
                  <a:pt x="2987830" y="44661"/>
                  <a:pt x="3205628" y="0"/>
                </a:cubicBezTo>
                <a:cubicBezTo>
                  <a:pt x="3423426" y="-44661"/>
                  <a:pt x="3647825" y="83850"/>
                  <a:pt x="4015972" y="0"/>
                </a:cubicBezTo>
                <a:cubicBezTo>
                  <a:pt x="4384119" y="-83850"/>
                  <a:pt x="4361053" y="19641"/>
                  <a:pt x="4611814" y="0"/>
                </a:cubicBezTo>
                <a:cubicBezTo>
                  <a:pt x="4862575" y="-19641"/>
                  <a:pt x="4935446" y="57962"/>
                  <a:pt x="5100404" y="0"/>
                </a:cubicBezTo>
                <a:cubicBezTo>
                  <a:pt x="5265362" y="-57962"/>
                  <a:pt x="5426808" y="57622"/>
                  <a:pt x="5696246" y="0"/>
                </a:cubicBezTo>
                <a:cubicBezTo>
                  <a:pt x="5965684" y="-57622"/>
                  <a:pt x="6044096" y="29781"/>
                  <a:pt x="6292087" y="0"/>
                </a:cubicBezTo>
                <a:cubicBezTo>
                  <a:pt x="6540078" y="-29781"/>
                  <a:pt x="6474135" y="951"/>
                  <a:pt x="6566175" y="0"/>
                </a:cubicBezTo>
                <a:cubicBezTo>
                  <a:pt x="6658215" y="-951"/>
                  <a:pt x="7000004" y="77097"/>
                  <a:pt x="7376519" y="0"/>
                </a:cubicBezTo>
                <a:cubicBezTo>
                  <a:pt x="7753034" y="-77097"/>
                  <a:pt x="7583161" y="16884"/>
                  <a:pt x="7650606" y="0"/>
                </a:cubicBezTo>
                <a:cubicBezTo>
                  <a:pt x="7718051" y="-16884"/>
                  <a:pt x="8119285" y="1088"/>
                  <a:pt x="8246448" y="0"/>
                </a:cubicBezTo>
                <a:cubicBezTo>
                  <a:pt x="8373611" y="-1088"/>
                  <a:pt x="8704853" y="13884"/>
                  <a:pt x="8842290" y="0"/>
                </a:cubicBezTo>
                <a:cubicBezTo>
                  <a:pt x="8979727" y="-13884"/>
                  <a:pt x="9327180" y="42352"/>
                  <a:pt x="9652634" y="0"/>
                </a:cubicBezTo>
                <a:cubicBezTo>
                  <a:pt x="9978088" y="-42352"/>
                  <a:pt x="10207162" y="35298"/>
                  <a:pt x="10725149" y="0"/>
                </a:cubicBezTo>
                <a:cubicBezTo>
                  <a:pt x="10756118" y="138950"/>
                  <a:pt x="10674352" y="309824"/>
                  <a:pt x="10725149" y="457971"/>
                </a:cubicBezTo>
                <a:cubicBezTo>
                  <a:pt x="10775946" y="606118"/>
                  <a:pt x="10668935" y="791999"/>
                  <a:pt x="10725149" y="954107"/>
                </a:cubicBezTo>
                <a:cubicBezTo>
                  <a:pt x="10576135" y="982449"/>
                  <a:pt x="10456486" y="933230"/>
                  <a:pt x="10236559" y="954107"/>
                </a:cubicBezTo>
                <a:cubicBezTo>
                  <a:pt x="10016632" y="974984"/>
                  <a:pt x="9875478" y="936458"/>
                  <a:pt x="9747969" y="954107"/>
                </a:cubicBezTo>
                <a:cubicBezTo>
                  <a:pt x="9620460" y="971756"/>
                  <a:pt x="9376546" y="948745"/>
                  <a:pt x="9259379" y="954107"/>
                </a:cubicBezTo>
                <a:cubicBezTo>
                  <a:pt x="9142212" y="959469"/>
                  <a:pt x="8800138" y="871265"/>
                  <a:pt x="8449034" y="954107"/>
                </a:cubicBezTo>
                <a:cubicBezTo>
                  <a:pt x="8097930" y="1036949"/>
                  <a:pt x="8264429" y="945581"/>
                  <a:pt x="8174947" y="954107"/>
                </a:cubicBezTo>
                <a:cubicBezTo>
                  <a:pt x="8085465" y="962633"/>
                  <a:pt x="7930079" y="947326"/>
                  <a:pt x="7793608" y="954107"/>
                </a:cubicBezTo>
                <a:cubicBezTo>
                  <a:pt x="7657137" y="960888"/>
                  <a:pt x="7515058" y="929143"/>
                  <a:pt x="7412270" y="954107"/>
                </a:cubicBezTo>
                <a:cubicBezTo>
                  <a:pt x="7309482" y="979071"/>
                  <a:pt x="6943876" y="945195"/>
                  <a:pt x="6709177" y="954107"/>
                </a:cubicBezTo>
                <a:cubicBezTo>
                  <a:pt x="6474478" y="963019"/>
                  <a:pt x="6515173" y="952102"/>
                  <a:pt x="6327838" y="954107"/>
                </a:cubicBezTo>
                <a:cubicBezTo>
                  <a:pt x="6140503" y="956112"/>
                  <a:pt x="6135328" y="943894"/>
                  <a:pt x="6053751" y="954107"/>
                </a:cubicBezTo>
                <a:cubicBezTo>
                  <a:pt x="5972174" y="964320"/>
                  <a:pt x="5632016" y="874142"/>
                  <a:pt x="5350658" y="954107"/>
                </a:cubicBezTo>
                <a:cubicBezTo>
                  <a:pt x="5069300" y="1034072"/>
                  <a:pt x="5104590" y="953082"/>
                  <a:pt x="4862068" y="954107"/>
                </a:cubicBezTo>
                <a:cubicBezTo>
                  <a:pt x="4619546" y="955132"/>
                  <a:pt x="4404387" y="951464"/>
                  <a:pt x="4266226" y="954107"/>
                </a:cubicBezTo>
                <a:cubicBezTo>
                  <a:pt x="4128065" y="956750"/>
                  <a:pt x="4060610" y="937626"/>
                  <a:pt x="3884887" y="954107"/>
                </a:cubicBezTo>
                <a:cubicBezTo>
                  <a:pt x="3709164" y="970588"/>
                  <a:pt x="3324122" y="946114"/>
                  <a:pt x="3181794" y="954107"/>
                </a:cubicBezTo>
                <a:cubicBezTo>
                  <a:pt x="3039466" y="962100"/>
                  <a:pt x="2745702" y="871540"/>
                  <a:pt x="2478701" y="954107"/>
                </a:cubicBezTo>
                <a:cubicBezTo>
                  <a:pt x="2211700" y="1036674"/>
                  <a:pt x="2188008" y="927237"/>
                  <a:pt x="1990111" y="954107"/>
                </a:cubicBezTo>
                <a:cubicBezTo>
                  <a:pt x="1792214" y="980977"/>
                  <a:pt x="1367446" y="914058"/>
                  <a:pt x="1179766" y="954107"/>
                </a:cubicBezTo>
                <a:cubicBezTo>
                  <a:pt x="992087" y="994156"/>
                  <a:pt x="945786" y="923463"/>
                  <a:pt x="798428" y="954107"/>
                </a:cubicBezTo>
                <a:cubicBezTo>
                  <a:pt x="651070" y="984751"/>
                  <a:pt x="397861" y="863868"/>
                  <a:pt x="0" y="954107"/>
                </a:cubicBezTo>
                <a:cubicBezTo>
                  <a:pt x="-49880" y="778617"/>
                  <a:pt x="29024" y="681591"/>
                  <a:pt x="0" y="457971"/>
                </a:cubicBezTo>
                <a:cubicBezTo>
                  <a:pt x="-29024" y="234351"/>
                  <a:pt x="15800" y="201810"/>
                  <a:pt x="0" y="0"/>
                </a:cubicBezTo>
                <a:close/>
              </a:path>
              <a:path w="10725149" h="954107" stroke="0" extrusionOk="0">
                <a:moveTo>
                  <a:pt x="0" y="0"/>
                </a:moveTo>
                <a:cubicBezTo>
                  <a:pt x="120758" y="-29892"/>
                  <a:pt x="243625" y="22162"/>
                  <a:pt x="381339" y="0"/>
                </a:cubicBezTo>
                <a:cubicBezTo>
                  <a:pt x="519053" y="-22162"/>
                  <a:pt x="888862" y="35375"/>
                  <a:pt x="1191683" y="0"/>
                </a:cubicBezTo>
                <a:cubicBezTo>
                  <a:pt x="1494504" y="-35375"/>
                  <a:pt x="1482588" y="42255"/>
                  <a:pt x="1573022" y="0"/>
                </a:cubicBezTo>
                <a:cubicBezTo>
                  <a:pt x="1663456" y="-42255"/>
                  <a:pt x="2072212" y="20742"/>
                  <a:pt x="2383366" y="0"/>
                </a:cubicBezTo>
                <a:cubicBezTo>
                  <a:pt x="2694520" y="-20742"/>
                  <a:pt x="2534784" y="4432"/>
                  <a:pt x="2657454" y="0"/>
                </a:cubicBezTo>
                <a:cubicBezTo>
                  <a:pt x="2780124" y="-4432"/>
                  <a:pt x="2923078" y="55825"/>
                  <a:pt x="3146044" y="0"/>
                </a:cubicBezTo>
                <a:cubicBezTo>
                  <a:pt x="3369010" y="-55825"/>
                  <a:pt x="3517454" y="57870"/>
                  <a:pt x="3634634" y="0"/>
                </a:cubicBezTo>
                <a:cubicBezTo>
                  <a:pt x="3751814" y="-57870"/>
                  <a:pt x="4000915" y="42655"/>
                  <a:pt x="4230475" y="0"/>
                </a:cubicBezTo>
                <a:cubicBezTo>
                  <a:pt x="4460035" y="-42655"/>
                  <a:pt x="4587894" y="762"/>
                  <a:pt x="4826317" y="0"/>
                </a:cubicBezTo>
                <a:cubicBezTo>
                  <a:pt x="5064740" y="-762"/>
                  <a:pt x="5058182" y="33299"/>
                  <a:pt x="5207656" y="0"/>
                </a:cubicBezTo>
                <a:cubicBezTo>
                  <a:pt x="5357130" y="-33299"/>
                  <a:pt x="5750403" y="52446"/>
                  <a:pt x="5910749" y="0"/>
                </a:cubicBezTo>
                <a:cubicBezTo>
                  <a:pt x="6071095" y="-52446"/>
                  <a:pt x="6192979" y="4532"/>
                  <a:pt x="6292087" y="0"/>
                </a:cubicBezTo>
                <a:cubicBezTo>
                  <a:pt x="6391195" y="-4532"/>
                  <a:pt x="6859931" y="5501"/>
                  <a:pt x="7102432" y="0"/>
                </a:cubicBezTo>
                <a:cubicBezTo>
                  <a:pt x="7344933" y="-5501"/>
                  <a:pt x="7434294" y="22965"/>
                  <a:pt x="7698274" y="0"/>
                </a:cubicBezTo>
                <a:cubicBezTo>
                  <a:pt x="7962254" y="-22965"/>
                  <a:pt x="8061124" y="25634"/>
                  <a:pt x="8294115" y="0"/>
                </a:cubicBezTo>
                <a:cubicBezTo>
                  <a:pt x="8527106" y="-25634"/>
                  <a:pt x="8861713" y="47760"/>
                  <a:pt x="9104460" y="0"/>
                </a:cubicBezTo>
                <a:cubicBezTo>
                  <a:pt x="9347207" y="-47760"/>
                  <a:pt x="9613427" y="39102"/>
                  <a:pt x="9914804" y="0"/>
                </a:cubicBezTo>
                <a:cubicBezTo>
                  <a:pt x="10216181" y="-39102"/>
                  <a:pt x="10516956" y="29412"/>
                  <a:pt x="10725149" y="0"/>
                </a:cubicBezTo>
                <a:cubicBezTo>
                  <a:pt x="10777444" y="99979"/>
                  <a:pt x="10702239" y="368007"/>
                  <a:pt x="10725149" y="477054"/>
                </a:cubicBezTo>
                <a:cubicBezTo>
                  <a:pt x="10748059" y="586101"/>
                  <a:pt x="10694514" y="800271"/>
                  <a:pt x="10725149" y="954107"/>
                </a:cubicBezTo>
                <a:cubicBezTo>
                  <a:pt x="10619649" y="968739"/>
                  <a:pt x="10566412" y="934317"/>
                  <a:pt x="10451062" y="954107"/>
                </a:cubicBezTo>
                <a:cubicBezTo>
                  <a:pt x="10335712" y="973897"/>
                  <a:pt x="9986579" y="906593"/>
                  <a:pt x="9747969" y="954107"/>
                </a:cubicBezTo>
                <a:cubicBezTo>
                  <a:pt x="9509359" y="1001621"/>
                  <a:pt x="9442532" y="939558"/>
                  <a:pt x="9152127" y="954107"/>
                </a:cubicBezTo>
                <a:cubicBezTo>
                  <a:pt x="8861722" y="968656"/>
                  <a:pt x="8875606" y="913441"/>
                  <a:pt x="8663537" y="954107"/>
                </a:cubicBezTo>
                <a:cubicBezTo>
                  <a:pt x="8451468" y="994773"/>
                  <a:pt x="8438368" y="950057"/>
                  <a:pt x="8282198" y="954107"/>
                </a:cubicBezTo>
                <a:cubicBezTo>
                  <a:pt x="8126028" y="958157"/>
                  <a:pt x="8074812" y="951973"/>
                  <a:pt x="7900860" y="954107"/>
                </a:cubicBezTo>
                <a:cubicBezTo>
                  <a:pt x="7726908" y="956241"/>
                  <a:pt x="7522097" y="930562"/>
                  <a:pt x="7412270" y="954107"/>
                </a:cubicBezTo>
                <a:cubicBezTo>
                  <a:pt x="7302443" y="977652"/>
                  <a:pt x="6902864" y="936090"/>
                  <a:pt x="6601925" y="954107"/>
                </a:cubicBezTo>
                <a:cubicBezTo>
                  <a:pt x="6300987" y="972124"/>
                  <a:pt x="6194801" y="887654"/>
                  <a:pt x="6006083" y="954107"/>
                </a:cubicBezTo>
                <a:cubicBezTo>
                  <a:pt x="5817365" y="1020560"/>
                  <a:pt x="5661249" y="926570"/>
                  <a:pt x="5410242" y="954107"/>
                </a:cubicBezTo>
                <a:cubicBezTo>
                  <a:pt x="5159235" y="981644"/>
                  <a:pt x="4784254" y="910222"/>
                  <a:pt x="4599897" y="954107"/>
                </a:cubicBezTo>
                <a:cubicBezTo>
                  <a:pt x="4415540" y="997992"/>
                  <a:pt x="4102731" y="880576"/>
                  <a:pt x="3789553" y="954107"/>
                </a:cubicBezTo>
                <a:cubicBezTo>
                  <a:pt x="3476375" y="1027638"/>
                  <a:pt x="3593100" y="936171"/>
                  <a:pt x="3515466" y="954107"/>
                </a:cubicBezTo>
                <a:cubicBezTo>
                  <a:pt x="3437832" y="972043"/>
                  <a:pt x="3096710" y="875647"/>
                  <a:pt x="2705121" y="954107"/>
                </a:cubicBezTo>
                <a:cubicBezTo>
                  <a:pt x="2313532" y="1032567"/>
                  <a:pt x="2307569" y="945363"/>
                  <a:pt x="2002028" y="954107"/>
                </a:cubicBezTo>
                <a:cubicBezTo>
                  <a:pt x="1696487" y="962851"/>
                  <a:pt x="1384063" y="906422"/>
                  <a:pt x="1191683" y="954107"/>
                </a:cubicBezTo>
                <a:cubicBezTo>
                  <a:pt x="999304" y="1001792"/>
                  <a:pt x="1006200" y="935347"/>
                  <a:pt x="917596" y="954107"/>
                </a:cubicBezTo>
                <a:cubicBezTo>
                  <a:pt x="828992" y="972867"/>
                  <a:pt x="617172" y="945548"/>
                  <a:pt x="536257" y="954107"/>
                </a:cubicBezTo>
                <a:cubicBezTo>
                  <a:pt x="455342" y="962666"/>
                  <a:pt x="177959" y="929731"/>
                  <a:pt x="0" y="954107"/>
                </a:cubicBezTo>
                <a:cubicBezTo>
                  <a:pt x="-39115" y="777257"/>
                  <a:pt x="36532" y="628743"/>
                  <a:pt x="0" y="486595"/>
                </a:cubicBezTo>
                <a:cubicBezTo>
                  <a:pt x="-36532" y="344447"/>
                  <a:pt x="4659" y="189478"/>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lvl="0" algn="just"/>
            <a:r>
              <a:rPr lang="vi-VN" altLang="zh-CN" sz="2800" b="1" dirty="0">
                <a:solidFill>
                  <a:srgbClr val="002060"/>
                </a:solidFill>
                <a:cs typeface="Calibri" panose="020F0502020204030204" pitchFamily="34" charset="0"/>
              </a:rPr>
              <a:t>Nối cột tên con vật với cơ quan di chuyển và lớp bao phủ cho phù hợp.</a:t>
            </a:r>
            <a:endParaRPr kumimoji="0" lang="vi-VN" sz="2800" b="1" i="0"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21" name="Rectangle 13">
            <a:extLst>
              <a:ext uri="{FF2B5EF4-FFF2-40B4-BE49-F238E27FC236}">
                <a16:creationId xmlns:a16="http://schemas.microsoft.com/office/drawing/2014/main" id="{3350F517-226F-4F7A-B8A4-209EA203875E}"/>
              </a:ext>
            </a:extLst>
          </p:cNvPr>
          <p:cNvSpPr>
            <a:spLocks noChangeArrowheads="1"/>
          </p:cNvSpPr>
          <p:nvPr/>
        </p:nvSpPr>
        <p:spPr bwMode="auto">
          <a:xfrm>
            <a:off x="1202634" y="1536130"/>
            <a:ext cx="11559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Lớp bao phủ                Tên con vật            Cơ quan di chuyển</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Text Box 2">
            <a:extLst>
              <a:ext uri="{FF2B5EF4-FFF2-40B4-BE49-F238E27FC236}">
                <a16:creationId xmlns:a16="http://schemas.microsoft.com/office/drawing/2014/main" id="{25B01979-4A86-47E9-8E8B-4CD19B03348E}"/>
              </a:ext>
            </a:extLst>
          </p:cNvPr>
          <p:cNvSpPr txBox="1">
            <a:spLocks noChangeArrowheads="1"/>
          </p:cNvSpPr>
          <p:nvPr/>
        </p:nvSpPr>
        <p:spPr bwMode="auto">
          <a:xfrm>
            <a:off x="1339945" y="2140087"/>
            <a:ext cx="1999603"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Vỏ</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cứng </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4" name="Text Box 3">
            <a:extLst>
              <a:ext uri="{FF2B5EF4-FFF2-40B4-BE49-F238E27FC236}">
                <a16:creationId xmlns:a16="http://schemas.microsoft.com/office/drawing/2014/main" id="{3DA781EE-E028-4A18-A0EF-CB876D37104A}"/>
              </a:ext>
            </a:extLst>
          </p:cNvPr>
          <p:cNvSpPr txBox="1">
            <a:spLocks noChangeArrowheads="1"/>
          </p:cNvSpPr>
          <p:nvPr/>
        </p:nvSpPr>
        <p:spPr bwMode="auto">
          <a:xfrm>
            <a:off x="5184098" y="2129514"/>
            <a:ext cx="2021772" cy="49003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Cá</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chép</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5" name="Text Box 4">
            <a:extLst>
              <a:ext uri="{FF2B5EF4-FFF2-40B4-BE49-F238E27FC236}">
                <a16:creationId xmlns:a16="http://schemas.microsoft.com/office/drawing/2014/main" id="{B7696C4A-DD6B-4ED7-9B1D-6147BA3F146D}"/>
              </a:ext>
            </a:extLst>
          </p:cNvPr>
          <p:cNvSpPr txBox="1">
            <a:spLocks noChangeArrowheads="1"/>
          </p:cNvSpPr>
          <p:nvPr/>
        </p:nvSpPr>
        <p:spPr bwMode="auto">
          <a:xfrm>
            <a:off x="8726557" y="2079818"/>
            <a:ext cx="2236304"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p>
        </p:txBody>
      </p:sp>
      <p:sp>
        <p:nvSpPr>
          <p:cNvPr id="26" name="Text Box 5">
            <a:extLst>
              <a:ext uri="{FF2B5EF4-FFF2-40B4-BE49-F238E27FC236}">
                <a16:creationId xmlns:a16="http://schemas.microsoft.com/office/drawing/2014/main" id="{D856D2B8-7E89-4333-8799-DA4FF43E6CAE}"/>
              </a:ext>
            </a:extLst>
          </p:cNvPr>
          <p:cNvSpPr txBox="1">
            <a:spLocks noChangeArrowheads="1"/>
          </p:cNvSpPr>
          <p:nvPr/>
        </p:nvSpPr>
        <p:spPr bwMode="auto">
          <a:xfrm>
            <a:off x="1320067" y="2804740"/>
            <a:ext cx="1999603"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Lông mao</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p>
        </p:txBody>
      </p:sp>
      <p:sp>
        <p:nvSpPr>
          <p:cNvPr id="27" name="Text Box 6">
            <a:extLst>
              <a:ext uri="{FF2B5EF4-FFF2-40B4-BE49-F238E27FC236}">
                <a16:creationId xmlns:a16="http://schemas.microsoft.com/office/drawing/2014/main" id="{E8318470-0AFF-449C-B79F-AF0592FA8C97}"/>
              </a:ext>
            </a:extLst>
          </p:cNvPr>
          <p:cNvSpPr txBox="1">
            <a:spLocks noChangeArrowheads="1"/>
          </p:cNvSpPr>
          <p:nvPr/>
        </p:nvSpPr>
        <p:spPr bwMode="auto">
          <a:xfrm>
            <a:off x="5227982" y="3463124"/>
            <a:ext cx="1948070"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Chim</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sâu</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8" name="Text Box 7">
            <a:extLst>
              <a:ext uri="{FF2B5EF4-FFF2-40B4-BE49-F238E27FC236}">
                <a16:creationId xmlns:a16="http://schemas.microsoft.com/office/drawing/2014/main" id="{D3C0A33A-C60D-47F2-87C6-9B77010EACF0}"/>
              </a:ext>
            </a:extLst>
          </p:cNvPr>
          <p:cNvSpPr txBox="1">
            <a:spLocks noChangeArrowheads="1"/>
          </p:cNvSpPr>
          <p:nvPr/>
        </p:nvSpPr>
        <p:spPr bwMode="auto">
          <a:xfrm>
            <a:off x="8758017" y="3479414"/>
            <a:ext cx="258253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Vây</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đuôi</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9" name="Text Box 8">
            <a:extLst>
              <a:ext uri="{FF2B5EF4-FFF2-40B4-BE49-F238E27FC236}">
                <a16:creationId xmlns:a16="http://schemas.microsoft.com/office/drawing/2014/main" id="{B1F570D5-6DEE-4A4B-8B00-046A698E15F1}"/>
              </a:ext>
            </a:extLst>
          </p:cNvPr>
          <p:cNvSpPr txBox="1">
            <a:spLocks noChangeArrowheads="1"/>
          </p:cNvSpPr>
          <p:nvPr/>
        </p:nvSpPr>
        <p:spPr bwMode="auto">
          <a:xfrm>
            <a:off x="5227982" y="2785497"/>
            <a:ext cx="1948069"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Cua</a:t>
            </a:r>
          </a:p>
        </p:txBody>
      </p:sp>
      <p:sp>
        <p:nvSpPr>
          <p:cNvPr id="30" name="Text Box 9">
            <a:extLst>
              <a:ext uri="{FF2B5EF4-FFF2-40B4-BE49-F238E27FC236}">
                <a16:creationId xmlns:a16="http://schemas.microsoft.com/office/drawing/2014/main" id="{E4F077ED-AE4D-40CC-B342-0A5584FBD5A6}"/>
              </a:ext>
            </a:extLst>
          </p:cNvPr>
          <p:cNvSpPr txBox="1">
            <a:spLocks noChangeArrowheads="1"/>
          </p:cNvSpPr>
          <p:nvPr/>
        </p:nvSpPr>
        <p:spPr bwMode="auto">
          <a:xfrm>
            <a:off x="8756373" y="2766861"/>
            <a:ext cx="261399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cánh</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1" name="Text Box 10">
            <a:extLst>
              <a:ext uri="{FF2B5EF4-FFF2-40B4-BE49-F238E27FC236}">
                <a16:creationId xmlns:a16="http://schemas.microsoft.com/office/drawing/2014/main" id="{0C353357-02DC-4124-B7AA-C5B4F4E79778}"/>
              </a:ext>
            </a:extLst>
          </p:cNvPr>
          <p:cNvSpPr txBox="1">
            <a:spLocks noChangeArrowheads="1"/>
          </p:cNvSpPr>
          <p:nvPr/>
        </p:nvSpPr>
        <p:spPr bwMode="auto">
          <a:xfrm>
            <a:off x="1320066" y="3499292"/>
            <a:ext cx="1989664" cy="532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Vảy</a:t>
            </a:r>
          </a:p>
        </p:txBody>
      </p:sp>
      <p:sp>
        <p:nvSpPr>
          <p:cNvPr id="32" name="Text Box 11">
            <a:extLst>
              <a:ext uri="{FF2B5EF4-FFF2-40B4-BE49-F238E27FC236}">
                <a16:creationId xmlns:a16="http://schemas.microsoft.com/office/drawing/2014/main" id="{6D071BA8-53CE-4F25-B676-02C52EADF842}"/>
              </a:ext>
            </a:extLst>
          </p:cNvPr>
          <p:cNvSpPr txBox="1">
            <a:spLocks noChangeArrowheads="1"/>
          </p:cNvSpPr>
          <p:nvPr/>
        </p:nvSpPr>
        <p:spPr bwMode="auto">
          <a:xfrm>
            <a:off x="1330835" y="4122972"/>
            <a:ext cx="1968956" cy="4987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Lông</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vũ</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3" name="Text Box 12">
            <a:extLst>
              <a:ext uri="{FF2B5EF4-FFF2-40B4-BE49-F238E27FC236}">
                <a16:creationId xmlns:a16="http://schemas.microsoft.com/office/drawing/2014/main" id="{9F414793-5785-43CB-98B7-701705A9BD3F}"/>
              </a:ext>
            </a:extLst>
          </p:cNvPr>
          <p:cNvSpPr txBox="1">
            <a:spLocks noChangeArrowheads="1"/>
          </p:cNvSpPr>
          <p:nvPr/>
        </p:nvSpPr>
        <p:spPr bwMode="auto">
          <a:xfrm>
            <a:off x="5203976" y="4113033"/>
            <a:ext cx="2001894"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Con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mèo</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4" name="Text Box 13">
            <a:extLst>
              <a:ext uri="{FF2B5EF4-FFF2-40B4-BE49-F238E27FC236}">
                <a16:creationId xmlns:a16="http://schemas.microsoft.com/office/drawing/2014/main" id="{223083B0-864A-4214-B811-1583F7648ED1}"/>
              </a:ext>
            </a:extLst>
          </p:cNvPr>
          <p:cNvSpPr txBox="1">
            <a:spLocks noChangeArrowheads="1"/>
          </p:cNvSpPr>
          <p:nvPr/>
        </p:nvSpPr>
        <p:spPr bwMode="auto">
          <a:xfrm>
            <a:off x="8776254" y="4113034"/>
            <a:ext cx="2584172"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càng</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118162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465875" cy="3539430"/>
          </a:xfrm>
          <a:prstGeom prst="rect">
            <a:avLst/>
          </a:prstGeom>
          <a:noFill/>
        </p:spPr>
        <p:txBody>
          <a:bodyPr wrap="square" rtlCol="0">
            <a:spAutoFit/>
          </a:bodyPr>
          <a:lstStyle/>
          <a:p>
            <a:pPr marL="457200" lvl="0" indent="-457200" algn="just">
              <a:buFont typeface="Arial" panose="020B0604020202020204" pitchFamily="34" charset="0"/>
              <a:buChar char="•"/>
            </a:pPr>
            <a:r>
              <a:rPr lang="en-US" sz="3200" b="1" dirty="0" err="1">
                <a:solidFill>
                  <a:srgbClr val="002060"/>
                </a:solidFill>
                <a:latin typeface="Calibri" panose="020F0502020204030204"/>
                <a:sym typeface="Wingdings 2" panose="05020102010507070707" pitchFamily="18" charset="2"/>
              </a:rPr>
              <a:t>Cùng</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nhau</a:t>
            </a:r>
            <a:r>
              <a:rPr lang="en-US" sz="3200" b="1" dirty="0">
                <a:solidFill>
                  <a:srgbClr val="002060"/>
                </a:solidFill>
                <a:latin typeface="Calibri" panose="020F0502020204030204"/>
                <a:sym typeface="Wingdings 2" panose="05020102010507070707" pitchFamily="18" charset="2"/>
              </a:rPr>
              <a:t> </a:t>
            </a:r>
            <a:r>
              <a:rPr lang="vi-VN" sz="3200" b="1" dirty="0">
                <a:solidFill>
                  <a:srgbClr val="002060"/>
                </a:solidFill>
                <a:latin typeface="Calibri" panose="020F0502020204030204"/>
                <a:sym typeface="Wingdings 2" panose="05020102010507070707" pitchFamily="18" charset="2"/>
              </a:rPr>
              <a:t>thảo luận nhóm 4, cùng trao đổi, nêu cách nối tên con vật với cơ quan di chuyển cà lớp bao phủ phù hợp.</a:t>
            </a:r>
            <a:endParaRPr lang="en-US" sz="3200" b="1" dirty="0">
              <a:solidFill>
                <a:srgbClr val="002060"/>
              </a:solidFill>
              <a:latin typeface="Calibri" panose="020F0502020204030204"/>
              <a:sym typeface="Wingdings 2" panose="05020102010507070707" pitchFamily="18" charset="2"/>
            </a:endParaRPr>
          </a:p>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sym typeface="Wingdings 2" panose="05020102010507070707" pitchFamily="18" charset="2"/>
              </a:rPr>
              <a:t>Lên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bảng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hoàn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thành</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bài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tập</a:t>
            </a:r>
            <a:endParaRPr lang="en-US" sz="3200" b="1" dirty="0">
              <a:solidFill>
                <a:srgbClr val="002060"/>
              </a:solidFill>
              <a:latin typeface="Calibri" panose="020F0502020204030204"/>
              <a:sym typeface="Wingdings 2" panose="05020102010507070707" pitchFamily="18" charset="2"/>
            </a:endParaRPr>
          </a:p>
          <a:p>
            <a:pPr marL="457200" lvl="0" indent="-457200" algn="just">
              <a:buFont typeface="Arial" panose="020B0604020202020204" pitchFamily="34" charset="0"/>
              <a:buChar char="•"/>
            </a:pPr>
            <a:r>
              <a:rPr lang="en-US" sz="3200" b="1" baseline="0" dirty="0" err="1">
                <a:solidFill>
                  <a:srgbClr val="002060"/>
                </a:solidFill>
                <a:latin typeface="Calibri" panose="020F0502020204030204"/>
                <a:sym typeface="Wingdings 2" panose="05020102010507070707" pitchFamily="18" charset="2"/>
              </a:rPr>
              <a:t>Nhóm</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nào</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nhanh</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và</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chính</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xác</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nhất</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là</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nhóm</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chiến</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thắng</a:t>
            </a:r>
            <a:r>
              <a:rPr lang="en-US" sz="3200" b="1" dirty="0">
                <a:solidFill>
                  <a:srgbClr val="002060"/>
                </a:solidFill>
                <a:latin typeface="Calibri" panose="020F0502020204030204"/>
                <a:sym typeface="Wingdings 2" panose="05020102010507070707" pitchFamily="18" charset="2"/>
              </a:rPr>
              <a: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1286541" y="0"/>
            <a:ext cx="9983972"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latin typeface="Calibri" panose="020F0502020204030204"/>
                <a:ea typeface="LNTH-LuoLuoNotangYuanTi 1" pitchFamily="2" charset="-128"/>
                <a:cs typeface="LNTH-LuoLuoNotangYuanTi 1" pitchFamily="2" charset="-128"/>
              </a:rPr>
              <a:t>AI NHANH – AI ĐÚNG</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13">
            <a:extLst>
              <a:ext uri="{FF2B5EF4-FFF2-40B4-BE49-F238E27FC236}">
                <a16:creationId xmlns:a16="http://schemas.microsoft.com/office/drawing/2014/main" id="{3350F517-226F-4F7A-B8A4-209EA203875E}"/>
              </a:ext>
            </a:extLst>
          </p:cNvPr>
          <p:cNvSpPr>
            <a:spLocks noChangeArrowheads="1"/>
          </p:cNvSpPr>
          <p:nvPr/>
        </p:nvSpPr>
        <p:spPr bwMode="auto">
          <a:xfrm>
            <a:off x="1202634" y="1536130"/>
            <a:ext cx="11559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Lớp bao phủ                Tên con vật            Cơ quan di chuyển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a:extLst>
              <a:ext uri="{FF2B5EF4-FFF2-40B4-BE49-F238E27FC236}">
                <a16:creationId xmlns:a16="http://schemas.microsoft.com/office/drawing/2014/main" id="{25B01979-4A86-47E9-8E8B-4CD19B03348E}"/>
              </a:ext>
            </a:extLst>
          </p:cNvPr>
          <p:cNvSpPr txBox="1">
            <a:spLocks noChangeArrowheads="1"/>
          </p:cNvSpPr>
          <p:nvPr/>
        </p:nvSpPr>
        <p:spPr bwMode="auto">
          <a:xfrm>
            <a:off x="1339945" y="2140087"/>
            <a:ext cx="1999603"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Vỏ</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cứng </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4" name="Text Box 3">
            <a:extLst>
              <a:ext uri="{FF2B5EF4-FFF2-40B4-BE49-F238E27FC236}">
                <a16:creationId xmlns:a16="http://schemas.microsoft.com/office/drawing/2014/main" id="{3DA781EE-E028-4A18-A0EF-CB876D37104A}"/>
              </a:ext>
            </a:extLst>
          </p:cNvPr>
          <p:cNvSpPr txBox="1">
            <a:spLocks noChangeArrowheads="1"/>
          </p:cNvSpPr>
          <p:nvPr/>
        </p:nvSpPr>
        <p:spPr bwMode="auto">
          <a:xfrm>
            <a:off x="5184098" y="2129514"/>
            <a:ext cx="2021772" cy="49003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Cá</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chép</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5" name="Text Box 4">
            <a:extLst>
              <a:ext uri="{FF2B5EF4-FFF2-40B4-BE49-F238E27FC236}">
                <a16:creationId xmlns:a16="http://schemas.microsoft.com/office/drawing/2014/main" id="{B7696C4A-DD6B-4ED7-9B1D-6147BA3F146D}"/>
              </a:ext>
            </a:extLst>
          </p:cNvPr>
          <p:cNvSpPr txBox="1">
            <a:spLocks noChangeArrowheads="1"/>
          </p:cNvSpPr>
          <p:nvPr/>
        </p:nvSpPr>
        <p:spPr bwMode="auto">
          <a:xfrm>
            <a:off x="8726557" y="2079818"/>
            <a:ext cx="2236304"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p>
        </p:txBody>
      </p:sp>
      <p:sp>
        <p:nvSpPr>
          <p:cNvPr id="26" name="Text Box 5">
            <a:extLst>
              <a:ext uri="{FF2B5EF4-FFF2-40B4-BE49-F238E27FC236}">
                <a16:creationId xmlns:a16="http://schemas.microsoft.com/office/drawing/2014/main" id="{D856D2B8-7E89-4333-8799-DA4FF43E6CAE}"/>
              </a:ext>
            </a:extLst>
          </p:cNvPr>
          <p:cNvSpPr txBox="1">
            <a:spLocks noChangeArrowheads="1"/>
          </p:cNvSpPr>
          <p:nvPr/>
        </p:nvSpPr>
        <p:spPr bwMode="auto">
          <a:xfrm>
            <a:off x="1320067" y="2804740"/>
            <a:ext cx="1999603"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Lông mao</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a:t>
            </a:r>
          </a:p>
        </p:txBody>
      </p:sp>
      <p:sp>
        <p:nvSpPr>
          <p:cNvPr id="27" name="Text Box 6">
            <a:extLst>
              <a:ext uri="{FF2B5EF4-FFF2-40B4-BE49-F238E27FC236}">
                <a16:creationId xmlns:a16="http://schemas.microsoft.com/office/drawing/2014/main" id="{E8318470-0AFF-449C-B79F-AF0592FA8C97}"/>
              </a:ext>
            </a:extLst>
          </p:cNvPr>
          <p:cNvSpPr txBox="1">
            <a:spLocks noChangeArrowheads="1"/>
          </p:cNvSpPr>
          <p:nvPr/>
        </p:nvSpPr>
        <p:spPr bwMode="auto">
          <a:xfrm>
            <a:off x="5227982" y="3463124"/>
            <a:ext cx="1948070"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Chim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sâu</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8" name="Text Box 7">
            <a:extLst>
              <a:ext uri="{FF2B5EF4-FFF2-40B4-BE49-F238E27FC236}">
                <a16:creationId xmlns:a16="http://schemas.microsoft.com/office/drawing/2014/main" id="{D3C0A33A-C60D-47F2-87C6-9B77010EACF0}"/>
              </a:ext>
            </a:extLst>
          </p:cNvPr>
          <p:cNvSpPr txBox="1">
            <a:spLocks noChangeArrowheads="1"/>
          </p:cNvSpPr>
          <p:nvPr/>
        </p:nvSpPr>
        <p:spPr bwMode="auto">
          <a:xfrm>
            <a:off x="8758017" y="3479414"/>
            <a:ext cx="258253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Vây</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đuôi</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9" name="Text Box 8">
            <a:extLst>
              <a:ext uri="{FF2B5EF4-FFF2-40B4-BE49-F238E27FC236}">
                <a16:creationId xmlns:a16="http://schemas.microsoft.com/office/drawing/2014/main" id="{B1F570D5-6DEE-4A4B-8B00-046A698E15F1}"/>
              </a:ext>
            </a:extLst>
          </p:cNvPr>
          <p:cNvSpPr txBox="1">
            <a:spLocks noChangeArrowheads="1"/>
          </p:cNvSpPr>
          <p:nvPr/>
        </p:nvSpPr>
        <p:spPr bwMode="auto">
          <a:xfrm>
            <a:off x="5227982" y="2785497"/>
            <a:ext cx="1948069"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Cua</a:t>
            </a:r>
          </a:p>
        </p:txBody>
      </p:sp>
      <p:sp>
        <p:nvSpPr>
          <p:cNvPr id="30" name="Text Box 9">
            <a:extLst>
              <a:ext uri="{FF2B5EF4-FFF2-40B4-BE49-F238E27FC236}">
                <a16:creationId xmlns:a16="http://schemas.microsoft.com/office/drawing/2014/main" id="{E4F077ED-AE4D-40CC-B342-0A5584FBD5A6}"/>
              </a:ext>
            </a:extLst>
          </p:cNvPr>
          <p:cNvSpPr txBox="1">
            <a:spLocks noChangeArrowheads="1"/>
          </p:cNvSpPr>
          <p:nvPr/>
        </p:nvSpPr>
        <p:spPr bwMode="auto">
          <a:xfrm>
            <a:off x="8756373" y="2766861"/>
            <a:ext cx="261399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cánh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1" name="Text Box 10">
            <a:extLst>
              <a:ext uri="{FF2B5EF4-FFF2-40B4-BE49-F238E27FC236}">
                <a16:creationId xmlns:a16="http://schemas.microsoft.com/office/drawing/2014/main" id="{0C353357-02DC-4124-B7AA-C5B4F4E79778}"/>
              </a:ext>
            </a:extLst>
          </p:cNvPr>
          <p:cNvSpPr txBox="1">
            <a:spLocks noChangeArrowheads="1"/>
          </p:cNvSpPr>
          <p:nvPr/>
        </p:nvSpPr>
        <p:spPr bwMode="auto">
          <a:xfrm>
            <a:off x="1320066" y="3499292"/>
            <a:ext cx="1989664" cy="532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Vảy</a:t>
            </a:r>
          </a:p>
        </p:txBody>
      </p:sp>
      <p:sp>
        <p:nvSpPr>
          <p:cNvPr id="32" name="Text Box 11">
            <a:extLst>
              <a:ext uri="{FF2B5EF4-FFF2-40B4-BE49-F238E27FC236}">
                <a16:creationId xmlns:a16="http://schemas.microsoft.com/office/drawing/2014/main" id="{6D071BA8-53CE-4F25-B676-02C52EADF842}"/>
              </a:ext>
            </a:extLst>
          </p:cNvPr>
          <p:cNvSpPr txBox="1">
            <a:spLocks noChangeArrowheads="1"/>
          </p:cNvSpPr>
          <p:nvPr/>
        </p:nvSpPr>
        <p:spPr bwMode="auto">
          <a:xfrm>
            <a:off x="1330835" y="4122972"/>
            <a:ext cx="1968956" cy="4987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Lông</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vũ</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3" name="Text Box 12">
            <a:extLst>
              <a:ext uri="{FF2B5EF4-FFF2-40B4-BE49-F238E27FC236}">
                <a16:creationId xmlns:a16="http://schemas.microsoft.com/office/drawing/2014/main" id="{9F414793-5785-43CB-98B7-701705A9BD3F}"/>
              </a:ext>
            </a:extLst>
          </p:cNvPr>
          <p:cNvSpPr txBox="1">
            <a:spLocks noChangeArrowheads="1"/>
          </p:cNvSpPr>
          <p:nvPr/>
        </p:nvSpPr>
        <p:spPr bwMode="auto">
          <a:xfrm>
            <a:off x="5203976" y="4113033"/>
            <a:ext cx="2001894"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Con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mèo</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4" name="Text Box 13">
            <a:extLst>
              <a:ext uri="{FF2B5EF4-FFF2-40B4-BE49-F238E27FC236}">
                <a16:creationId xmlns:a16="http://schemas.microsoft.com/office/drawing/2014/main" id="{223083B0-864A-4214-B811-1583F7648ED1}"/>
              </a:ext>
            </a:extLst>
          </p:cNvPr>
          <p:cNvSpPr txBox="1">
            <a:spLocks noChangeArrowheads="1"/>
          </p:cNvSpPr>
          <p:nvPr/>
        </p:nvSpPr>
        <p:spPr bwMode="auto">
          <a:xfrm>
            <a:off x="8776254" y="4113034"/>
            <a:ext cx="2584172"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càng</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cxnSp>
        <p:nvCxnSpPr>
          <p:cNvPr id="4" name="Straight Arrow Connector 3">
            <a:extLst>
              <a:ext uri="{FF2B5EF4-FFF2-40B4-BE49-F238E27FC236}">
                <a16:creationId xmlns:a16="http://schemas.microsoft.com/office/drawing/2014/main" id="{8E117558-5416-4083-8EC7-61038640D2DF}"/>
              </a:ext>
            </a:extLst>
          </p:cNvPr>
          <p:cNvCxnSpPr>
            <a:stCxn id="23" idx="3"/>
            <a:endCxn id="29" idx="1"/>
          </p:cNvCxnSpPr>
          <p:nvPr/>
        </p:nvCxnSpPr>
        <p:spPr>
          <a:xfrm>
            <a:off x="3339548" y="2384586"/>
            <a:ext cx="1888434" cy="672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CCC509-25BE-434E-8D5A-95B4117EAE6C}"/>
              </a:ext>
            </a:extLst>
          </p:cNvPr>
          <p:cNvCxnSpPr>
            <a:cxnSpLocks/>
            <a:endCxn id="33" idx="1"/>
          </p:cNvCxnSpPr>
          <p:nvPr/>
        </p:nvCxnSpPr>
        <p:spPr>
          <a:xfrm>
            <a:off x="3319669" y="3110143"/>
            <a:ext cx="1884307" cy="12536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2BCE91-09F6-4DC5-8572-119B5D541761}"/>
              </a:ext>
            </a:extLst>
          </p:cNvPr>
          <p:cNvCxnSpPr>
            <a:cxnSpLocks/>
            <a:endCxn id="24" idx="1"/>
          </p:cNvCxnSpPr>
          <p:nvPr/>
        </p:nvCxnSpPr>
        <p:spPr>
          <a:xfrm flipV="1">
            <a:off x="3309730" y="2374531"/>
            <a:ext cx="1874368" cy="14015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84E2D0-F0C5-44A9-A0DF-18C63B0163F7}"/>
              </a:ext>
            </a:extLst>
          </p:cNvPr>
          <p:cNvCxnSpPr>
            <a:cxnSpLocks/>
            <a:endCxn id="27" idx="1"/>
          </p:cNvCxnSpPr>
          <p:nvPr/>
        </p:nvCxnSpPr>
        <p:spPr>
          <a:xfrm flipV="1">
            <a:off x="3319670" y="3734559"/>
            <a:ext cx="1908312" cy="7372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811238B-00E1-4BE3-95ED-E5DB871B9AF5}"/>
              </a:ext>
            </a:extLst>
          </p:cNvPr>
          <p:cNvCxnSpPr>
            <a:cxnSpLocks/>
            <a:endCxn id="28" idx="1"/>
          </p:cNvCxnSpPr>
          <p:nvPr/>
        </p:nvCxnSpPr>
        <p:spPr>
          <a:xfrm>
            <a:off x="7195930" y="2305073"/>
            <a:ext cx="1562087" cy="1445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83CAD2F-CFD0-409E-82A3-3870E21C5424}"/>
              </a:ext>
            </a:extLst>
          </p:cNvPr>
          <p:cNvCxnSpPr>
            <a:cxnSpLocks/>
            <a:endCxn id="34" idx="1"/>
          </p:cNvCxnSpPr>
          <p:nvPr/>
        </p:nvCxnSpPr>
        <p:spPr>
          <a:xfrm>
            <a:off x="7176051" y="3100203"/>
            <a:ext cx="1600203" cy="12635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967CC7F-3637-4F83-9396-FB636A7FB9DE}"/>
              </a:ext>
            </a:extLst>
          </p:cNvPr>
          <p:cNvCxnSpPr>
            <a:cxnSpLocks/>
            <a:endCxn id="30" idx="1"/>
          </p:cNvCxnSpPr>
          <p:nvPr/>
        </p:nvCxnSpPr>
        <p:spPr>
          <a:xfrm flipV="1">
            <a:off x="7146233" y="3038296"/>
            <a:ext cx="1610140" cy="727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580942-6FAD-44DD-A980-36E917BC64B6}"/>
              </a:ext>
            </a:extLst>
          </p:cNvPr>
          <p:cNvCxnSpPr>
            <a:cxnSpLocks/>
            <a:endCxn id="25" idx="1"/>
          </p:cNvCxnSpPr>
          <p:nvPr/>
        </p:nvCxnSpPr>
        <p:spPr>
          <a:xfrm flipV="1">
            <a:off x="7166111" y="2324317"/>
            <a:ext cx="1560446" cy="20282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5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left)">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left)">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742950" y="2543329"/>
            <a:ext cx="10210799" cy="2800767"/>
          </a:xfrm>
          <a:prstGeom prst="rect">
            <a:avLst/>
          </a:prstGeom>
          <a:noFill/>
        </p:spPr>
        <p:txBody>
          <a:bodyPr wrap="square" rtlCol="0">
            <a:spAutoFit/>
          </a:bodyPr>
          <a:lstStyle/>
          <a:p>
            <a:pPr lvl="0" algn="just" defTabSz="457200"/>
            <a:r>
              <a:rPr lang="vi-VN" altLang="zh-CN" sz="4400" b="1" dirty="0">
                <a:solidFill>
                  <a:srgbClr val="002060"/>
                </a:solidFill>
                <a:latin typeface="Calibri"/>
                <a:ea typeface="字魂17号-萌趣果冻体" panose="02000000000000000000"/>
              </a:rPr>
              <a:t>Mỗi bộ phận của cơ thể có chức năng riêng lớp bao phủ bảo vệ cơ thể; chân, vây, cánh... giúp di chuyển. Động vật di chuyển bằng nhiều cách khác nhau.</a:t>
            </a:r>
            <a:endParaRPr kumimoji="0" lang="zh-CN" altLang="en-US" sz="4400" b="1" i="0" u="none" strike="noStrike" kern="1200" cap="none" spc="0" normalizeH="0" baseline="0" noProof="0" dirty="0">
              <a:ln>
                <a:noFill/>
              </a:ln>
              <a:solidFill>
                <a:srgbClr val="FF0000"/>
              </a:solidFill>
              <a:effectLst/>
              <a:uLnTx/>
              <a:uFillTx/>
              <a:latin typeface="Calibri"/>
              <a:ea typeface="字魂17号-萌趣果冻体" panose="02000000000000000000"/>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163891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7" name="Picture 6">
            <a:extLst>
              <a:ext uri="{FF2B5EF4-FFF2-40B4-BE49-F238E27FC236}">
                <a16:creationId xmlns:a16="http://schemas.microsoft.com/office/drawing/2014/main" id="{736171D9-EE82-448B-9806-294C4E6D342E}"/>
              </a:ext>
            </a:extLst>
          </p:cNvPr>
          <p:cNvPicPr>
            <a:picLocks noChangeAspect="1"/>
          </p:cNvPicPr>
          <p:nvPr/>
        </p:nvPicPr>
        <p:blipFill>
          <a:blip r:embed="rId5"/>
          <a:stretch>
            <a:fillRect/>
          </a:stretch>
        </p:blipFill>
        <p:spPr>
          <a:xfrm>
            <a:off x="7197319" y="2065292"/>
            <a:ext cx="3493311" cy="2517866"/>
          </a:xfrm>
          <a:prstGeom prst="rect">
            <a:avLst/>
          </a:prstGeom>
        </p:spPr>
      </p:pic>
    </p:spTree>
    <p:extLst>
      <p:ext uri="{BB962C8B-B14F-4D97-AF65-F5344CB8AC3E}">
        <p14:creationId xmlns:p14="http://schemas.microsoft.com/office/powerpoint/2010/main" val="75239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905001" y="2307044"/>
            <a:ext cx="8601074" cy="646331"/>
          </a:xfrm>
          <a:prstGeom prst="rect">
            <a:avLst/>
          </a:prstGeom>
          <a:noFill/>
        </p:spPr>
        <p:txBody>
          <a:bodyPr wrap="square" rtlCol="0">
            <a:spAutoFit/>
          </a:bodyPr>
          <a:lstStyle/>
          <a:p>
            <a:pPr marL="571500" lvl="0" indent="-571500" algn="ctr">
              <a:buFont typeface="Arial" panose="020B0604020202020204" pitchFamily="34" charset="0"/>
              <a:buChar char="•"/>
            </a:pP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gia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3D35091-C8B1-4B10-9310-E61235823171}"/>
              </a:ext>
            </a:extLst>
          </p:cNvPr>
          <p:cNvSpPr txBox="1"/>
          <p:nvPr/>
        </p:nvSpPr>
        <p:spPr>
          <a:xfrm>
            <a:off x="1933576" y="3278594"/>
            <a:ext cx="8601074" cy="1200329"/>
          </a:xfrm>
          <a:prstGeom prst="rect">
            <a:avLst/>
          </a:prstGeom>
          <a:noFill/>
        </p:spPr>
        <p:txBody>
          <a:bodyPr wrap="square" rtlCol="0">
            <a:spAutoFit/>
          </a:bodyPr>
          <a:lstStyle/>
          <a:p>
            <a:pPr marL="571500" lvl="0" indent="-571500" algn="ctr">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Cùng trao đổi với các bạn về cơ quan di chuyển và lớp bao phủ của con vật đó</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8055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93C2ABC-170B-4622-BD2F-B504C693A9D7}"/>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1316" t="10164" r="4093" b="2409"/>
          <a:stretch/>
        </p:blipFill>
        <p:spPr>
          <a:xfrm>
            <a:off x="742950" y="769619"/>
            <a:ext cx="10989760" cy="5078731"/>
          </a:xfrm>
          <a:prstGeom prst="rect">
            <a:avLst/>
          </a:prstGeom>
        </p:spPr>
      </p:pic>
      <p:sp>
        <p:nvSpPr>
          <p:cNvPr id="5" name="TextBox 4">
            <a:extLst>
              <a:ext uri="{FF2B5EF4-FFF2-40B4-BE49-F238E27FC236}">
                <a16:creationId xmlns:a16="http://schemas.microsoft.com/office/drawing/2014/main" id="{65710F46-9DCA-44CE-ADB8-6A987AAF3494}"/>
              </a:ext>
            </a:extLst>
          </p:cNvPr>
          <p:cNvSpPr txBox="1"/>
          <p:nvPr/>
        </p:nvSpPr>
        <p:spPr>
          <a:xfrm>
            <a:off x="2105025" y="2099255"/>
            <a:ext cx="8658225" cy="2126095"/>
          </a:xfrm>
          <a:prstGeom prst="rect">
            <a:avLst/>
          </a:prstGeom>
          <a:no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nhà</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a:p>
            <a:pPr lvl="0" algn="just">
              <a:lnSpc>
                <a:spcPct val="120000"/>
              </a:lnSpc>
            </a:pPr>
            <a:r>
              <a:rPr lang="nl-NL" sz="2800" b="1" dirty="0">
                <a:latin typeface="Calibri" panose="020F0502020204030204" pitchFamily="34" charset="0"/>
                <a:cs typeface="Calibri" panose="020F0502020204030204" pitchFamily="34" charset="0"/>
              </a:rPr>
              <a:t>Dựa vào</a:t>
            </a:r>
            <a:r>
              <a:rPr lang="vi-VN" sz="2800" b="1" dirty="0">
                <a:latin typeface="Calibri" panose="020F0502020204030204" pitchFamily="34" charset="0"/>
                <a:cs typeface="Calibri" panose="020F0502020204030204" pitchFamily="34" charset="0"/>
              </a:rPr>
              <a:t> những điều đã học quan sát và nói cho chị em, ông bà hoặc bố mẹ nghe về cơ quan di chuyển và lớp bao phủ của con vật mình quan sát được.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517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265223-5317-4909-8F12-96560600E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6" name="TextBox 5">
            <a:extLst>
              <a:ext uri="{FF2B5EF4-FFF2-40B4-BE49-F238E27FC236}">
                <a16:creationId xmlns:a16="http://schemas.microsoft.com/office/drawing/2014/main" id="{D7DA07BE-6899-4A46-8C99-8CC6E46B540C}"/>
              </a:ext>
            </a:extLst>
          </p:cNvPr>
          <p:cNvSpPr txBox="1"/>
          <p:nvPr/>
        </p:nvSpPr>
        <p:spPr>
          <a:xfrm>
            <a:off x="3609975" y="2857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highlight>
                  <a:srgbClr val="FFFF00"/>
                </a:highligh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highlight>
                  <a:srgbClr val="FFFF00"/>
                </a:highligh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highlight>
                  <a:srgbClr val="FFFF00"/>
                </a:highligh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highlight>
                  <a:srgbClr val="FFFF00"/>
                </a:highlight>
                <a:uLnTx/>
                <a:uFillTx/>
                <a:latin typeface="Calibri"/>
                <a:ea typeface="+mn-ea"/>
                <a:cs typeface="+mn-cs"/>
              </a:rPr>
              <a:t>…….</a:t>
            </a:r>
          </a:p>
        </p:txBody>
      </p:sp>
      <p:sp>
        <p:nvSpPr>
          <p:cNvPr id="11" name="TextBox 10">
            <a:extLst>
              <a:ext uri="{FF2B5EF4-FFF2-40B4-BE49-F238E27FC236}">
                <a16:creationId xmlns:a16="http://schemas.microsoft.com/office/drawing/2014/main" id="{7A023B21-BA8C-4EA9-B5B8-BB7679058771}"/>
              </a:ext>
            </a:extLst>
          </p:cNvPr>
          <p:cNvSpPr txBox="1"/>
          <p:nvPr/>
        </p:nvSpPr>
        <p:spPr>
          <a:xfrm>
            <a:off x="5219700" y="4095750"/>
            <a:ext cx="2562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a:t>
            </a:r>
            <a:r>
              <a:rPr kumimoji="0" lang="en-US" sz="4000" b="1" i="0" u="none" strike="noStrike" kern="1200" cap="none" spc="0" normalizeH="0" baseline="0" noProof="0" dirty="0" err="1">
                <a:ln>
                  <a:noFill/>
                </a:ln>
                <a:solidFill>
                  <a:srgbClr val="FFFF00"/>
                </a:solidFill>
                <a:effectLst/>
                <a:uLnTx/>
                <a:uFillTx/>
                <a:latin typeface="Calibri"/>
                <a:ea typeface="+mn-ea"/>
                <a:cs typeface="+mn-cs"/>
              </a:rPr>
              <a:t>Tiết</a:t>
            </a:r>
            <a:r>
              <a:rPr kumimoji="0" lang="en-US" sz="4000"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7" name="Picture 6">
            <a:extLst>
              <a:ext uri="{FF2B5EF4-FFF2-40B4-BE49-F238E27FC236}">
                <a16:creationId xmlns:a16="http://schemas.microsoft.com/office/drawing/2014/main" id="{5F594080-19C4-4CA6-970B-5E301294D195}"/>
              </a:ext>
            </a:extLst>
          </p:cNvPr>
          <p:cNvPicPr>
            <a:picLocks noChangeAspect="1"/>
          </p:cNvPicPr>
          <p:nvPr/>
        </p:nvPicPr>
        <p:blipFill>
          <a:blip r:embed="rId3"/>
          <a:stretch>
            <a:fillRect/>
          </a:stretch>
        </p:blipFill>
        <p:spPr>
          <a:xfrm>
            <a:off x="1743452" y="2315263"/>
            <a:ext cx="8876545" cy="1713124"/>
          </a:xfrm>
          <a:prstGeom prst="rect">
            <a:avLst/>
          </a:prstGeom>
        </p:spPr>
      </p:pic>
    </p:spTree>
    <p:extLst>
      <p:ext uri="{BB962C8B-B14F-4D97-AF65-F5344CB8AC3E}">
        <p14:creationId xmlns:p14="http://schemas.microsoft.com/office/powerpoint/2010/main" val="262058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265223-5317-4909-8F12-96560600E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a:ln>
            <a:noFill/>
          </a:ln>
        </p:spPr>
      </p:pic>
      <p:pic>
        <p:nvPicPr>
          <p:cNvPr id="7" name="Picture 6">
            <a:extLst>
              <a:ext uri="{FF2B5EF4-FFF2-40B4-BE49-F238E27FC236}">
                <a16:creationId xmlns:a16="http://schemas.microsoft.com/office/drawing/2014/main" id="{1E63CAF5-3159-4B82-B79A-4F2AD5C57AFB}"/>
              </a:ext>
            </a:extLst>
          </p:cNvPr>
          <p:cNvPicPr>
            <a:picLocks noChangeAspect="1"/>
          </p:cNvPicPr>
          <p:nvPr/>
        </p:nvPicPr>
        <p:blipFill>
          <a:blip r:embed="rId3"/>
          <a:stretch>
            <a:fillRect/>
          </a:stretch>
        </p:blipFill>
        <p:spPr>
          <a:xfrm>
            <a:off x="1636756" y="2910401"/>
            <a:ext cx="9242337" cy="1322947"/>
          </a:xfrm>
          <a:prstGeom prst="rect">
            <a:avLst/>
          </a:prstGeom>
        </p:spPr>
      </p:pic>
    </p:spTree>
    <p:extLst>
      <p:ext uri="{BB962C8B-B14F-4D97-AF65-F5344CB8AC3E}">
        <p14:creationId xmlns:p14="http://schemas.microsoft.com/office/powerpoint/2010/main" val="16789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7" name="Picture 6">
            <a:extLst>
              <a:ext uri="{FF2B5EF4-FFF2-40B4-BE49-F238E27FC236}">
                <a16:creationId xmlns:a16="http://schemas.microsoft.com/office/drawing/2014/main" id="{B2DC73DF-1B77-41EB-9CDC-983FAC948CBD}"/>
              </a:ext>
            </a:extLst>
          </p:cNvPr>
          <p:cNvPicPr>
            <a:picLocks noChangeAspect="1"/>
          </p:cNvPicPr>
          <p:nvPr/>
        </p:nvPicPr>
        <p:blipFill>
          <a:blip r:embed="rId5"/>
          <a:stretch>
            <a:fillRect/>
          </a:stretch>
        </p:blipFill>
        <p:spPr>
          <a:xfrm>
            <a:off x="7291022" y="2167018"/>
            <a:ext cx="4029805" cy="2523963"/>
          </a:xfrm>
          <a:prstGeom prst="rect">
            <a:avLst/>
          </a:prstGeom>
        </p:spPr>
      </p:pic>
    </p:spTree>
    <p:extLst>
      <p:ext uri="{BB962C8B-B14F-4D97-AF65-F5344CB8AC3E}">
        <p14:creationId xmlns:p14="http://schemas.microsoft.com/office/powerpoint/2010/main" val="3857586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B96E593-8847-4F8D-BFD8-EF86B91A3144}"/>
              </a:ext>
            </a:extLst>
          </p:cNvPr>
          <p:cNvSpPr txBox="1"/>
          <p:nvPr/>
        </p:nvSpPr>
        <p:spPr>
          <a:xfrm>
            <a:off x="742950" y="235560"/>
            <a:ext cx="10725149" cy="954107"/>
          </a:xfrm>
          <a:custGeom>
            <a:avLst/>
            <a:gdLst>
              <a:gd name="connsiteX0" fmla="*/ 0 w 10725149"/>
              <a:gd name="connsiteY0" fmla="*/ 0 h 954107"/>
              <a:gd name="connsiteX1" fmla="*/ 488590 w 10725149"/>
              <a:gd name="connsiteY1" fmla="*/ 0 h 954107"/>
              <a:gd name="connsiteX2" fmla="*/ 762677 w 10725149"/>
              <a:gd name="connsiteY2" fmla="*/ 0 h 954107"/>
              <a:gd name="connsiteX3" fmla="*/ 1144016 w 10725149"/>
              <a:gd name="connsiteY3" fmla="*/ 0 h 954107"/>
              <a:gd name="connsiteX4" fmla="*/ 1739858 w 10725149"/>
              <a:gd name="connsiteY4" fmla="*/ 0 h 954107"/>
              <a:gd name="connsiteX5" fmla="*/ 2121196 w 10725149"/>
              <a:gd name="connsiteY5" fmla="*/ 0 h 954107"/>
              <a:gd name="connsiteX6" fmla="*/ 2502535 w 10725149"/>
              <a:gd name="connsiteY6" fmla="*/ 0 h 954107"/>
              <a:gd name="connsiteX7" fmla="*/ 3205628 w 10725149"/>
              <a:gd name="connsiteY7" fmla="*/ 0 h 954107"/>
              <a:gd name="connsiteX8" fmla="*/ 4015972 w 10725149"/>
              <a:gd name="connsiteY8" fmla="*/ 0 h 954107"/>
              <a:gd name="connsiteX9" fmla="*/ 4611814 w 10725149"/>
              <a:gd name="connsiteY9" fmla="*/ 0 h 954107"/>
              <a:gd name="connsiteX10" fmla="*/ 5100404 w 10725149"/>
              <a:gd name="connsiteY10" fmla="*/ 0 h 954107"/>
              <a:gd name="connsiteX11" fmla="*/ 5696246 w 10725149"/>
              <a:gd name="connsiteY11" fmla="*/ 0 h 954107"/>
              <a:gd name="connsiteX12" fmla="*/ 6292087 w 10725149"/>
              <a:gd name="connsiteY12" fmla="*/ 0 h 954107"/>
              <a:gd name="connsiteX13" fmla="*/ 6566175 w 10725149"/>
              <a:gd name="connsiteY13" fmla="*/ 0 h 954107"/>
              <a:gd name="connsiteX14" fmla="*/ 7376519 w 10725149"/>
              <a:gd name="connsiteY14" fmla="*/ 0 h 954107"/>
              <a:gd name="connsiteX15" fmla="*/ 7650606 w 10725149"/>
              <a:gd name="connsiteY15" fmla="*/ 0 h 954107"/>
              <a:gd name="connsiteX16" fmla="*/ 8246448 w 10725149"/>
              <a:gd name="connsiteY16" fmla="*/ 0 h 954107"/>
              <a:gd name="connsiteX17" fmla="*/ 8842290 w 10725149"/>
              <a:gd name="connsiteY17" fmla="*/ 0 h 954107"/>
              <a:gd name="connsiteX18" fmla="*/ 9652634 w 10725149"/>
              <a:gd name="connsiteY18" fmla="*/ 0 h 954107"/>
              <a:gd name="connsiteX19" fmla="*/ 10725149 w 10725149"/>
              <a:gd name="connsiteY19" fmla="*/ 0 h 954107"/>
              <a:gd name="connsiteX20" fmla="*/ 10725149 w 10725149"/>
              <a:gd name="connsiteY20" fmla="*/ 457971 h 954107"/>
              <a:gd name="connsiteX21" fmla="*/ 10725149 w 10725149"/>
              <a:gd name="connsiteY21" fmla="*/ 954107 h 954107"/>
              <a:gd name="connsiteX22" fmla="*/ 10236559 w 10725149"/>
              <a:gd name="connsiteY22" fmla="*/ 954107 h 954107"/>
              <a:gd name="connsiteX23" fmla="*/ 9747969 w 10725149"/>
              <a:gd name="connsiteY23" fmla="*/ 954107 h 954107"/>
              <a:gd name="connsiteX24" fmla="*/ 9259379 w 10725149"/>
              <a:gd name="connsiteY24" fmla="*/ 954107 h 954107"/>
              <a:gd name="connsiteX25" fmla="*/ 8449034 w 10725149"/>
              <a:gd name="connsiteY25" fmla="*/ 954107 h 954107"/>
              <a:gd name="connsiteX26" fmla="*/ 8174947 w 10725149"/>
              <a:gd name="connsiteY26" fmla="*/ 954107 h 954107"/>
              <a:gd name="connsiteX27" fmla="*/ 7793608 w 10725149"/>
              <a:gd name="connsiteY27" fmla="*/ 954107 h 954107"/>
              <a:gd name="connsiteX28" fmla="*/ 7412270 w 10725149"/>
              <a:gd name="connsiteY28" fmla="*/ 954107 h 954107"/>
              <a:gd name="connsiteX29" fmla="*/ 6709177 w 10725149"/>
              <a:gd name="connsiteY29" fmla="*/ 954107 h 954107"/>
              <a:gd name="connsiteX30" fmla="*/ 6327838 w 10725149"/>
              <a:gd name="connsiteY30" fmla="*/ 954107 h 954107"/>
              <a:gd name="connsiteX31" fmla="*/ 6053751 w 10725149"/>
              <a:gd name="connsiteY31" fmla="*/ 954107 h 954107"/>
              <a:gd name="connsiteX32" fmla="*/ 5350658 w 10725149"/>
              <a:gd name="connsiteY32" fmla="*/ 954107 h 954107"/>
              <a:gd name="connsiteX33" fmla="*/ 4862068 w 10725149"/>
              <a:gd name="connsiteY33" fmla="*/ 954107 h 954107"/>
              <a:gd name="connsiteX34" fmla="*/ 4266226 w 10725149"/>
              <a:gd name="connsiteY34" fmla="*/ 954107 h 954107"/>
              <a:gd name="connsiteX35" fmla="*/ 3884887 w 10725149"/>
              <a:gd name="connsiteY35" fmla="*/ 954107 h 954107"/>
              <a:gd name="connsiteX36" fmla="*/ 3181794 w 10725149"/>
              <a:gd name="connsiteY36" fmla="*/ 954107 h 954107"/>
              <a:gd name="connsiteX37" fmla="*/ 2478701 w 10725149"/>
              <a:gd name="connsiteY37" fmla="*/ 954107 h 954107"/>
              <a:gd name="connsiteX38" fmla="*/ 1990111 w 10725149"/>
              <a:gd name="connsiteY38" fmla="*/ 954107 h 954107"/>
              <a:gd name="connsiteX39" fmla="*/ 1179766 w 10725149"/>
              <a:gd name="connsiteY39" fmla="*/ 954107 h 954107"/>
              <a:gd name="connsiteX40" fmla="*/ 798428 w 10725149"/>
              <a:gd name="connsiteY40" fmla="*/ 954107 h 954107"/>
              <a:gd name="connsiteX41" fmla="*/ 0 w 10725149"/>
              <a:gd name="connsiteY41" fmla="*/ 954107 h 954107"/>
              <a:gd name="connsiteX42" fmla="*/ 0 w 10725149"/>
              <a:gd name="connsiteY42" fmla="*/ 457971 h 954107"/>
              <a:gd name="connsiteX43" fmla="*/ 0 w 10725149"/>
              <a:gd name="connsiteY4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25149" h="954107" fill="none" extrusionOk="0">
                <a:moveTo>
                  <a:pt x="0" y="0"/>
                </a:moveTo>
                <a:cubicBezTo>
                  <a:pt x="143027" y="-23902"/>
                  <a:pt x="289144" y="10863"/>
                  <a:pt x="488590" y="0"/>
                </a:cubicBezTo>
                <a:cubicBezTo>
                  <a:pt x="688036" y="-10863"/>
                  <a:pt x="679121" y="17548"/>
                  <a:pt x="762677" y="0"/>
                </a:cubicBezTo>
                <a:cubicBezTo>
                  <a:pt x="846233" y="-17548"/>
                  <a:pt x="1050211" y="45593"/>
                  <a:pt x="1144016" y="0"/>
                </a:cubicBezTo>
                <a:cubicBezTo>
                  <a:pt x="1237821" y="-45593"/>
                  <a:pt x="1474170" y="65886"/>
                  <a:pt x="1739858" y="0"/>
                </a:cubicBezTo>
                <a:cubicBezTo>
                  <a:pt x="2005546" y="-65886"/>
                  <a:pt x="2030476" y="39252"/>
                  <a:pt x="2121196" y="0"/>
                </a:cubicBezTo>
                <a:cubicBezTo>
                  <a:pt x="2211916" y="-39252"/>
                  <a:pt x="2424201" y="15179"/>
                  <a:pt x="2502535" y="0"/>
                </a:cubicBezTo>
                <a:cubicBezTo>
                  <a:pt x="2580869" y="-15179"/>
                  <a:pt x="2987830" y="44661"/>
                  <a:pt x="3205628" y="0"/>
                </a:cubicBezTo>
                <a:cubicBezTo>
                  <a:pt x="3423426" y="-44661"/>
                  <a:pt x="3647825" y="83850"/>
                  <a:pt x="4015972" y="0"/>
                </a:cubicBezTo>
                <a:cubicBezTo>
                  <a:pt x="4384119" y="-83850"/>
                  <a:pt x="4361053" y="19641"/>
                  <a:pt x="4611814" y="0"/>
                </a:cubicBezTo>
                <a:cubicBezTo>
                  <a:pt x="4862575" y="-19641"/>
                  <a:pt x="4935446" y="57962"/>
                  <a:pt x="5100404" y="0"/>
                </a:cubicBezTo>
                <a:cubicBezTo>
                  <a:pt x="5265362" y="-57962"/>
                  <a:pt x="5426808" y="57622"/>
                  <a:pt x="5696246" y="0"/>
                </a:cubicBezTo>
                <a:cubicBezTo>
                  <a:pt x="5965684" y="-57622"/>
                  <a:pt x="6044096" y="29781"/>
                  <a:pt x="6292087" y="0"/>
                </a:cubicBezTo>
                <a:cubicBezTo>
                  <a:pt x="6540078" y="-29781"/>
                  <a:pt x="6474135" y="951"/>
                  <a:pt x="6566175" y="0"/>
                </a:cubicBezTo>
                <a:cubicBezTo>
                  <a:pt x="6658215" y="-951"/>
                  <a:pt x="7000004" y="77097"/>
                  <a:pt x="7376519" y="0"/>
                </a:cubicBezTo>
                <a:cubicBezTo>
                  <a:pt x="7753034" y="-77097"/>
                  <a:pt x="7583161" y="16884"/>
                  <a:pt x="7650606" y="0"/>
                </a:cubicBezTo>
                <a:cubicBezTo>
                  <a:pt x="7718051" y="-16884"/>
                  <a:pt x="8119285" y="1088"/>
                  <a:pt x="8246448" y="0"/>
                </a:cubicBezTo>
                <a:cubicBezTo>
                  <a:pt x="8373611" y="-1088"/>
                  <a:pt x="8704853" y="13884"/>
                  <a:pt x="8842290" y="0"/>
                </a:cubicBezTo>
                <a:cubicBezTo>
                  <a:pt x="8979727" y="-13884"/>
                  <a:pt x="9327180" y="42352"/>
                  <a:pt x="9652634" y="0"/>
                </a:cubicBezTo>
                <a:cubicBezTo>
                  <a:pt x="9978088" y="-42352"/>
                  <a:pt x="10207162" y="35298"/>
                  <a:pt x="10725149" y="0"/>
                </a:cubicBezTo>
                <a:cubicBezTo>
                  <a:pt x="10756118" y="138950"/>
                  <a:pt x="10674352" y="309824"/>
                  <a:pt x="10725149" y="457971"/>
                </a:cubicBezTo>
                <a:cubicBezTo>
                  <a:pt x="10775946" y="606118"/>
                  <a:pt x="10668935" y="791999"/>
                  <a:pt x="10725149" y="954107"/>
                </a:cubicBezTo>
                <a:cubicBezTo>
                  <a:pt x="10576135" y="982449"/>
                  <a:pt x="10456486" y="933230"/>
                  <a:pt x="10236559" y="954107"/>
                </a:cubicBezTo>
                <a:cubicBezTo>
                  <a:pt x="10016632" y="974984"/>
                  <a:pt x="9875478" y="936458"/>
                  <a:pt x="9747969" y="954107"/>
                </a:cubicBezTo>
                <a:cubicBezTo>
                  <a:pt x="9620460" y="971756"/>
                  <a:pt x="9376546" y="948745"/>
                  <a:pt x="9259379" y="954107"/>
                </a:cubicBezTo>
                <a:cubicBezTo>
                  <a:pt x="9142212" y="959469"/>
                  <a:pt x="8800138" y="871265"/>
                  <a:pt x="8449034" y="954107"/>
                </a:cubicBezTo>
                <a:cubicBezTo>
                  <a:pt x="8097930" y="1036949"/>
                  <a:pt x="8264429" y="945581"/>
                  <a:pt x="8174947" y="954107"/>
                </a:cubicBezTo>
                <a:cubicBezTo>
                  <a:pt x="8085465" y="962633"/>
                  <a:pt x="7930079" y="947326"/>
                  <a:pt x="7793608" y="954107"/>
                </a:cubicBezTo>
                <a:cubicBezTo>
                  <a:pt x="7657137" y="960888"/>
                  <a:pt x="7515058" y="929143"/>
                  <a:pt x="7412270" y="954107"/>
                </a:cubicBezTo>
                <a:cubicBezTo>
                  <a:pt x="7309482" y="979071"/>
                  <a:pt x="6943876" y="945195"/>
                  <a:pt x="6709177" y="954107"/>
                </a:cubicBezTo>
                <a:cubicBezTo>
                  <a:pt x="6474478" y="963019"/>
                  <a:pt x="6515173" y="952102"/>
                  <a:pt x="6327838" y="954107"/>
                </a:cubicBezTo>
                <a:cubicBezTo>
                  <a:pt x="6140503" y="956112"/>
                  <a:pt x="6135328" y="943894"/>
                  <a:pt x="6053751" y="954107"/>
                </a:cubicBezTo>
                <a:cubicBezTo>
                  <a:pt x="5972174" y="964320"/>
                  <a:pt x="5632016" y="874142"/>
                  <a:pt x="5350658" y="954107"/>
                </a:cubicBezTo>
                <a:cubicBezTo>
                  <a:pt x="5069300" y="1034072"/>
                  <a:pt x="5104590" y="953082"/>
                  <a:pt x="4862068" y="954107"/>
                </a:cubicBezTo>
                <a:cubicBezTo>
                  <a:pt x="4619546" y="955132"/>
                  <a:pt x="4404387" y="951464"/>
                  <a:pt x="4266226" y="954107"/>
                </a:cubicBezTo>
                <a:cubicBezTo>
                  <a:pt x="4128065" y="956750"/>
                  <a:pt x="4060610" y="937626"/>
                  <a:pt x="3884887" y="954107"/>
                </a:cubicBezTo>
                <a:cubicBezTo>
                  <a:pt x="3709164" y="970588"/>
                  <a:pt x="3324122" y="946114"/>
                  <a:pt x="3181794" y="954107"/>
                </a:cubicBezTo>
                <a:cubicBezTo>
                  <a:pt x="3039466" y="962100"/>
                  <a:pt x="2745702" y="871540"/>
                  <a:pt x="2478701" y="954107"/>
                </a:cubicBezTo>
                <a:cubicBezTo>
                  <a:pt x="2211700" y="1036674"/>
                  <a:pt x="2188008" y="927237"/>
                  <a:pt x="1990111" y="954107"/>
                </a:cubicBezTo>
                <a:cubicBezTo>
                  <a:pt x="1792214" y="980977"/>
                  <a:pt x="1367446" y="914058"/>
                  <a:pt x="1179766" y="954107"/>
                </a:cubicBezTo>
                <a:cubicBezTo>
                  <a:pt x="992087" y="994156"/>
                  <a:pt x="945786" y="923463"/>
                  <a:pt x="798428" y="954107"/>
                </a:cubicBezTo>
                <a:cubicBezTo>
                  <a:pt x="651070" y="984751"/>
                  <a:pt x="397861" y="863868"/>
                  <a:pt x="0" y="954107"/>
                </a:cubicBezTo>
                <a:cubicBezTo>
                  <a:pt x="-49880" y="778617"/>
                  <a:pt x="29024" y="681591"/>
                  <a:pt x="0" y="457971"/>
                </a:cubicBezTo>
                <a:cubicBezTo>
                  <a:pt x="-29024" y="234351"/>
                  <a:pt x="15800" y="201810"/>
                  <a:pt x="0" y="0"/>
                </a:cubicBezTo>
                <a:close/>
              </a:path>
              <a:path w="10725149" h="954107" stroke="0" extrusionOk="0">
                <a:moveTo>
                  <a:pt x="0" y="0"/>
                </a:moveTo>
                <a:cubicBezTo>
                  <a:pt x="120758" y="-29892"/>
                  <a:pt x="243625" y="22162"/>
                  <a:pt x="381339" y="0"/>
                </a:cubicBezTo>
                <a:cubicBezTo>
                  <a:pt x="519053" y="-22162"/>
                  <a:pt x="888862" y="35375"/>
                  <a:pt x="1191683" y="0"/>
                </a:cubicBezTo>
                <a:cubicBezTo>
                  <a:pt x="1494504" y="-35375"/>
                  <a:pt x="1482588" y="42255"/>
                  <a:pt x="1573022" y="0"/>
                </a:cubicBezTo>
                <a:cubicBezTo>
                  <a:pt x="1663456" y="-42255"/>
                  <a:pt x="2072212" y="20742"/>
                  <a:pt x="2383366" y="0"/>
                </a:cubicBezTo>
                <a:cubicBezTo>
                  <a:pt x="2694520" y="-20742"/>
                  <a:pt x="2534784" y="4432"/>
                  <a:pt x="2657454" y="0"/>
                </a:cubicBezTo>
                <a:cubicBezTo>
                  <a:pt x="2780124" y="-4432"/>
                  <a:pt x="2923078" y="55825"/>
                  <a:pt x="3146044" y="0"/>
                </a:cubicBezTo>
                <a:cubicBezTo>
                  <a:pt x="3369010" y="-55825"/>
                  <a:pt x="3517454" y="57870"/>
                  <a:pt x="3634634" y="0"/>
                </a:cubicBezTo>
                <a:cubicBezTo>
                  <a:pt x="3751814" y="-57870"/>
                  <a:pt x="4000915" y="42655"/>
                  <a:pt x="4230475" y="0"/>
                </a:cubicBezTo>
                <a:cubicBezTo>
                  <a:pt x="4460035" y="-42655"/>
                  <a:pt x="4587894" y="762"/>
                  <a:pt x="4826317" y="0"/>
                </a:cubicBezTo>
                <a:cubicBezTo>
                  <a:pt x="5064740" y="-762"/>
                  <a:pt x="5058182" y="33299"/>
                  <a:pt x="5207656" y="0"/>
                </a:cubicBezTo>
                <a:cubicBezTo>
                  <a:pt x="5357130" y="-33299"/>
                  <a:pt x="5750403" y="52446"/>
                  <a:pt x="5910749" y="0"/>
                </a:cubicBezTo>
                <a:cubicBezTo>
                  <a:pt x="6071095" y="-52446"/>
                  <a:pt x="6192979" y="4532"/>
                  <a:pt x="6292087" y="0"/>
                </a:cubicBezTo>
                <a:cubicBezTo>
                  <a:pt x="6391195" y="-4532"/>
                  <a:pt x="6859931" y="5501"/>
                  <a:pt x="7102432" y="0"/>
                </a:cubicBezTo>
                <a:cubicBezTo>
                  <a:pt x="7344933" y="-5501"/>
                  <a:pt x="7434294" y="22965"/>
                  <a:pt x="7698274" y="0"/>
                </a:cubicBezTo>
                <a:cubicBezTo>
                  <a:pt x="7962254" y="-22965"/>
                  <a:pt x="8061124" y="25634"/>
                  <a:pt x="8294115" y="0"/>
                </a:cubicBezTo>
                <a:cubicBezTo>
                  <a:pt x="8527106" y="-25634"/>
                  <a:pt x="8861713" y="47760"/>
                  <a:pt x="9104460" y="0"/>
                </a:cubicBezTo>
                <a:cubicBezTo>
                  <a:pt x="9347207" y="-47760"/>
                  <a:pt x="9613427" y="39102"/>
                  <a:pt x="9914804" y="0"/>
                </a:cubicBezTo>
                <a:cubicBezTo>
                  <a:pt x="10216181" y="-39102"/>
                  <a:pt x="10516956" y="29412"/>
                  <a:pt x="10725149" y="0"/>
                </a:cubicBezTo>
                <a:cubicBezTo>
                  <a:pt x="10777444" y="99979"/>
                  <a:pt x="10702239" y="368007"/>
                  <a:pt x="10725149" y="477054"/>
                </a:cubicBezTo>
                <a:cubicBezTo>
                  <a:pt x="10748059" y="586101"/>
                  <a:pt x="10694514" y="800271"/>
                  <a:pt x="10725149" y="954107"/>
                </a:cubicBezTo>
                <a:cubicBezTo>
                  <a:pt x="10619649" y="968739"/>
                  <a:pt x="10566412" y="934317"/>
                  <a:pt x="10451062" y="954107"/>
                </a:cubicBezTo>
                <a:cubicBezTo>
                  <a:pt x="10335712" y="973897"/>
                  <a:pt x="9986579" y="906593"/>
                  <a:pt x="9747969" y="954107"/>
                </a:cubicBezTo>
                <a:cubicBezTo>
                  <a:pt x="9509359" y="1001621"/>
                  <a:pt x="9442532" y="939558"/>
                  <a:pt x="9152127" y="954107"/>
                </a:cubicBezTo>
                <a:cubicBezTo>
                  <a:pt x="8861722" y="968656"/>
                  <a:pt x="8875606" y="913441"/>
                  <a:pt x="8663537" y="954107"/>
                </a:cubicBezTo>
                <a:cubicBezTo>
                  <a:pt x="8451468" y="994773"/>
                  <a:pt x="8438368" y="950057"/>
                  <a:pt x="8282198" y="954107"/>
                </a:cubicBezTo>
                <a:cubicBezTo>
                  <a:pt x="8126028" y="958157"/>
                  <a:pt x="8074812" y="951973"/>
                  <a:pt x="7900860" y="954107"/>
                </a:cubicBezTo>
                <a:cubicBezTo>
                  <a:pt x="7726908" y="956241"/>
                  <a:pt x="7522097" y="930562"/>
                  <a:pt x="7412270" y="954107"/>
                </a:cubicBezTo>
                <a:cubicBezTo>
                  <a:pt x="7302443" y="977652"/>
                  <a:pt x="6902864" y="936090"/>
                  <a:pt x="6601925" y="954107"/>
                </a:cubicBezTo>
                <a:cubicBezTo>
                  <a:pt x="6300987" y="972124"/>
                  <a:pt x="6194801" y="887654"/>
                  <a:pt x="6006083" y="954107"/>
                </a:cubicBezTo>
                <a:cubicBezTo>
                  <a:pt x="5817365" y="1020560"/>
                  <a:pt x="5661249" y="926570"/>
                  <a:pt x="5410242" y="954107"/>
                </a:cubicBezTo>
                <a:cubicBezTo>
                  <a:pt x="5159235" y="981644"/>
                  <a:pt x="4784254" y="910222"/>
                  <a:pt x="4599897" y="954107"/>
                </a:cubicBezTo>
                <a:cubicBezTo>
                  <a:pt x="4415540" y="997992"/>
                  <a:pt x="4102731" y="880576"/>
                  <a:pt x="3789553" y="954107"/>
                </a:cubicBezTo>
                <a:cubicBezTo>
                  <a:pt x="3476375" y="1027638"/>
                  <a:pt x="3593100" y="936171"/>
                  <a:pt x="3515466" y="954107"/>
                </a:cubicBezTo>
                <a:cubicBezTo>
                  <a:pt x="3437832" y="972043"/>
                  <a:pt x="3096710" y="875647"/>
                  <a:pt x="2705121" y="954107"/>
                </a:cubicBezTo>
                <a:cubicBezTo>
                  <a:pt x="2313532" y="1032567"/>
                  <a:pt x="2307569" y="945363"/>
                  <a:pt x="2002028" y="954107"/>
                </a:cubicBezTo>
                <a:cubicBezTo>
                  <a:pt x="1696487" y="962851"/>
                  <a:pt x="1384063" y="906422"/>
                  <a:pt x="1191683" y="954107"/>
                </a:cubicBezTo>
                <a:cubicBezTo>
                  <a:pt x="999304" y="1001792"/>
                  <a:pt x="1006200" y="935347"/>
                  <a:pt x="917596" y="954107"/>
                </a:cubicBezTo>
                <a:cubicBezTo>
                  <a:pt x="828992" y="972867"/>
                  <a:pt x="617172" y="945548"/>
                  <a:pt x="536257" y="954107"/>
                </a:cubicBezTo>
                <a:cubicBezTo>
                  <a:pt x="455342" y="962666"/>
                  <a:pt x="177959" y="929731"/>
                  <a:pt x="0" y="954107"/>
                </a:cubicBezTo>
                <a:cubicBezTo>
                  <a:pt x="-39115" y="777257"/>
                  <a:pt x="36532" y="628743"/>
                  <a:pt x="0" y="486595"/>
                </a:cubicBezTo>
                <a:cubicBezTo>
                  <a:pt x="-36532" y="344447"/>
                  <a:pt x="4659" y="189478"/>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lvl="0" algn="just"/>
            <a:r>
              <a:rPr lang="en-US" altLang="zh-CN" sz="2800" b="1" dirty="0">
                <a:solidFill>
                  <a:srgbClr val="002060"/>
                </a:solidFill>
                <a:latin typeface="Calibri" panose="020F0502020204030204" pitchFamily="34" charset="0"/>
                <a:cs typeface="Calibri" panose="020F0502020204030204" pitchFamily="34" charset="0"/>
              </a:rPr>
              <a:t>3. </a:t>
            </a:r>
            <a:r>
              <a:rPr lang="vi-VN" altLang="zh-CN" sz="2800" b="1" dirty="0">
                <a:solidFill>
                  <a:srgbClr val="002060"/>
                </a:solidFill>
                <a:latin typeface="Calibri" panose="020F0502020204030204" pitchFamily="34" charset="0"/>
                <a:cs typeface="Calibri" panose="020F0502020204030204" pitchFamily="34" charset="0"/>
              </a:rPr>
              <a:t>Nhận xét, so sánh đặc điểm lớp bao phủ và cơ quan di chuyển của các con vật.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8328C7E-4D9E-42A8-A086-FB1888265217}"/>
              </a:ext>
            </a:extLst>
          </p:cNvPr>
          <p:cNvPicPr>
            <a:picLocks noChangeAspect="1"/>
          </p:cNvPicPr>
          <p:nvPr/>
        </p:nvPicPr>
        <p:blipFill>
          <a:blip r:embed="rId3"/>
          <a:stretch>
            <a:fillRect/>
          </a:stretch>
        </p:blipFill>
        <p:spPr>
          <a:xfrm>
            <a:off x="1009650" y="1585912"/>
            <a:ext cx="4914900" cy="2240935"/>
          </a:xfrm>
          <a:prstGeom prst="rect">
            <a:avLst/>
          </a:prstGeom>
        </p:spPr>
      </p:pic>
      <p:pic>
        <p:nvPicPr>
          <p:cNvPr id="6" name="Picture 5">
            <a:extLst>
              <a:ext uri="{FF2B5EF4-FFF2-40B4-BE49-F238E27FC236}">
                <a16:creationId xmlns:a16="http://schemas.microsoft.com/office/drawing/2014/main" id="{171F3144-60CA-4578-A3BF-D7BBAE1724E2}"/>
              </a:ext>
            </a:extLst>
          </p:cNvPr>
          <p:cNvPicPr>
            <a:picLocks noChangeAspect="1"/>
          </p:cNvPicPr>
          <p:nvPr/>
        </p:nvPicPr>
        <p:blipFill>
          <a:blip r:embed="rId4"/>
          <a:stretch>
            <a:fillRect/>
          </a:stretch>
        </p:blipFill>
        <p:spPr>
          <a:xfrm>
            <a:off x="6153150" y="1490662"/>
            <a:ext cx="4305300" cy="2447925"/>
          </a:xfrm>
          <a:prstGeom prst="rect">
            <a:avLst/>
          </a:prstGeom>
        </p:spPr>
      </p:pic>
      <p:pic>
        <p:nvPicPr>
          <p:cNvPr id="8" name="Picture 7">
            <a:extLst>
              <a:ext uri="{FF2B5EF4-FFF2-40B4-BE49-F238E27FC236}">
                <a16:creationId xmlns:a16="http://schemas.microsoft.com/office/drawing/2014/main" id="{89153192-4B1B-48FA-AC7B-600BD9D4195F}"/>
              </a:ext>
            </a:extLst>
          </p:cNvPr>
          <p:cNvPicPr>
            <a:picLocks noChangeAspect="1"/>
          </p:cNvPicPr>
          <p:nvPr/>
        </p:nvPicPr>
        <p:blipFill>
          <a:blip r:embed="rId5"/>
          <a:stretch>
            <a:fillRect/>
          </a:stretch>
        </p:blipFill>
        <p:spPr>
          <a:xfrm>
            <a:off x="1004887" y="3890962"/>
            <a:ext cx="4967288" cy="2308140"/>
          </a:xfrm>
          <a:prstGeom prst="rect">
            <a:avLst/>
          </a:prstGeom>
        </p:spPr>
      </p:pic>
      <p:pic>
        <p:nvPicPr>
          <p:cNvPr id="10" name="Picture 9">
            <a:extLst>
              <a:ext uri="{FF2B5EF4-FFF2-40B4-BE49-F238E27FC236}">
                <a16:creationId xmlns:a16="http://schemas.microsoft.com/office/drawing/2014/main" id="{6506CE9F-4AF6-434D-9CCF-30DC22D6CF4C}"/>
              </a:ext>
            </a:extLst>
          </p:cNvPr>
          <p:cNvPicPr>
            <a:picLocks noChangeAspect="1"/>
          </p:cNvPicPr>
          <p:nvPr/>
        </p:nvPicPr>
        <p:blipFill>
          <a:blip r:embed="rId6"/>
          <a:stretch>
            <a:fillRect/>
          </a:stretch>
        </p:blipFill>
        <p:spPr>
          <a:xfrm>
            <a:off x="6086475" y="3914775"/>
            <a:ext cx="4457700" cy="2366920"/>
          </a:xfrm>
          <a:prstGeom prst="rect">
            <a:avLst/>
          </a:prstGeom>
        </p:spPr>
      </p:pic>
    </p:spTree>
    <p:extLst>
      <p:ext uri="{BB962C8B-B14F-4D97-AF65-F5344CB8AC3E}">
        <p14:creationId xmlns:p14="http://schemas.microsoft.com/office/powerpoint/2010/main" val="75988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9F42E78-7738-416C-BDA6-79EC4D527221}"/>
              </a:ext>
            </a:extLst>
          </p:cNvPr>
          <p:cNvSpPr txBox="1"/>
          <p:nvPr/>
        </p:nvSpPr>
        <p:spPr>
          <a:xfrm>
            <a:off x="3324225" y="168885"/>
            <a:ext cx="5895974" cy="646331"/>
          </a:xfrm>
          <a:custGeom>
            <a:avLst/>
            <a:gdLst>
              <a:gd name="connsiteX0" fmla="*/ 0 w 5895974"/>
              <a:gd name="connsiteY0" fmla="*/ 0 h 646331"/>
              <a:gd name="connsiteX1" fmla="*/ 707517 w 5895974"/>
              <a:gd name="connsiteY1" fmla="*/ 0 h 646331"/>
              <a:gd name="connsiteX2" fmla="*/ 1238155 w 5895974"/>
              <a:gd name="connsiteY2" fmla="*/ 0 h 646331"/>
              <a:gd name="connsiteX3" fmla="*/ 1945671 w 5895974"/>
              <a:gd name="connsiteY3" fmla="*/ 0 h 646331"/>
              <a:gd name="connsiteX4" fmla="*/ 2476309 w 5895974"/>
              <a:gd name="connsiteY4" fmla="*/ 0 h 646331"/>
              <a:gd name="connsiteX5" fmla="*/ 3006947 w 5895974"/>
              <a:gd name="connsiteY5" fmla="*/ 0 h 646331"/>
              <a:gd name="connsiteX6" fmla="*/ 3596544 w 5895974"/>
              <a:gd name="connsiteY6" fmla="*/ 0 h 646331"/>
              <a:gd name="connsiteX7" fmla="*/ 4127182 w 5895974"/>
              <a:gd name="connsiteY7" fmla="*/ 0 h 646331"/>
              <a:gd name="connsiteX8" fmla="*/ 4657819 w 5895974"/>
              <a:gd name="connsiteY8" fmla="*/ 0 h 646331"/>
              <a:gd name="connsiteX9" fmla="*/ 5306377 w 5895974"/>
              <a:gd name="connsiteY9" fmla="*/ 0 h 646331"/>
              <a:gd name="connsiteX10" fmla="*/ 5895974 w 5895974"/>
              <a:gd name="connsiteY10" fmla="*/ 0 h 646331"/>
              <a:gd name="connsiteX11" fmla="*/ 5895974 w 5895974"/>
              <a:gd name="connsiteY11" fmla="*/ 336092 h 646331"/>
              <a:gd name="connsiteX12" fmla="*/ 5895974 w 5895974"/>
              <a:gd name="connsiteY12" fmla="*/ 646331 h 646331"/>
              <a:gd name="connsiteX13" fmla="*/ 5306377 w 5895974"/>
              <a:gd name="connsiteY13" fmla="*/ 646331 h 646331"/>
              <a:gd name="connsiteX14" fmla="*/ 4598860 w 5895974"/>
              <a:gd name="connsiteY14" fmla="*/ 646331 h 646331"/>
              <a:gd name="connsiteX15" fmla="*/ 4127182 w 5895974"/>
              <a:gd name="connsiteY15" fmla="*/ 646331 h 646331"/>
              <a:gd name="connsiteX16" fmla="*/ 3596544 w 5895974"/>
              <a:gd name="connsiteY16" fmla="*/ 646331 h 646331"/>
              <a:gd name="connsiteX17" fmla="*/ 2889027 w 5895974"/>
              <a:gd name="connsiteY17" fmla="*/ 646331 h 646331"/>
              <a:gd name="connsiteX18" fmla="*/ 2181510 w 5895974"/>
              <a:gd name="connsiteY18" fmla="*/ 646331 h 646331"/>
              <a:gd name="connsiteX19" fmla="*/ 1768792 w 5895974"/>
              <a:gd name="connsiteY19" fmla="*/ 646331 h 646331"/>
              <a:gd name="connsiteX20" fmla="*/ 1120235 w 5895974"/>
              <a:gd name="connsiteY20" fmla="*/ 646331 h 646331"/>
              <a:gd name="connsiteX21" fmla="*/ 648557 w 5895974"/>
              <a:gd name="connsiteY21" fmla="*/ 646331 h 646331"/>
              <a:gd name="connsiteX22" fmla="*/ 0 w 5895974"/>
              <a:gd name="connsiteY22" fmla="*/ 646331 h 646331"/>
              <a:gd name="connsiteX23" fmla="*/ 0 w 5895974"/>
              <a:gd name="connsiteY23" fmla="*/ 310239 h 646331"/>
              <a:gd name="connsiteX24" fmla="*/ 0 w 5895974"/>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95974" h="646331" fill="none" extrusionOk="0">
                <a:moveTo>
                  <a:pt x="0" y="0"/>
                </a:moveTo>
                <a:cubicBezTo>
                  <a:pt x="346893" y="-39430"/>
                  <a:pt x="374617" y="9906"/>
                  <a:pt x="707517" y="0"/>
                </a:cubicBezTo>
                <a:cubicBezTo>
                  <a:pt x="1040417" y="-9906"/>
                  <a:pt x="998240" y="21005"/>
                  <a:pt x="1238155" y="0"/>
                </a:cubicBezTo>
                <a:cubicBezTo>
                  <a:pt x="1478070" y="-21005"/>
                  <a:pt x="1765326" y="36297"/>
                  <a:pt x="1945671" y="0"/>
                </a:cubicBezTo>
                <a:cubicBezTo>
                  <a:pt x="2126016" y="-36297"/>
                  <a:pt x="2300385" y="22134"/>
                  <a:pt x="2476309" y="0"/>
                </a:cubicBezTo>
                <a:cubicBezTo>
                  <a:pt x="2652233" y="-22134"/>
                  <a:pt x="2819566" y="43202"/>
                  <a:pt x="3006947" y="0"/>
                </a:cubicBezTo>
                <a:cubicBezTo>
                  <a:pt x="3194328" y="-43202"/>
                  <a:pt x="3352131" y="64699"/>
                  <a:pt x="3596544" y="0"/>
                </a:cubicBezTo>
                <a:cubicBezTo>
                  <a:pt x="3840957" y="-64699"/>
                  <a:pt x="3979625" y="63339"/>
                  <a:pt x="4127182" y="0"/>
                </a:cubicBezTo>
                <a:cubicBezTo>
                  <a:pt x="4274739" y="-63339"/>
                  <a:pt x="4503465" y="31906"/>
                  <a:pt x="4657819" y="0"/>
                </a:cubicBezTo>
                <a:cubicBezTo>
                  <a:pt x="4812173" y="-31906"/>
                  <a:pt x="5010565" y="37324"/>
                  <a:pt x="5306377" y="0"/>
                </a:cubicBezTo>
                <a:cubicBezTo>
                  <a:pt x="5602189" y="-37324"/>
                  <a:pt x="5637660" y="7311"/>
                  <a:pt x="5895974" y="0"/>
                </a:cubicBezTo>
                <a:cubicBezTo>
                  <a:pt x="5908608" y="144509"/>
                  <a:pt x="5866790" y="204347"/>
                  <a:pt x="5895974" y="336092"/>
                </a:cubicBezTo>
                <a:cubicBezTo>
                  <a:pt x="5925158" y="467837"/>
                  <a:pt x="5894833" y="535169"/>
                  <a:pt x="5895974" y="646331"/>
                </a:cubicBezTo>
                <a:cubicBezTo>
                  <a:pt x="5750703" y="656030"/>
                  <a:pt x="5496173" y="606471"/>
                  <a:pt x="5306377" y="646331"/>
                </a:cubicBezTo>
                <a:cubicBezTo>
                  <a:pt x="5116581" y="686191"/>
                  <a:pt x="4862150" y="609124"/>
                  <a:pt x="4598860" y="646331"/>
                </a:cubicBezTo>
                <a:cubicBezTo>
                  <a:pt x="4335570" y="683538"/>
                  <a:pt x="4360565" y="646036"/>
                  <a:pt x="4127182" y="646331"/>
                </a:cubicBezTo>
                <a:cubicBezTo>
                  <a:pt x="3893799" y="646626"/>
                  <a:pt x="3765620" y="619974"/>
                  <a:pt x="3596544" y="646331"/>
                </a:cubicBezTo>
                <a:cubicBezTo>
                  <a:pt x="3427468" y="672688"/>
                  <a:pt x="3061414" y="625711"/>
                  <a:pt x="2889027" y="646331"/>
                </a:cubicBezTo>
                <a:cubicBezTo>
                  <a:pt x="2716640" y="666951"/>
                  <a:pt x="2418961" y="577376"/>
                  <a:pt x="2181510" y="646331"/>
                </a:cubicBezTo>
                <a:cubicBezTo>
                  <a:pt x="1944059" y="715286"/>
                  <a:pt x="1941021" y="609962"/>
                  <a:pt x="1768792" y="646331"/>
                </a:cubicBezTo>
                <a:cubicBezTo>
                  <a:pt x="1596563" y="682700"/>
                  <a:pt x="1429617" y="606259"/>
                  <a:pt x="1120235" y="646331"/>
                </a:cubicBezTo>
                <a:cubicBezTo>
                  <a:pt x="810853" y="686403"/>
                  <a:pt x="870016" y="643130"/>
                  <a:pt x="648557" y="646331"/>
                </a:cubicBezTo>
                <a:cubicBezTo>
                  <a:pt x="427098" y="649532"/>
                  <a:pt x="133623" y="578833"/>
                  <a:pt x="0" y="646331"/>
                </a:cubicBezTo>
                <a:cubicBezTo>
                  <a:pt x="-35838" y="503386"/>
                  <a:pt x="8747" y="391387"/>
                  <a:pt x="0" y="310239"/>
                </a:cubicBezTo>
                <a:cubicBezTo>
                  <a:pt x="-8747" y="229091"/>
                  <a:pt x="35190" y="62169"/>
                  <a:pt x="0" y="0"/>
                </a:cubicBezTo>
                <a:close/>
              </a:path>
              <a:path w="5895974" h="646331" stroke="0" extrusionOk="0">
                <a:moveTo>
                  <a:pt x="0" y="0"/>
                </a:moveTo>
                <a:cubicBezTo>
                  <a:pt x="133683" y="-1354"/>
                  <a:pt x="360719" y="9985"/>
                  <a:pt x="471678" y="0"/>
                </a:cubicBezTo>
                <a:cubicBezTo>
                  <a:pt x="582637" y="-9985"/>
                  <a:pt x="884618" y="30240"/>
                  <a:pt x="1179195" y="0"/>
                </a:cubicBezTo>
                <a:cubicBezTo>
                  <a:pt x="1473772" y="-30240"/>
                  <a:pt x="1547900" y="19504"/>
                  <a:pt x="1650873" y="0"/>
                </a:cubicBezTo>
                <a:cubicBezTo>
                  <a:pt x="1753846" y="-19504"/>
                  <a:pt x="2141624" y="20204"/>
                  <a:pt x="2358390" y="0"/>
                </a:cubicBezTo>
                <a:cubicBezTo>
                  <a:pt x="2575156" y="-20204"/>
                  <a:pt x="2672073" y="36709"/>
                  <a:pt x="2771108" y="0"/>
                </a:cubicBezTo>
                <a:cubicBezTo>
                  <a:pt x="2870143" y="-36709"/>
                  <a:pt x="3146430" y="53293"/>
                  <a:pt x="3301745" y="0"/>
                </a:cubicBezTo>
                <a:cubicBezTo>
                  <a:pt x="3457060" y="-53293"/>
                  <a:pt x="3710292" y="15272"/>
                  <a:pt x="3832383" y="0"/>
                </a:cubicBezTo>
                <a:cubicBezTo>
                  <a:pt x="3954474" y="-15272"/>
                  <a:pt x="4166435" y="63414"/>
                  <a:pt x="4421981" y="0"/>
                </a:cubicBezTo>
                <a:cubicBezTo>
                  <a:pt x="4677527" y="-63414"/>
                  <a:pt x="4750854" y="54679"/>
                  <a:pt x="5011578" y="0"/>
                </a:cubicBezTo>
                <a:cubicBezTo>
                  <a:pt x="5272302" y="-54679"/>
                  <a:pt x="5563986" y="105253"/>
                  <a:pt x="5895974" y="0"/>
                </a:cubicBezTo>
                <a:cubicBezTo>
                  <a:pt x="5930235" y="145951"/>
                  <a:pt x="5863725" y="194420"/>
                  <a:pt x="5895974" y="329629"/>
                </a:cubicBezTo>
                <a:cubicBezTo>
                  <a:pt x="5928223" y="464838"/>
                  <a:pt x="5894032" y="531359"/>
                  <a:pt x="5895974" y="646331"/>
                </a:cubicBezTo>
                <a:cubicBezTo>
                  <a:pt x="5601840" y="652815"/>
                  <a:pt x="5448281" y="622564"/>
                  <a:pt x="5188457" y="646331"/>
                </a:cubicBezTo>
                <a:cubicBezTo>
                  <a:pt x="4928633" y="670098"/>
                  <a:pt x="4952420" y="630868"/>
                  <a:pt x="4775739" y="646331"/>
                </a:cubicBezTo>
                <a:cubicBezTo>
                  <a:pt x="4599058" y="661794"/>
                  <a:pt x="4405839" y="604512"/>
                  <a:pt x="4245101" y="646331"/>
                </a:cubicBezTo>
                <a:cubicBezTo>
                  <a:pt x="4084363" y="688150"/>
                  <a:pt x="3891296" y="600485"/>
                  <a:pt x="3596544" y="646331"/>
                </a:cubicBezTo>
                <a:cubicBezTo>
                  <a:pt x="3301792" y="692177"/>
                  <a:pt x="3119959" y="583975"/>
                  <a:pt x="2889027" y="646331"/>
                </a:cubicBezTo>
                <a:cubicBezTo>
                  <a:pt x="2658095" y="708687"/>
                  <a:pt x="2436846" y="623450"/>
                  <a:pt x="2299430" y="646331"/>
                </a:cubicBezTo>
                <a:cubicBezTo>
                  <a:pt x="2162014" y="669212"/>
                  <a:pt x="1972966" y="609766"/>
                  <a:pt x="1886712" y="646331"/>
                </a:cubicBezTo>
                <a:cubicBezTo>
                  <a:pt x="1800458" y="682896"/>
                  <a:pt x="1535505" y="634754"/>
                  <a:pt x="1356074" y="646331"/>
                </a:cubicBezTo>
                <a:cubicBezTo>
                  <a:pt x="1176643" y="657908"/>
                  <a:pt x="1102856" y="633231"/>
                  <a:pt x="884396" y="646331"/>
                </a:cubicBezTo>
                <a:cubicBezTo>
                  <a:pt x="665936" y="659431"/>
                  <a:pt x="349626" y="600876"/>
                  <a:pt x="0" y="646331"/>
                </a:cubicBezTo>
                <a:cubicBezTo>
                  <a:pt x="-3467" y="527666"/>
                  <a:pt x="34907" y="399529"/>
                  <a:pt x="0" y="323166"/>
                </a:cubicBezTo>
                <a:cubicBezTo>
                  <a:pt x="-34907" y="246803"/>
                  <a:pt x="9218" y="150088"/>
                  <a:pt x="0" y="0"/>
                </a:cubicBezTo>
                <a:close/>
              </a:path>
            </a:pathLst>
          </a:custGeom>
          <a:solidFill>
            <a:srgbClr val="FFFF00"/>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Hoàn</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phiếu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bài</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tập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BE0701F5-5B15-48E4-B05C-63A4AC3768BA}"/>
              </a:ext>
            </a:extLst>
          </p:cNvPr>
          <p:cNvGraphicFramePr>
            <a:graphicFrameLocks noGrp="1"/>
          </p:cNvGraphicFramePr>
          <p:nvPr>
            <p:extLst>
              <p:ext uri="{D42A27DB-BD31-4B8C-83A1-F6EECF244321}">
                <p14:modId xmlns:p14="http://schemas.microsoft.com/office/powerpoint/2010/main" val="817879872"/>
              </p:ext>
            </p:extLst>
          </p:nvPr>
        </p:nvGraphicFramePr>
        <p:xfrm>
          <a:off x="952501" y="1438275"/>
          <a:ext cx="10525124" cy="3329665"/>
        </p:xfrm>
        <a:graphic>
          <a:graphicData uri="http://schemas.openxmlformats.org/drawingml/2006/table">
            <a:tbl>
              <a:tblPr firstRow="1" firstCol="1" bandRow="1">
                <a:tableStyleId>{93296810-A885-4BE3-A3E7-6D5BEEA58F35}</a:tableStyleId>
              </a:tblPr>
              <a:tblGrid>
                <a:gridCol w="1819274">
                  <a:extLst>
                    <a:ext uri="{9D8B030D-6E8A-4147-A177-3AD203B41FA5}">
                      <a16:colId xmlns:a16="http://schemas.microsoft.com/office/drawing/2014/main" val="820051699"/>
                    </a:ext>
                  </a:extLst>
                </a:gridCol>
                <a:gridCol w="2228850">
                  <a:extLst>
                    <a:ext uri="{9D8B030D-6E8A-4147-A177-3AD203B41FA5}">
                      <a16:colId xmlns:a16="http://schemas.microsoft.com/office/drawing/2014/main" val="1288415116"/>
                    </a:ext>
                  </a:extLst>
                </a:gridCol>
                <a:gridCol w="1685925">
                  <a:extLst>
                    <a:ext uri="{9D8B030D-6E8A-4147-A177-3AD203B41FA5}">
                      <a16:colId xmlns:a16="http://schemas.microsoft.com/office/drawing/2014/main" val="3498042"/>
                    </a:ext>
                  </a:extLst>
                </a:gridCol>
                <a:gridCol w="2076450">
                  <a:extLst>
                    <a:ext uri="{9D8B030D-6E8A-4147-A177-3AD203B41FA5}">
                      <a16:colId xmlns:a16="http://schemas.microsoft.com/office/drawing/2014/main" val="431836376"/>
                    </a:ext>
                  </a:extLst>
                </a:gridCol>
                <a:gridCol w="2714625">
                  <a:extLst>
                    <a:ext uri="{9D8B030D-6E8A-4147-A177-3AD203B41FA5}">
                      <a16:colId xmlns:a16="http://schemas.microsoft.com/office/drawing/2014/main" val="2555819335"/>
                    </a:ext>
                  </a:extLst>
                </a:gridCol>
              </a:tblGrid>
              <a:tr h="752475">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Đặc điểm</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cua biển</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mèo</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cá vàng</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chim bồ câu</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1146611559"/>
                  </a:ext>
                </a:extLst>
              </a:tr>
              <a:tr h="1075161">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Lớp bao phủ</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273341506"/>
                  </a:ext>
                </a:extLst>
              </a:tr>
              <a:tr h="1442382">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Cơ quan di chuyển</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90778664"/>
                  </a:ext>
                </a:extLst>
              </a:tr>
            </a:tbl>
          </a:graphicData>
        </a:graphic>
      </p:graphicFrame>
    </p:spTree>
    <p:extLst>
      <p:ext uri="{BB962C8B-B14F-4D97-AF65-F5344CB8AC3E}">
        <p14:creationId xmlns:p14="http://schemas.microsoft.com/office/powerpoint/2010/main" val="1680811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2462" y="1966175"/>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9F42E78-7738-416C-BDA6-79EC4D527221}"/>
              </a:ext>
            </a:extLst>
          </p:cNvPr>
          <p:cNvSpPr txBox="1"/>
          <p:nvPr/>
        </p:nvSpPr>
        <p:spPr>
          <a:xfrm>
            <a:off x="3200400" y="873735"/>
            <a:ext cx="5895974" cy="646331"/>
          </a:xfrm>
          <a:custGeom>
            <a:avLst/>
            <a:gdLst>
              <a:gd name="connsiteX0" fmla="*/ 0 w 5895974"/>
              <a:gd name="connsiteY0" fmla="*/ 0 h 646331"/>
              <a:gd name="connsiteX1" fmla="*/ 707517 w 5895974"/>
              <a:gd name="connsiteY1" fmla="*/ 0 h 646331"/>
              <a:gd name="connsiteX2" fmla="*/ 1238155 w 5895974"/>
              <a:gd name="connsiteY2" fmla="*/ 0 h 646331"/>
              <a:gd name="connsiteX3" fmla="*/ 1945671 w 5895974"/>
              <a:gd name="connsiteY3" fmla="*/ 0 h 646331"/>
              <a:gd name="connsiteX4" fmla="*/ 2476309 w 5895974"/>
              <a:gd name="connsiteY4" fmla="*/ 0 h 646331"/>
              <a:gd name="connsiteX5" fmla="*/ 3006947 w 5895974"/>
              <a:gd name="connsiteY5" fmla="*/ 0 h 646331"/>
              <a:gd name="connsiteX6" fmla="*/ 3596544 w 5895974"/>
              <a:gd name="connsiteY6" fmla="*/ 0 h 646331"/>
              <a:gd name="connsiteX7" fmla="*/ 4127182 w 5895974"/>
              <a:gd name="connsiteY7" fmla="*/ 0 h 646331"/>
              <a:gd name="connsiteX8" fmla="*/ 4657819 w 5895974"/>
              <a:gd name="connsiteY8" fmla="*/ 0 h 646331"/>
              <a:gd name="connsiteX9" fmla="*/ 5306377 w 5895974"/>
              <a:gd name="connsiteY9" fmla="*/ 0 h 646331"/>
              <a:gd name="connsiteX10" fmla="*/ 5895974 w 5895974"/>
              <a:gd name="connsiteY10" fmla="*/ 0 h 646331"/>
              <a:gd name="connsiteX11" fmla="*/ 5895974 w 5895974"/>
              <a:gd name="connsiteY11" fmla="*/ 336092 h 646331"/>
              <a:gd name="connsiteX12" fmla="*/ 5895974 w 5895974"/>
              <a:gd name="connsiteY12" fmla="*/ 646331 h 646331"/>
              <a:gd name="connsiteX13" fmla="*/ 5306377 w 5895974"/>
              <a:gd name="connsiteY13" fmla="*/ 646331 h 646331"/>
              <a:gd name="connsiteX14" fmla="*/ 4598860 w 5895974"/>
              <a:gd name="connsiteY14" fmla="*/ 646331 h 646331"/>
              <a:gd name="connsiteX15" fmla="*/ 4127182 w 5895974"/>
              <a:gd name="connsiteY15" fmla="*/ 646331 h 646331"/>
              <a:gd name="connsiteX16" fmla="*/ 3596544 w 5895974"/>
              <a:gd name="connsiteY16" fmla="*/ 646331 h 646331"/>
              <a:gd name="connsiteX17" fmla="*/ 2889027 w 5895974"/>
              <a:gd name="connsiteY17" fmla="*/ 646331 h 646331"/>
              <a:gd name="connsiteX18" fmla="*/ 2181510 w 5895974"/>
              <a:gd name="connsiteY18" fmla="*/ 646331 h 646331"/>
              <a:gd name="connsiteX19" fmla="*/ 1768792 w 5895974"/>
              <a:gd name="connsiteY19" fmla="*/ 646331 h 646331"/>
              <a:gd name="connsiteX20" fmla="*/ 1120235 w 5895974"/>
              <a:gd name="connsiteY20" fmla="*/ 646331 h 646331"/>
              <a:gd name="connsiteX21" fmla="*/ 648557 w 5895974"/>
              <a:gd name="connsiteY21" fmla="*/ 646331 h 646331"/>
              <a:gd name="connsiteX22" fmla="*/ 0 w 5895974"/>
              <a:gd name="connsiteY22" fmla="*/ 646331 h 646331"/>
              <a:gd name="connsiteX23" fmla="*/ 0 w 5895974"/>
              <a:gd name="connsiteY23" fmla="*/ 310239 h 646331"/>
              <a:gd name="connsiteX24" fmla="*/ 0 w 5895974"/>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95974" h="646331" fill="none" extrusionOk="0">
                <a:moveTo>
                  <a:pt x="0" y="0"/>
                </a:moveTo>
                <a:cubicBezTo>
                  <a:pt x="346893" y="-39430"/>
                  <a:pt x="374617" y="9906"/>
                  <a:pt x="707517" y="0"/>
                </a:cubicBezTo>
                <a:cubicBezTo>
                  <a:pt x="1040417" y="-9906"/>
                  <a:pt x="998240" y="21005"/>
                  <a:pt x="1238155" y="0"/>
                </a:cubicBezTo>
                <a:cubicBezTo>
                  <a:pt x="1478070" y="-21005"/>
                  <a:pt x="1765326" y="36297"/>
                  <a:pt x="1945671" y="0"/>
                </a:cubicBezTo>
                <a:cubicBezTo>
                  <a:pt x="2126016" y="-36297"/>
                  <a:pt x="2300385" y="22134"/>
                  <a:pt x="2476309" y="0"/>
                </a:cubicBezTo>
                <a:cubicBezTo>
                  <a:pt x="2652233" y="-22134"/>
                  <a:pt x="2819566" y="43202"/>
                  <a:pt x="3006947" y="0"/>
                </a:cubicBezTo>
                <a:cubicBezTo>
                  <a:pt x="3194328" y="-43202"/>
                  <a:pt x="3352131" y="64699"/>
                  <a:pt x="3596544" y="0"/>
                </a:cubicBezTo>
                <a:cubicBezTo>
                  <a:pt x="3840957" y="-64699"/>
                  <a:pt x="3979625" y="63339"/>
                  <a:pt x="4127182" y="0"/>
                </a:cubicBezTo>
                <a:cubicBezTo>
                  <a:pt x="4274739" y="-63339"/>
                  <a:pt x="4503465" y="31906"/>
                  <a:pt x="4657819" y="0"/>
                </a:cubicBezTo>
                <a:cubicBezTo>
                  <a:pt x="4812173" y="-31906"/>
                  <a:pt x="5010565" y="37324"/>
                  <a:pt x="5306377" y="0"/>
                </a:cubicBezTo>
                <a:cubicBezTo>
                  <a:pt x="5602189" y="-37324"/>
                  <a:pt x="5637660" y="7311"/>
                  <a:pt x="5895974" y="0"/>
                </a:cubicBezTo>
                <a:cubicBezTo>
                  <a:pt x="5908608" y="144509"/>
                  <a:pt x="5866790" y="204347"/>
                  <a:pt x="5895974" y="336092"/>
                </a:cubicBezTo>
                <a:cubicBezTo>
                  <a:pt x="5925158" y="467837"/>
                  <a:pt x="5894833" y="535169"/>
                  <a:pt x="5895974" y="646331"/>
                </a:cubicBezTo>
                <a:cubicBezTo>
                  <a:pt x="5750703" y="656030"/>
                  <a:pt x="5496173" y="606471"/>
                  <a:pt x="5306377" y="646331"/>
                </a:cubicBezTo>
                <a:cubicBezTo>
                  <a:pt x="5116581" y="686191"/>
                  <a:pt x="4862150" y="609124"/>
                  <a:pt x="4598860" y="646331"/>
                </a:cubicBezTo>
                <a:cubicBezTo>
                  <a:pt x="4335570" y="683538"/>
                  <a:pt x="4360565" y="646036"/>
                  <a:pt x="4127182" y="646331"/>
                </a:cubicBezTo>
                <a:cubicBezTo>
                  <a:pt x="3893799" y="646626"/>
                  <a:pt x="3765620" y="619974"/>
                  <a:pt x="3596544" y="646331"/>
                </a:cubicBezTo>
                <a:cubicBezTo>
                  <a:pt x="3427468" y="672688"/>
                  <a:pt x="3061414" y="625711"/>
                  <a:pt x="2889027" y="646331"/>
                </a:cubicBezTo>
                <a:cubicBezTo>
                  <a:pt x="2716640" y="666951"/>
                  <a:pt x="2418961" y="577376"/>
                  <a:pt x="2181510" y="646331"/>
                </a:cubicBezTo>
                <a:cubicBezTo>
                  <a:pt x="1944059" y="715286"/>
                  <a:pt x="1941021" y="609962"/>
                  <a:pt x="1768792" y="646331"/>
                </a:cubicBezTo>
                <a:cubicBezTo>
                  <a:pt x="1596563" y="682700"/>
                  <a:pt x="1429617" y="606259"/>
                  <a:pt x="1120235" y="646331"/>
                </a:cubicBezTo>
                <a:cubicBezTo>
                  <a:pt x="810853" y="686403"/>
                  <a:pt x="870016" y="643130"/>
                  <a:pt x="648557" y="646331"/>
                </a:cubicBezTo>
                <a:cubicBezTo>
                  <a:pt x="427098" y="649532"/>
                  <a:pt x="133623" y="578833"/>
                  <a:pt x="0" y="646331"/>
                </a:cubicBezTo>
                <a:cubicBezTo>
                  <a:pt x="-35838" y="503386"/>
                  <a:pt x="8747" y="391387"/>
                  <a:pt x="0" y="310239"/>
                </a:cubicBezTo>
                <a:cubicBezTo>
                  <a:pt x="-8747" y="229091"/>
                  <a:pt x="35190" y="62169"/>
                  <a:pt x="0" y="0"/>
                </a:cubicBezTo>
                <a:close/>
              </a:path>
              <a:path w="5895974" h="646331" stroke="0" extrusionOk="0">
                <a:moveTo>
                  <a:pt x="0" y="0"/>
                </a:moveTo>
                <a:cubicBezTo>
                  <a:pt x="133683" y="-1354"/>
                  <a:pt x="360719" y="9985"/>
                  <a:pt x="471678" y="0"/>
                </a:cubicBezTo>
                <a:cubicBezTo>
                  <a:pt x="582637" y="-9985"/>
                  <a:pt x="884618" y="30240"/>
                  <a:pt x="1179195" y="0"/>
                </a:cubicBezTo>
                <a:cubicBezTo>
                  <a:pt x="1473772" y="-30240"/>
                  <a:pt x="1547900" y="19504"/>
                  <a:pt x="1650873" y="0"/>
                </a:cubicBezTo>
                <a:cubicBezTo>
                  <a:pt x="1753846" y="-19504"/>
                  <a:pt x="2141624" y="20204"/>
                  <a:pt x="2358390" y="0"/>
                </a:cubicBezTo>
                <a:cubicBezTo>
                  <a:pt x="2575156" y="-20204"/>
                  <a:pt x="2672073" y="36709"/>
                  <a:pt x="2771108" y="0"/>
                </a:cubicBezTo>
                <a:cubicBezTo>
                  <a:pt x="2870143" y="-36709"/>
                  <a:pt x="3146430" y="53293"/>
                  <a:pt x="3301745" y="0"/>
                </a:cubicBezTo>
                <a:cubicBezTo>
                  <a:pt x="3457060" y="-53293"/>
                  <a:pt x="3710292" y="15272"/>
                  <a:pt x="3832383" y="0"/>
                </a:cubicBezTo>
                <a:cubicBezTo>
                  <a:pt x="3954474" y="-15272"/>
                  <a:pt x="4166435" y="63414"/>
                  <a:pt x="4421981" y="0"/>
                </a:cubicBezTo>
                <a:cubicBezTo>
                  <a:pt x="4677527" y="-63414"/>
                  <a:pt x="4750854" y="54679"/>
                  <a:pt x="5011578" y="0"/>
                </a:cubicBezTo>
                <a:cubicBezTo>
                  <a:pt x="5272302" y="-54679"/>
                  <a:pt x="5563986" y="105253"/>
                  <a:pt x="5895974" y="0"/>
                </a:cubicBezTo>
                <a:cubicBezTo>
                  <a:pt x="5930235" y="145951"/>
                  <a:pt x="5863725" y="194420"/>
                  <a:pt x="5895974" y="329629"/>
                </a:cubicBezTo>
                <a:cubicBezTo>
                  <a:pt x="5928223" y="464838"/>
                  <a:pt x="5894032" y="531359"/>
                  <a:pt x="5895974" y="646331"/>
                </a:cubicBezTo>
                <a:cubicBezTo>
                  <a:pt x="5601840" y="652815"/>
                  <a:pt x="5448281" y="622564"/>
                  <a:pt x="5188457" y="646331"/>
                </a:cubicBezTo>
                <a:cubicBezTo>
                  <a:pt x="4928633" y="670098"/>
                  <a:pt x="4952420" y="630868"/>
                  <a:pt x="4775739" y="646331"/>
                </a:cubicBezTo>
                <a:cubicBezTo>
                  <a:pt x="4599058" y="661794"/>
                  <a:pt x="4405839" y="604512"/>
                  <a:pt x="4245101" y="646331"/>
                </a:cubicBezTo>
                <a:cubicBezTo>
                  <a:pt x="4084363" y="688150"/>
                  <a:pt x="3891296" y="600485"/>
                  <a:pt x="3596544" y="646331"/>
                </a:cubicBezTo>
                <a:cubicBezTo>
                  <a:pt x="3301792" y="692177"/>
                  <a:pt x="3119959" y="583975"/>
                  <a:pt x="2889027" y="646331"/>
                </a:cubicBezTo>
                <a:cubicBezTo>
                  <a:pt x="2658095" y="708687"/>
                  <a:pt x="2436846" y="623450"/>
                  <a:pt x="2299430" y="646331"/>
                </a:cubicBezTo>
                <a:cubicBezTo>
                  <a:pt x="2162014" y="669212"/>
                  <a:pt x="1972966" y="609766"/>
                  <a:pt x="1886712" y="646331"/>
                </a:cubicBezTo>
                <a:cubicBezTo>
                  <a:pt x="1800458" y="682896"/>
                  <a:pt x="1535505" y="634754"/>
                  <a:pt x="1356074" y="646331"/>
                </a:cubicBezTo>
                <a:cubicBezTo>
                  <a:pt x="1176643" y="657908"/>
                  <a:pt x="1102856" y="633231"/>
                  <a:pt x="884396" y="646331"/>
                </a:cubicBezTo>
                <a:cubicBezTo>
                  <a:pt x="665936" y="659431"/>
                  <a:pt x="349626" y="600876"/>
                  <a:pt x="0" y="646331"/>
                </a:cubicBezTo>
                <a:cubicBezTo>
                  <a:pt x="-3467" y="527666"/>
                  <a:pt x="34907" y="399529"/>
                  <a:pt x="0" y="323166"/>
                </a:cubicBezTo>
                <a:cubicBezTo>
                  <a:pt x="-34907" y="246803"/>
                  <a:pt x="9218" y="150088"/>
                  <a:pt x="0" y="0"/>
                </a:cubicBezTo>
                <a:close/>
              </a:path>
            </a:pathLst>
          </a:custGeom>
          <a:solidFill>
            <a:srgbClr val="FFFF00"/>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Phiếu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bài</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tập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10" name="Table 9">
            <a:extLst>
              <a:ext uri="{FF2B5EF4-FFF2-40B4-BE49-F238E27FC236}">
                <a16:creationId xmlns:a16="http://schemas.microsoft.com/office/drawing/2014/main" id="{3D2A12CD-0C65-46D6-91BF-B2C09F070C47}"/>
              </a:ext>
            </a:extLst>
          </p:cNvPr>
          <p:cNvGraphicFramePr>
            <a:graphicFrameLocks noGrp="1"/>
          </p:cNvGraphicFramePr>
          <p:nvPr>
            <p:extLst>
              <p:ext uri="{D42A27DB-BD31-4B8C-83A1-F6EECF244321}">
                <p14:modId xmlns:p14="http://schemas.microsoft.com/office/powerpoint/2010/main" val="3696231155"/>
              </p:ext>
            </p:extLst>
          </p:nvPr>
        </p:nvGraphicFramePr>
        <p:xfrm>
          <a:off x="1009651" y="2105025"/>
          <a:ext cx="10525124" cy="3329665"/>
        </p:xfrm>
        <a:graphic>
          <a:graphicData uri="http://schemas.openxmlformats.org/drawingml/2006/table">
            <a:tbl>
              <a:tblPr firstRow="1" firstCol="1" bandRow="1">
                <a:tableStyleId>{93296810-A885-4BE3-A3E7-6D5BEEA58F35}</a:tableStyleId>
              </a:tblPr>
              <a:tblGrid>
                <a:gridCol w="1819274">
                  <a:extLst>
                    <a:ext uri="{9D8B030D-6E8A-4147-A177-3AD203B41FA5}">
                      <a16:colId xmlns:a16="http://schemas.microsoft.com/office/drawing/2014/main" val="820051699"/>
                    </a:ext>
                  </a:extLst>
                </a:gridCol>
                <a:gridCol w="2228850">
                  <a:extLst>
                    <a:ext uri="{9D8B030D-6E8A-4147-A177-3AD203B41FA5}">
                      <a16:colId xmlns:a16="http://schemas.microsoft.com/office/drawing/2014/main" val="1288415116"/>
                    </a:ext>
                  </a:extLst>
                </a:gridCol>
                <a:gridCol w="1685925">
                  <a:extLst>
                    <a:ext uri="{9D8B030D-6E8A-4147-A177-3AD203B41FA5}">
                      <a16:colId xmlns:a16="http://schemas.microsoft.com/office/drawing/2014/main" val="3498042"/>
                    </a:ext>
                  </a:extLst>
                </a:gridCol>
                <a:gridCol w="2076450">
                  <a:extLst>
                    <a:ext uri="{9D8B030D-6E8A-4147-A177-3AD203B41FA5}">
                      <a16:colId xmlns:a16="http://schemas.microsoft.com/office/drawing/2014/main" val="431836376"/>
                    </a:ext>
                  </a:extLst>
                </a:gridCol>
                <a:gridCol w="2714625">
                  <a:extLst>
                    <a:ext uri="{9D8B030D-6E8A-4147-A177-3AD203B41FA5}">
                      <a16:colId xmlns:a16="http://schemas.microsoft.com/office/drawing/2014/main" val="2555819335"/>
                    </a:ext>
                  </a:extLst>
                </a:gridCol>
              </a:tblGrid>
              <a:tr h="752475">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Đặc điểm</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cua biển</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mèo</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cá vàng</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chim bồ câu</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1146611559"/>
                  </a:ext>
                </a:extLst>
              </a:tr>
              <a:tr h="1075161">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Lớp bao phủ</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273341506"/>
                  </a:ext>
                </a:extLst>
              </a:tr>
              <a:tr h="1442382">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Cơ quan di chuyển</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90778664"/>
                  </a:ext>
                </a:extLst>
              </a:tr>
            </a:tbl>
          </a:graphicData>
        </a:graphic>
      </p:graphicFrame>
      <p:sp>
        <p:nvSpPr>
          <p:cNvPr id="2" name="TextBox 1">
            <a:extLst>
              <a:ext uri="{FF2B5EF4-FFF2-40B4-BE49-F238E27FC236}">
                <a16:creationId xmlns:a16="http://schemas.microsoft.com/office/drawing/2014/main" id="{30C9C89C-0561-4016-BE80-2F310DC80504}"/>
              </a:ext>
            </a:extLst>
          </p:cNvPr>
          <p:cNvSpPr txBox="1"/>
          <p:nvPr/>
        </p:nvSpPr>
        <p:spPr>
          <a:xfrm>
            <a:off x="2990850" y="3076575"/>
            <a:ext cx="2095500" cy="523220"/>
          </a:xfrm>
          <a:prstGeom prst="rect">
            <a:avLst/>
          </a:prstGeom>
          <a:noFill/>
        </p:spPr>
        <p:txBody>
          <a:bodyPr wrap="square" rtlCol="0">
            <a:spAutoFit/>
          </a:bodyPr>
          <a:lstStyle/>
          <a:p>
            <a:r>
              <a:rPr lang="en-US" sz="2800" b="1" i="0" dirty="0" err="1">
                <a:solidFill>
                  <a:srgbClr val="FF0000"/>
                </a:solidFill>
                <a:effectLst/>
              </a:rPr>
              <a:t>Lớp</a:t>
            </a:r>
            <a:r>
              <a:rPr lang="en-US" sz="2800" b="1" i="0" dirty="0">
                <a:solidFill>
                  <a:srgbClr val="FF0000"/>
                </a:solidFill>
                <a:effectLst/>
              </a:rPr>
              <a:t> </a:t>
            </a:r>
            <a:r>
              <a:rPr lang="en-US" sz="2800" b="1" i="0" dirty="0" err="1">
                <a:solidFill>
                  <a:srgbClr val="FF0000"/>
                </a:solidFill>
                <a:effectLst/>
              </a:rPr>
              <a:t>vỏ</a:t>
            </a:r>
            <a:r>
              <a:rPr lang="en-US" sz="2800" b="1" i="0" dirty="0">
                <a:solidFill>
                  <a:srgbClr val="FF0000"/>
                </a:solidFill>
                <a:effectLst/>
              </a:rPr>
              <a:t> </a:t>
            </a:r>
            <a:r>
              <a:rPr lang="en-US" sz="2800" b="1" i="0" dirty="0" err="1">
                <a:solidFill>
                  <a:srgbClr val="FF0000"/>
                </a:solidFill>
                <a:effectLst/>
              </a:rPr>
              <a:t>cứng</a:t>
            </a:r>
            <a:endParaRPr lang="en-US" sz="2800" b="1" dirty="0">
              <a:solidFill>
                <a:srgbClr val="FF0000"/>
              </a:solidFill>
            </a:endParaRPr>
          </a:p>
        </p:txBody>
      </p:sp>
      <p:sp>
        <p:nvSpPr>
          <p:cNvPr id="12" name="TextBox 11">
            <a:extLst>
              <a:ext uri="{FF2B5EF4-FFF2-40B4-BE49-F238E27FC236}">
                <a16:creationId xmlns:a16="http://schemas.microsoft.com/office/drawing/2014/main" id="{C5B29A29-668B-438B-8024-7FB14FBBCD10}"/>
              </a:ext>
            </a:extLst>
          </p:cNvPr>
          <p:cNvSpPr txBox="1"/>
          <p:nvPr/>
        </p:nvSpPr>
        <p:spPr>
          <a:xfrm>
            <a:off x="2971800" y="4276725"/>
            <a:ext cx="1943100" cy="523220"/>
          </a:xfrm>
          <a:prstGeom prst="rect">
            <a:avLst/>
          </a:prstGeom>
          <a:noFill/>
        </p:spPr>
        <p:txBody>
          <a:bodyPr wrap="square" rtlCol="0">
            <a:spAutoFit/>
          </a:bodyPr>
          <a:lstStyle/>
          <a:p>
            <a:r>
              <a:rPr lang="en-US" sz="2800" b="1" i="0" dirty="0" err="1">
                <a:solidFill>
                  <a:srgbClr val="FF0000"/>
                </a:solidFill>
                <a:effectLst/>
              </a:rPr>
              <a:t>Càng</a:t>
            </a:r>
            <a:r>
              <a:rPr lang="en-US" sz="2800" b="1" i="0" dirty="0">
                <a:solidFill>
                  <a:srgbClr val="FF0000"/>
                </a:solidFill>
                <a:effectLst/>
              </a:rPr>
              <a:t>, </a:t>
            </a:r>
            <a:r>
              <a:rPr lang="en-US" sz="2800" b="1" i="0" dirty="0" err="1">
                <a:solidFill>
                  <a:srgbClr val="FF0000"/>
                </a:solidFill>
                <a:effectLst/>
              </a:rPr>
              <a:t>chân</a:t>
            </a:r>
            <a:endParaRPr lang="en-US" sz="2800" b="1" dirty="0">
              <a:solidFill>
                <a:srgbClr val="FF0000"/>
              </a:solidFill>
            </a:endParaRPr>
          </a:p>
        </p:txBody>
      </p:sp>
      <p:sp>
        <p:nvSpPr>
          <p:cNvPr id="13" name="TextBox 12">
            <a:extLst>
              <a:ext uri="{FF2B5EF4-FFF2-40B4-BE49-F238E27FC236}">
                <a16:creationId xmlns:a16="http://schemas.microsoft.com/office/drawing/2014/main" id="{D9AFD51D-5EDF-4DC7-AAA2-313F893288D1}"/>
              </a:ext>
            </a:extLst>
          </p:cNvPr>
          <p:cNvSpPr txBox="1"/>
          <p:nvPr/>
        </p:nvSpPr>
        <p:spPr>
          <a:xfrm>
            <a:off x="5114925" y="3095625"/>
            <a:ext cx="1762125" cy="523220"/>
          </a:xfrm>
          <a:prstGeom prst="rect">
            <a:avLst/>
          </a:prstGeom>
          <a:noFill/>
        </p:spPr>
        <p:txBody>
          <a:bodyPr wrap="square" rtlCol="0">
            <a:spAutoFit/>
          </a:bodyPr>
          <a:lstStyle/>
          <a:p>
            <a:r>
              <a:rPr lang="en-US" sz="2800" b="1" dirty="0" err="1">
                <a:solidFill>
                  <a:srgbClr val="FF0000"/>
                </a:solidFill>
              </a:rPr>
              <a:t>Lông</a:t>
            </a:r>
            <a:r>
              <a:rPr lang="en-US" sz="2800" b="1" dirty="0">
                <a:solidFill>
                  <a:srgbClr val="FF0000"/>
                </a:solidFill>
              </a:rPr>
              <a:t> </a:t>
            </a:r>
            <a:r>
              <a:rPr lang="en-US" sz="2800" b="1" dirty="0" err="1">
                <a:solidFill>
                  <a:srgbClr val="FF0000"/>
                </a:solidFill>
              </a:rPr>
              <a:t>mao</a:t>
            </a:r>
            <a:endParaRPr lang="en-US" sz="2800" b="1" dirty="0">
              <a:solidFill>
                <a:srgbClr val="FF0000"/>
              </a:solidFill>
            </a:endParaRPr>
          </a:p>
        </p:txBody>
      </p:sp>
      <p:sp>
        <p:nvSpPr>
          <p:cNvPr id="14" name="TextBox 13">
            <a:extLst>
              <a:ext uri="{FF2B5EF4-FFF2-40B4-BE49-F238E27FC236}">
                <a16:creationId xmlns:a16="http://schemas.microsoft.com/office/drawing/2014/main" id="{59730E63-89E9-4655-BCF0-9852774E3E8E}"/>
              </a:ext>
            </a:extLst>
          </p:cNvPr>
          <p:cNvSpPr txBox="1"/>
          <p:nvPr/>
        </p:nvSpPr>
        <p:spPr>
          <a:xfrm>
            <a:off x="5257800" y="4210050"/>
            <a:ext cx="1762125" cy="523220"/>
          </a:xfrm>
          <a:prstGeom prst="rect">
            <a:avLst/>
          </a:prstGeom>
          <a:noFill/>
        </p:spPr>
        <p:txBody>
          <a:bodyPr wrap="square" rtlCol="0">
            <a:spAutoFit/>
          </a:bodyPr>
          <a:lstStyle/>
          <a:p>
            <a:r>
              <a:rPr lang="en-US" sz="2800" b="1" dirty="0" err="1">
                <a:solidFill>
                  <a:srgbClr val="FF0000"/>
                </a:solidFill>
              </a:rPr>
              <a:t>Chân</a:t>
            </a:r>
            <a:endParaRPr lang="en-US" sz="2800" b="1" dirty="0">
              <a:solidFill>
                <a:srgbClr val="FF0000"/>
              </a:solidFill>
            </a:endParaRPr>
          </a:p>
        </p:txBody>
      </p:sp>
      <p:sp>
        <p:nvSpPr>
          <p:cNvPr id="15" name="TextBox 14">
            <a:extLst>
              <a:ext uri="{FF2B5EF4-FFF2-40B4-BE49-F238E27FC236}">
                <a16:creationId xmlns:a16="http://schemas.microsoft.com/office/drawing/2014/main" id="{F0842C3B-014E-45AF-9417-C1F408F30EFE}"/>
              </a:ext>
            </a:extLst>
          </p:cNvPr>
          <p:cNvSpPr txBox="1"/>
          <p:nvPr/>
        </p:nvSpPr>
        <p:spPr>
          <a:xfrm>
            <a:off x="6905625" y="3086100"/>
            <a:ext cx="1762125" cy="523220"/>
          </a:xfrm>
          <a:prstGeom prst="rect">
            <a:avLst/>
          </a:prstGeom>
          <a:noFill/>
        </p:spPr>
        <p:txBody>
          <a:bodyPr wrap="square" rtlCol="0">
            <a:spAutoFit/>
          </a:bodyPr>
          <a:lstStyle/>
          <a:p>
            <a:r>
              <a:rPr lang="en-US" sz="2800" b="1" dirty="0" err="1">
                <a:solidFill>
                  <a:srgbClr val="FF0000"/>
                </a:solidFill>
              </a:rPr>
              <a:t>Lớp</a:t>
            </a:r>
            <a:r>
              <a:rPr lang="en-US" sz="2800" b="1" dirty="0">
                <a:solidFill>
                  <a:srgbClr val="FF0000"/>
                </a:solidFill>
              </a:rPr>
              <a:t> </a:t>
            </a:r>
            <a:r>
              <a:rPr lang="en-US" sz="2800" b="1" dirty="0" err="1">
                <a:solidFill>
                  <a:srgbClr val="FF0000"/>
                </a:solidFill>
              </a:rPr>
              <a:t>vảy</a:t>
            </a:r>
            <a:endParaRPr lang="en-US" sz="2800" b="1" dirty="0">
              <a:solidFill>
                <a:srgbClr val="FF0000"/>
              </a:solidFill>
            </a:endParaRPr>
          </a:p>
        </p:txBody>
      </p:sp>
      <p:sp>
        <p:nvSpPr>
          <p:cNvPr id="16" name="TextBox 15">
            <a:extLst>
              <a:ext uri="{FF2B5EF4-FFF2-40B4-BE49-F238E27FC236}">
                <a16:creationId xmlns:a16="http://schemas.microsoft.com/office/drawing/2014/main" id="{8DE2D244-3F75-40F3-89F7-31DAA80EF132}"/>
              </a:ext>
            </a:extLst>
          </p:cNvPr>
          <p:cNvSpPr txBox="1"/>
          <p:nvPr/>
        </p:nvSpPr>
        <p:spPr>
          <a:xfrm>
            <a:off x="6905625" y="4229100"/>
            <a:ext cx="1762125" cy="523220"/>
          </a:xfrm>
          <a:prstGeom prst="rect">
            <a:avLst/>
          </a:prstGeom>
          <a:noFill/>
        </p:spPr>
        <p:txBody>
          <a:bodyPr wrap="square" rtlCol="0">
            <a:spAutoFit/>
          </a:bodyPr>
          <a:lstStyle/>
          <a:p>
            <a:r>
              <a:rPr lang="en-US" sz="2800" b="1" dirty="0" err="1">
                <a:solidFill>
                  <a:srgbClr val="FF0000"/>
                </a:solidFill>
              </a:rPr>
              <a:t>Vây</a:t>
            </a:r>
            <a:r>
              <a:rPr lang="en-US" sz="2800" b="1" dirty="0">
                <a:solidFill>
                  <a:srgbClr val="FF0000"/>
                </a:solidFill>
              </a:rPr>
              <a:t>, </a:t>
            </a:r>
            <a:r>
              <a:rPr lang="en-US" sz="2800" b="1" dirty="0" err="1">
                <a:solidFill>
                  <a:srgbClr val="FF0000"/>
                </a:solidFill>
              </a:rPr>
              <a:t>đuôi</a:t>
            </a:r>
            <a:endParaRPr lang="en-US" sz="2800" b="1" dirty="0">
              <a:solidFill>
                <a:srgbClr val="FF0000"/>
              </a:solidFill>
            </a:endParaRPr>
          </a:p>
        </p:txBody>
      </p:sp>
      <p:sp>
        <p:nvSpPr>
          <p:cNvPr id="17" name="TextBox 16">
            <a:extLst>
              <a:ext uri="{FF2B5EF4-FFF2-40B4-BE49-F238E27FC236}">
                <a16:creationId xmlns:a16="http://schemas.microsoft.com/office/drawing/2014/main" id="{62B79841-729C-4B32-81EC-70A1DEC60CB2}"/>
              </a:ext>
            </a:extLst>
          </p:cNvPr>
          <p:cNvSpPr txBox="1"/>
          <p:nvPr/>
        </p:nvSpPr>
        <p:spPr>
          <a:xfrm>
            <a:off x="9182100" y="3057525"/>
            <a:ext cx="1762125" cy="523220"/>
          </a:xfrm>
          <a:prstGeom prst="rect">
            <a:avLst/>
          </a:prstGeom>
          <a:noFill/>
        </p:spPr>
        <p:txBody>
          <a:bodyPr wrap="square" rtlCol="0">
            <a:spAutoFit/>
          </a:bodyPr>
          <a:lstStyle/>
          <a:p>
            <a:r>
              <a:rPr lang="en-US" sz="2800" b="1">
                <a:solidFill>
                  <a:srgbClr val="FF0000"/>
                </a:solidFill>
              </a:rPr>
              <a:t>Lông vũ</a:t>
            </a:r>
            <a:endParaRPr lang="en-US" sz="2800" b="1" dirty="0">
              <a:solidFill>
                <a:srgbClr val="FF0000"/>
              </a:solidFill>
            </a:endParaRPr>
          </a:p>
        </p:txBody>
      </p:sp>
      <p:sp>
        <p:nvSpPr>
          <p:cNvPr id="18" name="TextBox 17">
            <a:extLst>
              <a:ext uri="{FF2B5EF4-FFF2-40B4-BE49-F238E27FC236}">
                <a16:creationId xmlns:a16="http://schemas.microsoft.com/office/drawing/2014/main" id="{ADB7C04C-EEF0-4586-B3FF-37121FEF68EC}"/>
              </a:ext>
            </a:extLst>
          </p:cNvPr>
          <p:cNvSpPr txBox="1"/>
          <p:nvPr/>
        </p:nvSpPr>
        <p:spPr>
          <a:xfrm>
            <a:off x="9163050" y="4229100"/>
            <a:ext cx="2200275" cy="523220"/>
          </a:xfrm>
          <a:prstGeom prst="rect">
            <a:avLst/>
          </a:prstGeom>
          <a:noFill/>
        </p:spPr>
        <p:txBody>
          <a:bodyPr wrap="square" rtlCol="0">
            <a:spAutoFit/>
          </a:bodyPr>
          <a:lstStyle/>
          <a:p>
            <a:r>
              <a:rPr lang="en-US" sz="2800" b="1" dirty="0" err="1">
                <a:solidFill>
                  <a:srgbClr val="FF0000"/>
                </a:solidFill>
              </a:rPr>
              <a:t>Cánh</a:t>
            </a:r>
            <a:r>
              <a:rPr lang="en-US" sz="2800" b="1" dirty="0">
                <a:solidFill>
                  <a:srgbClr val="FF0000"/>
                </a:solidFill>
              </a:rPr>
              <a:t>, </a:t>
            </a:r>
            <a:r>
              <a:rPr lang="en-US" sz="2800" b="1" dirty="0" err="1">
                <a:solidFill>
                  <a:srgbClr val="FF0000"/>
                </a:solidFill>
              </a:rPr>
              <a:t>chân</a:t>
            </a:r>
            <a:endParaRPr lang="en-US" sz="2800" b="1" dirty="0">
              <a:solidFill>
                <a:srgbClr val="FF0000"/>
              </a:solidFill>
            </a:endParaRPr>
          </a:p>
        </p:txBody>
      </p:sp>
    </p:spTree>
    <p:extLst>
      <p:ext uri="{BB962C8B-B14F-4D97-AF65-F5344CB8AC3E}">
        <p14:creationId xmlns:p14="http://schemas.microsoft.com/office/powerpoint/2010/main" val="324464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905001" y="2307044"/>
            <a:ext cx="8601074" cy="646331"/>
          </a:xfrm>
          <a:prstGeom prst="rect">
            <a:avLst/>
          </a:prstGeom>
          <a:noFill/>
        </p:spPr>
        <p:txBody>
          <a:bodyPr wrap="square" rtlCol="0">
            <a:spAutoFit/>
          </a:bodyPr>
          <a:lstStyle/>
          <a:p>
            <a:pPr lvl="0" algn="ctr"/>
            <a:r>
              <a:rPr lang="en-US" sz="3600" b="1" dirty="0">
                <a:solidFill>
                  <a:srgbClr val="002060"/>
                </a:solidFill>
                <a:latin typeface="Calibri" panose="020F0502020204030204" pitchFamily="34" charset="0"/>
                <a:cs typeface="Calibri" panose="020F0502020204030204" pitchFamily="34" charset="0"/>
              </a:rPr>
              <a:t>E</a:t>
            </a:r>
            <a:r>
              <a:rPr lang="vi-VN" sz="3600" b="1" dirty="0">
                <a:solidFill>
                  <a:srgbClr val="002060"/>
                </a:solidFill>
                <a:latin typeface="Calibri" panose="020F0502020204030204" pitchFamily="34" charset="0"/>
                <a:cs typeface="Calibri" panose="020F0502020204030204" pitchFamily="34" charset="0"/>
              </a:rPr>
              <a:t>m hiểu thế nào được gọi là lớp bao phủ?</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15F38D62-142B-4464-8DDD-EA914DE0429B}"/>
              </a:ext>
            </a:extLst>
          </p:cNvPr>
          <p:cNvSpPr txBox="1"/>
          <p:nvPr/>
        </p:nvSpPr>
        <p:spPr>
          <a:xfrm>
            <a:off x="2162175" y="3152775"/>
            <a:ext cx="8058150"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Lớp bao phủ là bộ phận bao quanh ngoài cùng của mỗi con vật</a:t>
            </a:r>
            <a:r>
              <a:rPr lang="nl-NL"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828801" y="2135594"/>
            <a:ext cx="8601074" cy="646331"/>
          </a:xfrm>
          <a:prstGeom prst="rect">
            <a:avLst/>
          </a:prstGeom>
          <a:noFill/>
        </p:spPr>
        <p:txBody>
          <a:bodyPr wrap="square" rtlCol="0">
            <a:spAutoFit/>
          </a:bodyPr>
          <a:lstStyle/>
          <a:p>
            <a:pPr lvl="0" algn="ctr"/>
            <a:r>
              <a:rPr lang="vi-VN" sz="3600" b="1" dirty="0">
                <a:solidFill>
                  <a:srgbClr val="002060"/>
                </a:solidFill>
                <a:latin typeface="Calibri" panose="020F0502020204030204" pitchFamily="34" charset="0"/>
                <a:cs typeface="Calibri" panose="020F0502020204030204" pitchFamily="34" charset="0"/>
              </a:rPr>
              <a:t>Thế nào là cơ quan di chuyển?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15F38D62-142B-4464-8DDD-EA914DE0429B}"/>
              </a:ext>
            </a:extLst>
          </p:cNvPr>
          <p:cNvSpPr txBox="1"/>
          <p:nvPr/>
        </p:nvSpPr>
        <p:spPr>
          <a:xfrm>
            <a:off x="2162175" y="3152775"/>
            <a:ext cx="8058150" cy="1754326"/>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Cơ quan di chuyển là một hay nhiều bộ phận giúp con vật dịch chuyển cơ thể đến vị trí mong muốn.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5943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8C9A57"/>
      </a:accent1>
      <a:accent2>
        <a:srgbClr val="E7BE68"/>
      </a:accent2>
      <a:accent3>
        <a:srgbClr val="CE6A53"/>
      </a:accent3>
      <a:accent4>
        <a:srgbClr val="8C9A57"/>
      </a:accent4>
      <a:accent5>
        <a:srgbClr val="E7BE68"/>
      </a:accent5>
      <a:accent6>
        <a:srgbClr val="CE6A53"/>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572</Words>
  <Application>Microsoft Office PowerPoint</Application>
  <PresentationFormat>Widescreen</PresentationFormat>
  <Paragraphs>104</Paragraphs>
  <Slides>20</Slides>
  <Notes>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等线</vt:lpstr>
      <vt:lpstr>Arial</vt:lpstr>
      <vt:lpstr>Calibri</vt:lpstr>
      <vt:lpstr>Georgia</vt:lpstr>
      <vt:lpstr>Wingdings</vt:lpstr>
      <vt:lpstr>1_Office Theme</vt:lpstr>
      <vt:lpstr>1_Simple Light</vt:lpstr>
      <vt:lpstr>2_Office Theme</vt:lpstr>
      <vt:lpstr>3_Office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19</cp:revision>
  <dcterms:created xsi:type="dcterms:W3CDTF">2022-12-23T09:17:43Z</dcterms:created>
  <dcterms:modified xsi:type="dcterms:W3CDTF">2024-01-09T05:47:21Z</dcterms:modified>
</cp:coreProperties>
</file>