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audio2.wav" ContentType="audio/x-wav"/>
  <Override PartName="/ppt/media/audio3.wav" ContentType="audio/x-wav"/>
  <Override PartName="/ppt/media/audio4.wav" ContentType="audio/x-wav"/>
  <Override PartName="/ppt/media/audio5.wav" ContentType="audio/x-wav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6" r:id="rId1"/>
  </p:sldMasterIdLst>
  <p:notesMasterIdLst>
    <p:notesMasterId r:id="rId23"/>
  </p:notesMasterIdLst>
  <p:sldIdLst>
    <p:sldId id="292" r:id="rId2"/>
    <p:sldId id="293" r:id="rId3"/>
    <p:sldId id="260" r:id="rId4"/>
    <p:sldId id="298" r:id="rId5"/>
    <p:sldId id="350" r:id="rId6"/>
    <p:sldId id="261" r:id="rId7"/>
    <p:sldId id="262" r:id="rId8"/>
    <p:sldId id="263" r:id="rId9"/>
    <p:sldId id="351" r:id="rId10"/>
    <p:sldId id="352" r:id="rId11"/>
    <p:sldId id="265" r:id="rId12"/>
    <p:sldId id="353" r:id="rId13"/>
    <p:sldId id="264" r:id="rId14"/>
    <p:sldId id="284" r:id="rId15"/>
    <p:sldId id="299" r:id="rId16"/>
    <p:sldId id="303" r:id="rId17"/>
    <p:sldId id="291" r:id="rId18"/>
    <p:sldId id="300" r:id="rId19"/>
    <p:sldId id="305" r:id="rId20"/>
    <p:sldId id="354" r:id="rId21"/>
    <p:sldId id="355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HP001 5 hàng" panose="020B0603050302020204" pitchFamily="34" charset="0"/>
      <p:regular r:id="rId3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FF99"/>
    <a:srgbClr val="99CCFF"/>
    <a:srgbClr val="FFFF66"/>
    <a:srgbClr val="CC0000"/>
    <a:srgbClr val="0066FF"/>
    <a:srgbClr val="C0C0C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96" autoAdjust="0"/>
  </p:normalViewPr>
  <p:slideViewPr>
    <p:cSldViewPr>
      <p:cViewPr varScale="1">
        <p:scale>
          <a:sx n="68" d="100"/>
          <a:sy n="68" d="100"/>
        </p:scale>
        <p:origin x="234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C68E2B-6537-4837-BF41-8307A2AFC17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EA454A-EB09-4AFB-AD8A-BBCE8A3E9402}">
      <dgm:prSet phldrT="[Text]" custT="1"/>
      <dgm:spPr/>
      <dgm:t>
        <a:bodyPr/>
        <a:lstStyle/>
        <a:p>
          <a:r>
            <a: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 biệt được nghĩa gốc và nghĩa chuyển trong một số câu văn có dùng từ nhiều nghĩa.</a:t>
          </a:r>
          <a:endParaRPr lang="en-US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D0830C-71DD-46DF-847A-E660DEAC2822}" type="parTrans" cxnId="{573E3019-705B-4C2F-9A2C-A6F6BB1391C4}">
      <dgm:prSet/>
      <dgm:spPr/>
      <dgm:t>
        <a:bodyPr/>
        <a:lstStyle/>
        <a:p>
          <a:endParaRPr lang="en-US"/>
        </a:p>
      </dgm:t>
    </dgm:pt>
    <dgm:pt modelId="{BE3F464B-D1D6-41F4-B49D-3B71DD1E666C}" type="sibTrans" cxnId="{573E3019-705B-4C2F-9A2C-A6F6BB1391C4}">
      <dgm:prSet/>
      <dgm:spPr/>
      <dgm:t>
        <a:bodyPr/>
        <a:lstStyle/>
        <a:p>
          <a:endParaRPr lang="en-US"/>
        </a:p>
      </dgm:t>
    </dgm:pt>
    <dgm:pt modelId="{36A25698-4076-4079-8C66-3A9002BAA014}">
      <dgm:prSet phldrT="[Text]" custT="1"/>
      <dgm:spPr/>
      <dgm:t>
        <a:bodyPr/>
        <a:lstStyle/>
        <a:p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phân biệt nghĩa của các từ nhiều nghĩa là động từ.</a:t>
          </a:r>
          <a:endParaRPr lang="en-US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03BAE8-9388-4F14-909B-7F91BDB19AED}" type="parTrans" cxnId="{6E4EEF62-0A52-4119-8C89-7DF5D27E7884}">
      <dgm:prSet/>
      <dgm:spPr/>
      <dgm:t>
        <a:bodyPr/>
        <a:lstStyle/>
        <a:p>
          <a:endParaRPr lang="en-US"/>
        </a:p>
      </dgm:t>
    </dgm:pt>
    <dgm:pt modelId="{23E61FC7-857D-471C-92FF-1EB3844F4261}" type="sibTrans" cxnId="{6E4EEF62-0A52-4119-8C89-7DF5D27E7884}">
      <dgm:prSet/>
      <dgm:spPr/>
      <dgm:t>
        <a:bodyPr/>
        <a:lstStyle/>
        <a:p>
          <a:endParaRPr lang="en-US"/>
        </a:p>
      </dgm:t>
    </dgm:pt>
    <dgm:pt modelId="{8F4A874C-1463-4091-B376-3FDB6EB1BECF}" type="pres">
      <dgm:prSet presAssocID="{39C68E2B-6537-4837-BF41-8307A2AFC17B}" presName="Name0" presStyleCnt="0">
        <dgm:presLayoutVars>
          <dgm:chMax val="7"/>
          <dgm:chPref val="7"/>
          <dgm:dir/>
        </dgm:presLayoutVars>
      </dgm:prSet>
      <dgm:spPr/>
    </dgm:pt>
    <dgm:pt modelId="{03F46A53-A1D4-4072-8D34-F869108B00ED}" type="pres">
      <dgm:prSet presAssocID="{39C68E2B-6537-4837-BF41-8307A2AFC17B}" presName="Name1" presStyleCnt="0"/>
      <dgm:spPr/>
    </dgm:pt>
    <dgm:pt modelId="{6DA99EBC-2395-416E-B3FD-47FA8E172B8B}" type="pres">
      <dgm:prSet presAssocID="{39C68E2B-6537-4837-BF41-8307A2AFC17B}" presName="cycle" presStyleCnt="0"/>
      <dgm:spPr/>
    </dgm:pt>
    <dgm:pt modelId="{9268C63A-ED69-407F-9488-831E830011D6}" type="pres">
      <dgm:prSet presAssocID="{39C68E2B-6537-4837-BF41-8307A2AFC17B}" presName="srcNode" presStyleLbl="node1" presStyleIdx="0" presStyleCnt="2"/>
      <dgm:spPr/>
    </dgm:pt>
    <dgm:pt modelId="{C4901D65-4FC5-4A2A-898B-C141E815C30E}" type="pres">
      <dgm:prSet presAssocID="{39C68E2B-6537-4837-BF41-8307A2AFC17B}" presName="conn" presStyleLbl="parChTrans1D2" presStyleIdx="0" presStyleCnt="1"/>
      <dgm:spPr/>
    </dgm:pt>
    <dgm:pt modelId="{9A6517BA-9311-4A9C-A589-3CC5D909F502}" type="pres">
      <dgm:prSet presAssocID="{39C68E2B-6537-4837-BF41-8307A2AFC17B}" presName="extraNode" presStyleLbl="node1" presStyleIdx="0" presStyleCnt="2"/>
      <dgm:spPr/>
    </dgm:pt>
    <dgm:pt modelId="{B1982D40-3953-4760-AFF0-873C27473E7F}" type="pres">
      <dgm:prSet presAssocID="{39C68E2B-6537-4837-BF41-8307A2AFC17B}" presName="dstNode" presStyleLbl="node1" presStyleIdx="0" presStyleCnt="2"/>
      <dgm:spPr/>
    </dgm:pt>
    <dgm:pt modelId="{194A3ABD-A6EA-4A3C-B8D1-E6CED44EB8AB}" type="pres">
      <dgm:prSet presAssocID="{E2EA454A-EB09-4AFB-AD8A-BBCE8A3E9402}" presName="text_1" presStyleLbl="node1" presStyleIdx="0" presStyleCnt="2" custLinFactNeighborX="-610" custLinFactNeighborY="8798">
        <dgm:presLayoutVars>
          <dgm:bulletEnabled val="1"/>
        </dgm:presLayoutVars>
      </dgm:prSet>
      <dgm:spPr/>
    </dgm:pt>
    <dgm:pt modelId="{A61FE275-DF18-4EA0-8A84-886F8EC2D222}" type="pres">
      <dgm:prSet presAssocID="{E2EA454A-EB09-4AFB-AD8A-BBCE8A3E9402}" presName="accent_1" presStyleCnt="0"/>
      <dgm:spPr/>
    </dgm:pt>
    <dgm:pt modelId="{0370EB6B-F413-4516-9FC4-E096D19AEDC0}" type="pres">
      <dgm:prSet presAssocID="{E2EA454A-EB09-4AFB-AD8A-BBCE8A3E9402}" presName="accentRepeatNode" presStyleLbl="solidFgAcc1" presStyleIdx="0" presStyleCnt="2" custScaleX="78939" custScaleY="78461" custLinFactNeighborX="-5121" custLinFactNeighborY="7845"/>
      <dgm:spPr/>
    </dgm:pt>
    <dgm:pt modelId="{8E6A8904-364B-4FCD-A39A-F3465790A792}" type="pres">
      <dgm:prSet presAssocID="{36A25698-4076-4079-8C66-3A9002BAA014}" presName="text_2" presStyleLbl="node1" presStyleIdx="1" presStyleCnt="2" custScaleX="102898" custLinFactNeighborX="-2154" custLinFactNeighborY="-15144">
        <dgm:presLayoutVars>
          <dgm:bulletEnabled val="1"/>
        </dgm:presLayoutVars>
      </dgm:prSet>
      <dgm:spPr/>
    </dgm:pt>
    <dgm:pt modelId="{EBC4D806-ACBC-47C1-AEF1-2D5D4D7A7DE2}" type="pres">
      <dgm:prSet presAssocID="{36A25698-4076-4079-8C66-3A9002BAA014}" presName="accent_2" presStyleCnt="0"/>
      <dgm:spPr/>
    </dgm:pt>
    <dgm:pt modelId="{6818F613-C678-4E96-A3D1-D3CC50686E03}" type="pres">
      <dgm:prSet presAssocID="{36A25698-4076-4079-8C66-3A9002BAA014}" presName="accentRepeatNode" presStyleLbl="solidFgAcc1" presStyleIdx="1" presStyleCnt="2" custScaleX="85192" custScaleY="80061" custLinFactNeighborX="-23395" custLinFactNeighborY="-13321"/>
      <dgm:spPr/>
    </dgm:pt>
  </dgm:ptLst>
  <dgm:cxnLst>
    <dgm:cxn modelId="{5736D400-0D7A-4C98-8664-0DB9B0D3F643}" type="presOf" srcId="{BE3F464B-D1D6-41F4-B49D-3B71DD1E666C}" destId="{C4901D65-4FC5-4A2A-898B-C141E815C30E}" srcOrd="0" destOrd="0" presId="urn:microsoft.com/office/officeart/2008/layout/VerticalCurvedList"/>
    <dgm:cxn modelId="{573E3019-705B-4C2F-9A2C-A6F6BB1391C4}" srcId="{39C68E2B-6537-4837-BF41-8307A2AFC17B}" destId="{E2EA454A-EB09-4AFB-AD8A-BBCE8A3E9402}" srcOrd="0" destOrd="0" parTransId="{23D0830C-71DD-46DF-847A-E660DEAC2822}" sibTransId="{BE3F464B-D1D6-41F4-B49D-3B71DD1E666C}"/>
    <dgm:cxn modelId="{9C0F1960-082B-4DA7-BEED-9C53D76960C4}" type="presOf" srcId="{36A25698-4076-4079-8C66-3A9002BAA014}" destId="{8E6A8904-364B-4FCD-A39A-F3465790A792}" srcOrd="0" destOrd="0" presId="urn:microsoft.com/office/officeart/2008/layout/VerticalCurvedList"/>
    <dgm:cxn modelId="{6E4EEF62-0A52-4119-8C89-7DF5D27E7884}" srcId="{39C68E2B-6537-4837-BF41-8307A2AFC17B}" destId="{36A25698-4076-4079-8C66-3A9002BAA014}" srcOrd="1" destOrd="0" parTransId="{B503BAE8-9388-4F14-909B-7F91BDB19AED}" sibTransId="{23E61FC7-857D-471C-92FF-1EB3844F4261}"/>
    <dgm:cxn modelId="{F3D20C7F-86BB-4774-BFE7-0174BAB0A187}" type="presOf" srcId="{E2EA454A-EB09-4AFB-AD8A-BBCE8A3E9402}" destId="{194A3ABD-A6EA-4A3C-B8D1-E6CED44EB8AB}" srcOrd="0" destOrd="0" presId="urn:microsoft.com/office/officeart/2008/layout/VerticalCurvedList"/>
    <dgm:cxn modelId="{591442C5-D59F-421C-B08E-0FF2578AA777}" type="presOf" srcId="{39C68E2B-6537-4837-BF41-8307A2AFC17B}" destId="{8F4A874C-1463-4091-B376-3FDB6EB1BECF}" srcOrd="0" destOrd="0" presId="urn:microsoft.com/office/officeart/2008/layout/VerticalCurvedList"/>
    <dgm:cxn modelId="{8D595A2F-C758-4876-9958-EBFC44A73F87}" type="presParOf" srcId="{8F4A874C-1463-4091-B376-3FDB6EB1BECF}" destId="{03F46A53-A1D4-4072-8D34-F869108B00ED}" srcOrd="0" destOrd="0" presId="urn:microsoft.com/office/officeart/2008/layout/VerticalCurvedList"/>
    <dgm:cxn modelId="{0E75422E-B0E3-4D06-AD07-FFB1AF87DCF9}" type="presParOf" srcId="{03F46A53-A1D4-4072-8D34-F869108B00ED}" destId="{6DA99EBC-2395-416E-B3FD-47FA8E172B8B}" srcOrd="0" destOrd="0" presId="urn:microsoft.com/office/officeart/2008/layout/VerticalCurvedList"/>
    <dgm:cxn modelId="{59F08C40-F6A7-4F62-81BE-085E30DFAF50}" type="presParOf" srcId="{6DA99EBC-2395-416E-B3FD-47FA8E172B8B}" destId="{9268C63A-ED69-407F-9488-831E830011D6}" srcOrd="0" destOrd="0" presId="urn:microsoft.com/office/officeart/2008/layout/VerticalCurvedList"/>
    <dgm:cxn modelId="{74D6A146-E5DB-4532-AC5C-0E270F036F65}" type="presParOf" srcId="{6DA99EBC-2395-416E-B3FD-47FA8E172B8B}" destId="{C4901D65-4FC5-4A2A-898B-C141E815C30E}" srcOrd="1" destOrd="0" presId="urn:microsoft.com/office/officeart/2008/layout/VerticalCurvedList"/>
    <dgm:cxn modelId="{137E78CD-7D34-415A-9B03-103086968323}" type="presParOf" srcId="{6DA99EBC-2395-416E-B3FD-47FA8E172B8B}" destId="{9A6517BA-9311-4A9C-A589-3CC5D909F502}" srcOrd="2" destOrd="0" presId="urn:microsoft.com/office/officeart/2008/layout/VerticalCurvedList"/>
    <dgm:cxn modelId="{11D71F95-B3B9-419E-AE35-0A92CD51B128}" type="presParOf" srcId="{6DA99EBC-2395-416E-B3FD-47FA8E172B8B}" destId="{B1982D40-3953-4760-AFF0-873C27473E7F}" srcOrd="3" destOrd="0" presId="urn:microsoft.com/office/officeart/2008/layout/VerticalCurvedList"/>
    <dgm:cxn modelId="{DDE3E068-7A24-4966-802F-E7BD67A155FD}" type="presParOf" srcId="{03F46A53-A1D4-4072-8D34-F869108B00ED}" destId="{194A3ABD-A6EA-4A3C-B8D1-E6CED44EB8AB}" srcOrd="1" destOrd="0" presId="urn:microsoft.com/office/officeart/2008/layout/VerticalCurvedList"/>
    <dgm:cxn modelId="{27BBC061-5808-4E78-8CF4-BF47351C7E86}" type="presParOf" srcId="{03F46A53-A1D4-4072-8D34-F869108B00ED}" destId="{A61FE275-DF18-4EA0-8A84-886F8EC2D222}" srcOrd="2" destOrd="0" presId="urn:microsoft.com/office/officeart/2008/layout/VerticalCurvedList"/>
    <dgm:cxn modelId="{2F7B20EE-417D-4F21-A589-2434C51EAE02}" type="presParOf" srcId="{A61FE275-DF18-4EA0-8A84-886F8EC2D222}" destId="{0370EB6B-F413-4516-9FC4-E096D19AEDC0}" srcOrd="0" destOrd="0" presId="urn:microsoft.com/office/officeart/2008/layout/VerticalCurvedList"/>
    <dgm:cxn modelId="{A2A15F4C-8D33-40F8-B59D-34E35B5711B4}" type="presParOf" srcId="{03F46A53-A1D4-4072-8D34-F869108B00ED}" destId="{8E6A8904-364B-4FCD-A39A-F3465790A792}" srcOrd="3" destOrd="0" presId="urn:microsoft.com/office/officeart/2008/layout/VerticalCurvedList"/>
    <dgm:cxn modelId="{7A0442E6-D54A-4694-8C4A-18C5E9E26DBC}" type="presParOf" srcId="{03F46A53-A1D4-4072-8D34-F869108B00ED}" destId="{EBC4D806-ACBC-47C1-AEF1-2D5D4D7A7DE2}" srcOrd="4" destOrd="0" presId="urn:microsoft.com/office/officeart/2008/layout/VerticalCurvedList"/>
    <dgm:cxn modelId="{05DB8F0D-F33A-4F3B-9469-0A8EE15DC7C2}" type="presParOf" srcId="{EBC4D806-ACBC-47C1-AEF1-2D5D4D7A7DE2}" destId="{6818F613-C678-4E96-A3D1-D3CC50686E0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C68E2B-6537-4837-BF41-8307A2AFC17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EA454A-EB09-4AFB-AD8A-BBCE8A3E9402}">
      <dgm:prSet phldrT="[Text]" custT="1"/>
      <dgm:spPr/>
      <dgm:t>
        <a:bodyPr/>
        <a:lstStyle/>
        <a:p>
          <a:r>
            <a: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 biệt được nghĩa gốc và nghĩa chuyển trong một số câu văn có dùng từ nhiều nghĩa.</a:t>
          </a:r>
          <a:endParaRPr lang="en-US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D0830C-71DD-46DF-847A-E660DEAC2822}" type="parTrans" cxnId="{573E3019-705B-4C2F-9A2C-A6F6BB1391C4}">
      <dgm:prSet/>
      <dgm:spPr/>
      <dgm:t>
        <a:bodyPr/>
        <a:lstStyle/>
        <a:p>
          <a:endParaRPr lang="en-US"/>
        </a:p>
      </dgm:t>
    </dgm:pt>
    <dgm:pt modelId="{BE3F464B-D1D6-41F4-B49D-3B71DD1E666C}" type="sibTrans" cxnId="{573E3019-705B-4C2F-9A2C-A6F6BB1391C4}">
      <dgm:prSet/>
      <dgm:spPr/>
      <dgm:t>
        <a:bodyPr/>
        <a:lstStyle/>
        <a:p>
          <a:endParaRPr lang="en-US"/>
        </a:p>
      </dgm:t>
    </dgm:pt>
    <dgm:pt modelId="{36A25698-4076-4079-8C66-3A9002BAA014}">
      <dgm:prSet phldrT="[Text]" custT="1"/>
      <dgm:spPr/>
      <dgm:t>
        <a:bodyPr/>
        <a:lstStyle/>
        <a:p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phân biệt nghĩa của các từ nhiều nghĩa là động từ.</a:t>
          </a:r>
          <a:endParaRPr lang="en-US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03BAE8-9388-4F14-909B-7F91BDB19AED}" type="parTrans" cxnId="{6E4EEF62-0A52-4119-8C89-7DF5D27E7884}">
      <dgm:prSet/>
      <dgm:spPr/>
      <dgm:t>
        <a:bodyPr/>
        <a:lstStyle/>
        <a:p>
          <a:endParaRPr lang="en-US"/>
        </a:p>
      </dgm:t>
    </dgm:pt>
    <dgm:pt modelId="{23E61FC7-857D-471C-92FF-1EB3844F4261}" type="sibTrans" cxnId="{6E4EEF62-0A52-4119-8C89-7DF5D27E7884}">
      <dgm:prSet/>
      <dgm:spPr/>
      <dgm:t>
        <a:bodyPr/>
        <a:lstStyle/>
        <a:p>
          <a:endParaRPr lang="en-US"/>
        </a:p>
      </dgm:t>
    </dgm:pt>
    <dgm:pt modelId="{8F4A874C-1463-4091-B376-3FDB6EB1BECF}" type="pres">
      <dgm:prSet presAssocID="{39C68E2B-6537-4837-BF41-8307A2AFC17B}" presName="Name0" presStyleCnt="0">
        <dgm:presLayoutVars>
          <dgm:chMax val="7"/>
          <dgm:chPref val="7"/>
          <dgm:dir/>
        </dgm:presLayoutVars>
      </dgm:prSet>
      <dgm:spPr/>
    </dgm:pt>
    <dgm:pt modelId="{03F46A53-A1D4-4072-8D34-F869108B00ED}" type="pres">
      <dgm:prSet presAssocID="{39C68E2B-6537-4837-BF41-8307A2AFC17B}" presName="Name1" presStyleCnt="0"/>
      <dgm:spPr/>
    </dgm:pt>
    <dgm:pt modelId="{6DA99EBC-2395-416E-B3FD-47FA8E172B8B}" type="pres">
      <dgm:prSet presAssocID="{39C68E2B-6537-4837-BF41-8307A2AFC17B}" presName="cycle" presStyleCnt="0"/>
      <dgm:spPr/>
    </dgm:pt>
    <dgm:pt modelId="{9268C63A-ED69-407F-9488-831E830011D6}" type="pres">
      <dgm:prSet presAssocID="{39C68E2B-6537-4837-BF41-8307A2AFC17B}" presName="srcNode" presStyleLbl="node1" presStyleIdx="0" presStyleCnt="2"/>
      <dgm:spPr/>
    </dgm:pt>
    <dgm:pt modelId="{C4901D65-4FC5-4A2A-898B-C141E815C30E}" type="pres">
      <dgm:prSet presAssocID="{39C68E2B-6537-4837-BF41-8307A2AFC17B}" presName="conn" presStyleLbl="parChTrans1D2" presStyleIdx="0" presStyleCnt="1"/>
      <dgm:spPr/>
    </dgm:pt>
    <dgm:pt modelId="{9A6517BA-9311-4A9C-A589-3CC5D909F502}" type="pres">
      <dgm:prSet presAssocID="{39C68E2B-6537-4837-BF41-8307A2AFC17B}" presName="extraNode" presStyleLbl="node1" presStyleIdx="0" presStyleCnt="2"/>
      <dgm:spPr/>
    </dgm:pt>
    <dgm:pt modelId="{B1982D40-3953-4760-AFF0-873C27473E7F}" type="pres">
      <dgm:prSet presAssocID="{39C68E2B-6537-4837-BF41-8307A2AFC17B}" presName="dstNode" presStyleLbl="node1" presStyleIdx="0" presStyleCnt="2"/>
      <dgm:spPr/>
    </dgm:pt>
    <dgm:pt modelId="{194A3ABD-A6EA-4A3C-B8D1-E6CED44EB8AB}" type="pres">
      <dgm:prSet presAssocID="{E2EA454A-EB09-4AFB-AD8A-BBCE8A3E9402}" presName="text_1" presStyleLbl="node1" presStyleIdx="0" presStyleCnt="2" custLinFactNeighborX="-610" custLinFactNeighborY="8798">
        <dgm:presLayoutVars>
          <dgm:bulletEnabled val="1"/>
        </dgm:presLayoutVars>
      </dgm:prSet>
      <dgm:spPr/>
    </dgm:pt>
    <dgm:pt modelId="{A61FE275-DF18-4EA0-8A84-886F8EC2D222}" type="pres">
      <dgm:prSet presAssocID="{E2EA454A-EB09-4AFB-AD8A-BBCE8A3E9402}" presName="accent_1" presStyleCnt="0"/>
      <dgm:spPr/>
    </dgm:pt>
    <dgm:pt modelId="{0370EB6B-F413-4516-9FC4-E096D19AEDC0}" type="pres">
      <dgm:prSet presAssocID="{E2EA454A-EB09-4AFB-AD8A-BBCE8A3E9402}" presName="accentRepeatNode" presStyleLbl="solidFgAcc1" presStyleIdx="0" presStyleCnt="2" custScaleX="78939" custScaleY="86306" custLinFactNeighborX="-5121" custLinFactNeighborY="7845"/>
      <dgm:spPr/>
    </dgm:pt>
    <dgm:pt modelId="{8E6A8904-364B-4FCD-A39A-F3465790A792}" type="pres">
      <dgm:prSet presAssocID="{36A25698-4076-4079-8C66-3A9002BAA014}" presName="text_2" presStyleLbl="node1" presStyleIdx="1" presStyleCnt="2" custScaleX="102898" custLinFactNeighborX="-2154" custLinFactNeighborY="-15144">
        <dgm:presLayoutVars>
          <dgm:bulletEnabled val="1"/>
        </dgm:presLayoutVars>
      </dgm:prSet>
      <dgm:spPr/>
    </dgm:pt>
    <dgm:pt modelId="{EBC4D806-ACBC-47C1-AEF1-2D5D4D7A7DE2}" type="pres">
      <dgm:prSet presAssocID="{36A25698-4076-4079-8C66-3A9002BAA014}" presName="accent_2" presStyleCnt="0"/>
      <dgm:spPr/>
    </dgm:pt>
    <dgm:pt modelId="{6818F613-C678-4E96-A3D1-D3CC50686E03}" type="pres">
      <dgm:prSet presAssocID="{36A25698-4076-4079-8C66-3A9002BAA014}" presName="accentRepeatNode" presStyleLbl="solidFgAcc1" presStyleIdx="1" presStyleCnt="2" custScaleX="85192" custScaleY="87905" custLinFactNeighborX="-23395" custLinFactNeighborY="-13321"/>
      <dgm:spPr/>
    </dgm:pt>
  </dgm:ptLst>
  <dgm:cxnLst>
    <dgm:cxn modelId="{5736D400-0D7A-4C98-8664-0DB9B0D3F643}" type="presOf" srcId="{BE3F464B-D1D6-41F4-B49D-3B71DD1E666C}" destId="{C4901D65-4FC5-4A2A-898B-C141E815C30E}" srcOrd="0" destOrd="0" presId="urn:microsoft.com/office/officeart/2008/layout/VerticalCurvedList"/>
    <dgm:cxn modelId="{573E3019-705B-4C2F-9A2C-A6F6BB1391C4}" srcId="{39C68E2B-6537-4837-BF41-8307A2AFC17B}" destId="{E2EA454A-EB09-4AFB-AD8A-BBCE8A3E9402}" srcOrd="0" destOrd="0" parTransId="{23D0830C-71DD-46DF-847A-E660DEAC2822}" sibTransId="{BE3F464B-D1D6-41F4-B49D-3B71DD1E666C}"/>
    <dgm:cxn modelId="{9C0F1960-082B-4DA7-BEED-9C53D76960C4}" type="presOf" srcId="{36A25698-4076-4079-8C66-3A9002BAA014}" destId="{8E6A8904-364B-4FCD-A39A-F3465790A792}" srcOrd="0" destOrd="0" presId="urn:microsoft.com/office/officeart/2008/layout/VerticalCurvedList"/>
    <dgm:cxn modelId="{6E4EEF62-0A52-4119-8C89-7DF5D27E7884}" srcId="{39C68E2B-6537-4837-BF41-8307A2AFC17B}" destId="{36A25698-4076-4079-8C66-3A9002BAA014}" srcOrd="1" destOrd="0" parTransId="{B503BAE8-9388-4F14-909B-7F91BDB19AED}" sibTransId="{23E61FC7-857D-471C-92FF-1EB3844F4261}"/>
    <dgm:cxn modelId="{F3D20C7F-86BB-4774-BFE7-0174BAB0A187}" type="presOf" srcId="{E2EA454A-EB09-4AFB-AD8A-BBCE8A3E9402}" destId="{194A3ABD-A6EA-4A3C-B8D1-E6CED44EB8AB}" srcOrd="0" destOrd="0" presId="urn:microsoft.com/office/officeart/2008/layout/VerticalCurvedList"/>
    <dgm:cxn modelId="{591442C5-D59F-421C-B08E-0FF2578AA777}" type="presOf" srcId="{39C68E2B-6537-4837-BF41-8307A2AFC17B}" destId="{8F4A874C-1463-4091-B376-3FDB6EB1BECF}" srcOrd="0" destOrd="0" presId="urn:microsoft.com/office/officeart/2008/layout/VerticalCurvedList"/>
    <dgm:cxn modelId="{8D595A2F-C758-4876-9958-EBFC44A73F87}" type="presParOf" srcId="{8F4A874C-1463-4091-B376-3FDB6EB1BECF}" destId="{03F46A53-A1D4-4072-8D34-F869108B00ED}" srcOrd="0" destOrd="0" presId="urn:microsoft.com/office/officeart/2008/layout/VerticalCurvedList"/>
    <dgm:cxn modelId="{0E75422E-B0E3-4D06-AD07-FFB1AF87DCF9}" type="presParOf" srcId="{03F46A53-A1D4-4072-8D34-F869108B00ED}" destId="{6DA99EBC-2395-416E-B3FD-47FA8E172B8B}" srcOrd="0" destOrd="0" presId="urn:microsoft.com/office/officeart/2008/layout/VerticalCurvedList"/>
    <dgm:cxn modelId="{59F08C40-F6A7-4F62-81BE-085E30DFAF50}" type="presParOf" srcId="{6DA99EBC-2395-416E-B3FD-47FA8E172B8B}" destId="{9268C63A-ED69-407F-9488-831E830011D6}" srcOrd="0" destOrd="0" presId="urn:microsoft.com/office/officeart/2008/layout/VerticalCurvedList"/>
    <dgm:cxn modelId="{74D6A146-E5DB-4532-AC5C-0E270F036F65}" type="presParOf" srcId="{6DA99EBC-2395-416E-B3FD-47FA8E172B8B}" destId="{C4901D65-4FC5-4A2A-898B-C141E815C30E}" srcOrd="1" destOrd="0" presId="urn:microsoft.com/office/officeart/2008/layout/VerticalCurvedList"/>
    <dgm:cxn modelId="{137E78CD-7D34-415A-9B03-103086968323}" type="presParOf" srcId="{6DA99EBC-2395-416E-B3FD-47FA8E172B8B}" destId="{9A6517BA-9311-4A9C-A589-3CC5D909F502}" srcOrd="2" destOrd="0" presId="urn:microsoft.com/office/officeart/2008/layout/VerticalCurvedList"/>
    <dgm:cxn modelId="{11D71F95-B3B9-419E-AE35-0A92CD51B128}" type="presParOf" srcId="{6DA99EBC-2395-416E-B3FD-47FA8E172B8B}" destId="{B1982D40-3953-4760-AFF0-873C27473E7F}" srcOrd="3" destOrd="0" presId="urn:microsoft.com/office/officeart/2008/layout/VerticalCurvedList"/>
    <dgm:cxn modelId="{DDE3E068-7A24-4966-802F-E7BD67A155FD}" type="presParOf" srcId="{03F46A53-A1D4-4072-8D34-F869108B00ED}" destId="{194A3ABD-A6EA-4A3C-B8D1-E6CED44EB8AB}" srcOrd="1" destOrd="0" presId="urn:microsoft.com/office/officeart/2008/layout/VerticalCurvedList"/>
    <dgm:cxn modelId="{27BBC061-5808-4E78-8CF4-BF47351C7E86}" type="presParOf" srcId="{03F46A53-A1D4-4072-8D34-F869108B00ED}" destId="{A61FE275-DF18-4EA0-8A84-886F8EC2D222}" srcOrd="2" destOrd="0" presId="urn:microsoft.com/office/officeart/2008/layout/VerticalCurvedList"/>
    <dgm:cxn modelId="{2F7B20EE-417D-4F21-A589-2434C51EAE02}" type="presParOf" srcId="{A61FE275-DF18-4EA0-8A84-886F8EC2D222}" destId="{0370EB6B-F413-4516-9FC4-E096D19AEDC0}" srcOrd="0" destOrd="0" presId="urn:microsoft.com/office/officeart/2008/layout/VerticalCurvedList"/>
    <dgm:cxn modelId="{A2A15F4C-8D33-40F8-B59D-34E35B5711B4}" type="presParOf" srcId="{03F46A53-A1D4-4072-8D34-F869108B00ED}" destId="{8E6A8904-364B-4FCD-A39A-F3465790A792}" srcOrd="3" destOrd="0" presId="urn:microsoft.com/office/officeart/2008/layout/VerticalCurvedList"/>
    <dgm:cxn modelId="{7A0442E6-D54A-4694-8C4A-18C5E9E26DBC}" type="presParOf" srcId="{03F46A53-A1D4-4072-8D34-F869108B00ED}" destId="{EBC4D806-ACBC-47C1-AEF1-2D5D4D7A7DE2}" srcOrd="4" destOrd="0" presId="urn:microsoft.com/office/officeart/2008/layout/VerticalCurvedList"/>
    <dgm:cxn modelId="{05DB8F0D-F33A-4F3B-9469-0A8EE15DC7C2}" type="presParOf" srcId="{EBC4D806-ACBC-47C1-AEF1-2D5D4D7A7DE2}" destId="{6818F613-C678-4E96-A3D1-D3CC50686E0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01D65-4FC5-4A2A-898B-C141E815C30E}">
      <dsp:nvSpPr>
        <dsp:cNvPr id="0" name=""/>
        <dsp:cNvSpPr/>
      </dsp:nvSpPr>
      <dsp:spPr>
        <a:xfrm>
          <a:off x="-6232404" y="-941142"/>
          <a:ext cx="7322646" cy="7322646"/>
        </a:xfrm>
        <a:prstGeom prst="blockArc">
          <a:avLst>
            <a:gd name="adj1" fmla="val 18900000"/>
            <a:gd name="adj2" fmla="val 2700000"/>
            <a:gd name="adj3" fmla="val 295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A3ABD-A6EA-4A3C-B8D1-E6CED44EB8AB}">
      <dsp:nvSpPr>
        <dsp:cNvPr id="0" name=""/>
        <dsp:cNvSpPr/>
      </dsp:nvSpPr>
      <dsp:spPr>
        <a:xfrm>
          <a:off x="802874" y="913948"/>
          <a:ext cx="11163227" cy="15542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3648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 biệt được nghĩa gốc và nghĩa chuyển trong một số câu văn có dùng từ nhiều nghĩa.</a:t>
          </a:r>
          <a:endParaRPr lang="en-US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2874" y="913948"/>
        <a:ext cx="11163227" cy="1554202"/>
      </dsp:txXfrm>
    </dsp:sp>
    <dsp:sp modelId="{0370EB6B-F413-4516-9FC4-E096D19AEDC0}">
      <dsp:nvSpPr>
        <dsp:cNvPr id="0" name=""/>
        <dsp:cNvSpPr/>
      </dsp:nvSpPr>
      <dsp:spPr>
        <a:xfrm>
          <a:off x="4686" y="944568"/>
          <a:ext cx="1533590" cy="15243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A8904-364B-4FCD-A39A-F3465790A792}">
      <dsp:nvSpPr>
        <dsp:cNvPr id="0" name=""/>
        <dsp:cNvSpPr/>
      </dsp:nvSpPr>
      <dsp:spPr>
        <a:xfrm>
          <a:off x="468759" y="2873580"/>
          <a:ext cx="11486737" cy="15542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3648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8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phân biệt nghĩa của các từ nhiều nghĩa là động từ.</a:t>
          </a:r>
          <a:endParaRPr lang="en-US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8759" y="2873580"/>
        <a:ext cx="11486737" cy="1554202"/>
      </dsp:txXfrm>
    </dsp:sp>
    <dsp:sp modelId="{6818F613-C678-4E96-A3D1-D3CC50686E03}">
      <dsp:nvSpPr>
        <dsp:cNvPr id="0" name=""/>
        <dsp:cNvSpPr/>
      </dsp:nvSpPr>
      <dsp:spPr>
        <a:xfrm>
          <a:off x="0" y="2849562"/>
          <a:ext cx="1655070" cy="15553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01D65-4FC5-4A2A-898B-C141E815C30E}">
      <dsp:nvSpPr>
        <dsp:cNvPr id="0" name=""/>
        <dsp:cNvSpPr/>
      </dsp:nvSpPr>
      <dsp:spPr>
        <a:xfrm>
          <a:off x="-6232404" y="-941142"/>
          <a:ext cx="7322646" cy="7322646"/>
        </a:xfrm>
        <a:prstGeom prst="blockArc">
          <a:avLst>
            <a:gd name="adj1" fmla="val 18900000"/>
            <a:gd name="adj2" fmla="val 2700000"/>
            <a:gd name="adj3" fmla="val 295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A3ABD-A6EA-4A3C-B8D1-E6CED44EB8AB}">
      <dsp:nvSpPr>
        <dsp:cNvPr id="0" name=""/>
        <dsp:cNvSpPr/>
      </dsp:nvSpPr>
      <dsp:spPr>
        <a:xfrm>
          <a:off x="802874" y="913948"/>
          <a:ext cx="11163227" cy="15542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3648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 biệt được nghĩa gốc và nghĩa chuyển trong một số câu văn có dùng từ nhiều nghĩa.</a:t>
          </a:r>
          <a:endParaRPr lang="en-US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2874" y="913948"/>
        <a:ext cx="11163227" cy="1554202"/>
      </dsp:txXfrm>
    </dsp:sp>
    <dsp:sp modelId="{0370EB6B-F413-4516-9FC4-E096D19AEDC0}">
      <dsp:nvSpPr>
        <dsp:cNvPr id="0" name=""/>
        <dsp:cNvSpPr/>
      </dsp:nvSpPr>
      <dsp:spPr>
        <a:xfrm>
          <a:off x="4686" y="868364"/>
          <a:ext cx="1533590" cy="16767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A8904-364B-4FCD-A39A-F3465790A792}">
      <dsp:nvSpPr>
        <dsp:cNvPr id="0" name=""/>
        <dsp:cNvSpPr/>
      </dsp:nvSpPr>
      <dsp:spPr>
        <a:xfrm>
          <a:off x="468759" y="2873580"/>
          <a:ext cx="11486737" cy="15542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3648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8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phân biệt nghĩa của các từ nhiều nghĩa là động từ.</a:t>
          </a:r>
          <a:endParaRPr lang="en-US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8759" y="2873580"/>
        <a:ext cx="11486737" cy="1554202"/>
      </dsp:txXfrm>
    </dsp:sp>
    <dsp:sp modelId="{6818F613-C678-4E96-A3D1-D3CC50686E03}">
      <dsp:nvSpPr>
        <dsp:cNvPr id="0" name=""/>
        <dsp:cNvSpPr/>
      </dsp:nvSpPr>
      <dsp:spPr>
        <a:xfrm>
          <a:off x="0" y="2773367"/>
          <a:ext cx="1655070" cy="17077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75E00-CC38-4285-A4B8-7464E9B1FABA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D5705-7463-4B1D-990C-D0AB148DB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3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FDEE307-EDB9-436E-934D-891A036476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7232D9E2-0DA2-4751-89B8-915821FF3E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GTB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37E2B35B-DF16-4481-BCAC-CAF65250E9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31A6C9A-DE41-4510-9F58-AADCA90A8495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4BBBA-8895-4214-A5D3-A954D1941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BBDB87-38E2-4104-A4C7-4B49ECA46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7CF62-681C-4506-92DE-80D41F615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7D45C-33C4-40BF-9D39-CA9AE747D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21114-6E3B-4D90-8FB6-5D60F5329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D7AEC-6613-42B8-94D6-9BA6A76A3F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02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8984-65A0-4AD9-850E-4F029950D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CEEC63-E12D-440A-83FA-54DEB85F9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1061C-6875-4AEF-AD9E-AD746B1BB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A06C9-2AAB-4C31-9426-04A5EC985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D4B90-1482-45D5-8EA6-C399149DA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CB5BC-DDB1-4793-9490-CF5513471F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21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CC537A-D7F3-44C1-8CA7-9B3FA8584F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DEA043-A68B-4A0B-9635-B2D4B269F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126B3-F7EE-467A-98D5-D1E621FA8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C6DEB-FD1F-484E-A8DD-15C3F769F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1156C-08DD-4426-B589-BAB00B702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F2FDE3-511D-4A78-A113-82A21845B0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7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2FF8E-F63B-407F-9542-83575DA16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5938A-C52A-4727-81CB-0015A38A0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8CE5E-664D-4BF6-8246-4FB2F16BF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06B44-7975-446F-92A5-991DA5D16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C8D7E-A68C-4177-B2AE-91682E37A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09E14-A0C8-4B38-AA9F-8C5E924076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9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412AC-9192-47ED-91E3-47650B401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84EAFB-96F4-4D93-98F1-C47FA3951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BA983-E2E3-4BDA-B793-ECB5A259B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AFA6E-7728-49E8-8845-AF0B5E68B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4DDCB-4E38-4E26-858F-B689936C2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05B94-1998-4A86-AFAD-7DA4D98313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15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56848-36AC-44F8-AF93-6032FA402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0A8DB-F4BB-4C36-A16F-9B4D64CBD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9FADD-EE69-499B-B121-6144C3A119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F42FF-0C5F-4D89-A1E4-27516B29F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BB968-B974-42F5-92EE-2D99D5BAA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5234AB-CAE9-40C9-92B4-42E416820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2CFF58-2F56-4C1A-9E38-38C6C5D5A7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18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B43A6-9F8C-46B4-BC0C-620BA9283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70C94-E280-4DF6-BD5B-2D174B382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B3E0E3-A527-412C-A356-18E5C7048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316AD7-C0DF-4DA7-8051-CCD24E1F95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481D62-B3E1-4830-908E-418E4C252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719D90-03D2-46C2-AF0C-A65409B92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0EF5BC-EE5D-4BEF-ABD1-1C917131F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F4B17-651B-408A-B882-4A409C10E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5A9095-4159-4EBE-A47D-DE32DE0240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0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CEAD3-0A48-4FBC-9E5F-4C4F9AB59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686363-5873-4730-A53A-4C3EFDA63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A6DC94-12C6-4A47-8617-F0A7C5B60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C156C-AAFE-4FE9-A03B-187A3C501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8E16C-F6F0-474F-B534-81E368B55E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57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F7F23-C282-417C-B119-58CC9E2B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3E8D22-6AA9-4532-B123-8174499D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46EC7-A62E-42A6-9F4E-3FF3AFC5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8C403-69B4-465B-8915-5240263202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0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5333B-C33E-4D62-A6DC-B38AC306F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74770-A5C4-4EE6-AB34-DB830F855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59CD25-7509-47A8-BB22-234D5DC7AA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F1BEA1-9B8B-445D-956C-89F7422C1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D40652-5037-4386-85B2-49F54A212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59B3B6-49F8-4697-AD0B-BD321AC6A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D7484-FBA2-4705-985C-2669156E95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7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37674-F056-413E-8AAE-5E86CFFF4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98C65F-66D3-4B16-887A-C6C1B36EA3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871BFD-6C99-4A63-8C6C-B165C4F2F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89E4F4-CD58-404B-B8A7-A1CEC8F48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B39CA0-04D3-4142-B189-CD7693F7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212A1-5364-4358-A736-E00EC19F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5283AE-A8EC-4524-83D0-BB99B66123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35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DB0392-2E7A-4467-A4AB-29C6DE828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B0776-42C3-44CF-A344-BE06372F8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51462-86B8-41FB-B7F6-CAC9E8997E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CBCA9-168B-452E-AFA8-58AF9DC7D5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DF4FF-11FF-470A-9FE8-6B8FC9453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61CB08-0C01-413E-A3C0-65B9FA86AF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6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4" Type="http://schemas.openxmlformats.org/officeDocument/2006/relationships/audio" Target="../media/audio4.wav"/><Relationship Id="rId9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NHAC%20KHONG%20LOI\niem%20vui%20cua%20em.mp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C8AE8117-230B-4053-A752-831637C9F1D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B516950B-4E38-4CDF-BC20-1FD0BE0191E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DD5E47BE-0CFA-49A4-8D1A-8BD720C04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CCA5439-C724-4132-B672-C59DF11CE859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A0EBF1CF-8A06-461E-A2F1-4055CFF7F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121920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6">
            <a:extLst>
              <a:ext uri="{FF2B5EF4-FFF2-40B4-BE49-F238E27FC236}">
                <a16:creationId xmlns:a16="http://schemas.microsoft.com/office/drawing/2014/main" id="{7B1900EB-F781-4508-B7BA-E75E4C5F8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871" y="1817689"/>
            <a:ext cx="7639848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TỪ NHIỀU NGHĨA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môn: Luyện từ và câu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14 – Tuần 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995F0723-A713-4999-800F-B87178658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5000"/>
            <a:ext cx="7162800" cy="41910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6" name="Rectangle 12">
            <a:extLst>
              <a:ext uri="{FF2B5EF4-FFF2-40B4-BE49-F238E27FC236}">
                <a16:creationId xmlns:a16="http://schemas.microsoft.com/office/drawing/2014/main" id="{968766C0-0118-4221-B4A0-EDCEA5C5D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066800"/>
            <a:ext cx="975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Cứ chiều chiều, Vũ lại nghe tiếng còi tàu vào cảng </a:t>
            </a:r>
            <a:r>
              <a:rPr lang="en-US" altLang="en-US" sz="2800" b="1" u="sng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9" name="Rectangle 11">
            <a:extLst>
              <a:ext uri="{FF2B5EF4-FFF2-40B4-BE49-F238E27FC236}">
                <a16:creationId xmlns:a16="http://schemas.microsoft.com/office/drawing/2014/main" id="{2B79F924-EF38-44DC-A3F2-01970EA3A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219200"/>
            <a:ext cx="118871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Hôm nào cũng vậy, cả gia đình tôi cùng </a:t>
            </a:r>
            <a:r>
              <a:rPr lang="en-US" altLang="en-US" sz="2800" b="1" u="sng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bữa cơm tối rất vui vẻ.</a:t>
            </a:r>
          </a:p>
        </p:txBody>
      </p:sp>
      <p:pic>
        <p:nvPicPr>
          <p:cNvPr id="12301" name="Picture 13">
            <a:extLst>
              <a:ext uri="{FF2B5EF4-FFF2-40B4-BE49-F238E27FC236}">
                <a16:creationId xmlns:a16="http://schemas.microsoft.com/office/drawing/2014/main" id="{DA7EB6D6-C0CF-4B17-A056-2C8CF60B1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38981"/>
            <a:ext cx="7772400" cy="415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504825" y="1467644"/>
            <a:ext cx="27902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3:</a:t>
            </a: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2171700" y="1467644"/>
            <a:ext cx="10366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 tròn vào chữ cái trước câu có từ </a:t>
            </a: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 dùng với nghĩa gốc.</a:t>
            </a: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1424214" y="2567529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Lê lội ruộng nhiều nên bị nước </a:t>
            </a: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chân.</a:t>
            </a: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1295400" y="3836639"/>
            <a:ext cx="929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 chiều chiều,Vũ lại nghe tiếng còi tàu vào cảng </a:t>
            </a: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</a:t>
            </a: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than.</a:t>
            </a:r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1195614" y="5119215"/>
            <a:ext cx="104629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nào cũng vậy,cả gia đình tôi cùng        bữa cơm tối rất vui vẻ.</a:t>
            </a:r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685801" y="2590801"/>
            <a:ext cx="587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9933FF"/>
                </a:solidFill>
                <a:latin typeface="Arial" charset="0"/>
              </a:rPr>
              <a:t>a)</a:t>
            </a:r>
          </a:p>
        </p:txBody>
      </p:sp>
      <p:sp>
        <p:nvSpPr>
          <p:cNvPr id="106513" name="Text Box 17"/>
          <p:cNvSpPr txBox="1">
            <a:spLocks noChangeArrowheads="1"/>
          </p:cNvSpPr>
          <p:nvPr/>
        </p:nvSpPr>
        <p:spPr bwMode="auto">
          <a:xfrm>
            <a:off x="685800" y="3810001"/>
            <a:ext cx="106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9933FF"/>
                </a:solidFill>
                <a:latin typeface="Arial" charset="0"/>
              </a:rPr>
              <a:t>b)</a:t>
            </a:r>
          </a:p>
        </p:txBody>
      </p:sp>
      <p:sp>
        <p:nvSpPr>
          <p:cNvPr id="106514" name="Text Box 18"/>
          <p:cNvSpPr txBox="1">
            <a:spLocks noChangeArrowheads="1"/>
          </p:cNvSpPr>
          <p:nvPr/>
        </p:nvSpPr>
        <p:spPr bwMode="auto">
          <a:xfrm>
            <a:off x="663576" y="5103018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9933FF"/>
                </a:solidFill>
                <a:latin typeface="Arial" charset="0"/>
              </a:rPr>
              <a:t>c)</a:t>
            </a:r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6700445" y="5128746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ăn      </a:t>
            </a:r>
          </a:p>
        </p:txBody>
      </p:sp>
      <p:sp>
        <p:nvSpPr>
          <p:cNvPr id="106520" name="Oval 24"/>
          <p:cNvSpPr>
            <a:spLocks noChangeArrowheads="1"/>
          </p:cNvSpPr>
          <p:nvPr/>
        </p:nvSpPr>
        <p:spPr bwMode="auto">
          <a:xfrm>
            <a:off x="533400" y="5029200"/>
            <a:ext cx="6096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4355B-1C65-400C-9FE3-5CEFDFD88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1676400" y="1268415"/>
            <a:ext cx="16818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4:</a:t>
            </a:r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3200400" y="1268415"/>
            <a:ext cx="7239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một trong hai từ </a:t>
            </a:r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đặt câu để phân biệt các nghĩa của từ ấy:</a:t>
            </a:r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2286000" y="2259015"/>
            <a:ext cx="91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2362200" y="4545015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2743200" y="2259015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</a:t>
            </a:r>
          </a:p>
        </p:txBody>
      </p:sp>
      <p:sp>
        <p:nvSpPr>
          <p:cNvPr id="107532" name="Text Box 12"/>
          <p:cNvSpPr txBox="1">
            <a:spLocks noChangeArrowheads="1"/>
          </p:cNvSpPr>
          <p:nvPr/>
        </p:nvSpPr>
        <p:spPr bwMode="auto">
          <a:xfrm>
            <a:off x="2819400" y="4545015"/>
            <a:ext cx="175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</a:p>
        </p:txBody>
      </p:sp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152403" y="2716215"/>
            <a:ext cx="6172197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Nghĩa 1: tự di chuyển bằng bàn chân.	 </a:t>
            </a:r>
          </a:p>
          <a:p>
            <a:pPr>
              <a:spcBef>
                <a:spcPct val="50000"/>
              </a:spcBef>
            </a:pPr>
            <a:endParaRPr lang="en-US" sz="28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36" name="Text Box 16"/>
          <p:cNvSpPr txBox="1">
            <a:spLocks noChangeArrowheads="1"/>
          </p:cNvSpPr>
          <p:nvPr/>
        </p:nvSpPr>
        <p:spPr bwMode="auto">
          <a:xfrm>
            <a:off x="152403" y="3630615"/>
            <a:ext cx="662939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Nghĩa 2:mang (xỏ) vào chân hoặc tay để che, giữ.</a:t>
            </a:r>
          </a:p>
        </p:txBody>
      </p:sp>
      <p:sp>
        <p:nvSpPr>
          <p:cNvPr id="107537" name="Line 17"/>
          <p:cNvSpPr>
            <a:spLocks noChangeShapeType="1"/>
          </p:cNvSpPr>
          <p:nvPr/>
        </p:nvSpPr>
        <p:spPr bwMode="auto">
          <a:xfrm>
            <a:off x="6324600" y="2716214"/>
            <a:ext cx="0" cy="17526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38" name="Text Box 18"/>
          <p:cNvSpPr txBox="1">
            <a:spLocks noChangeArrowheads="1"/>
          </p:cNvSpPr>
          <p:nvPr/>
        </p:nvSpPr>
        <p:spPr bwMode="auto">
          <a:xfrm>
            <a:off x="152403" y="4926015"/>
            <a:ext cx="655319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-Nghĩa 1:ở tư thế thân thẳng, chân đặt trên mặt nền.</a:t>
            </a:r>
          </a:p>
        </p:txBody>
      </p:sp>
      <p:sp>
        <p:nvSpPr>
          <p:cNvPr id="107539" name="Text Box 19"/>
          <p:cNvSpPr txBox="1">
            <a:spLocks noChangeArrowheads="1"/>
          </p:cNvSpPr>
          <p:nvPr/>
        </p:nvSpPr>
        <p:spPr bwMode="auto">
          <a:xfrm>
            <a:off x="152403" y="5764214"/>
            <a:ext cx="69341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-Nghĩa 2: ngừng chuyển động.</a:t>
            </a:r>
          </a:p>
        </p:txBody>
      </p:sp>
      <p:sp>
        <p:nvSpPr>
          <p:cNvPr id="107540" name="Line 20"/>
          <p:cNvSpPr>
            <a:spLocks noChangeShapeType="1"/>
          </p:cNvSpPr>
          <p:nvPr/>
        </p:nvSpPr>
        <p:spPr bwMode="auto">
          <a:xfrm>
            <a:off x="6324600" y="4926014"/>
            <a:ext cx="0" cy="14478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43" name="Rectangle 23"/>
          <p:cNvSpPr>
            <a:spLocks noChangeArrowheads="1"/>
          </p:cNvSpPr>
          <p:nvPr/>
        </p:nvSpPr>
        <p:spPr bwMode="auto">
          <a:xfrm>
            <a:off x="6496050" y="3619502"/>
            <a:ext cx="1091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</p:txBody>
      </p:sp>
      <p:sp>
        <p:nvSpPr>
          <p:cNvPr id="107545" name="Rectangle 25"/>
          <p:cNvSpPr>
            <a:spLocks noChangeArrowheads="1"/>
          </p:cNvSpPr>
          <p:nvPr/>
        </p:nvSpPr>
        <p:spPr bwMode="auto">
          <a:xfrm>
            <a:off x="6419851" y="4976814"/>
            <a:ext cx="12650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Ví dụ:</a:t>
            </a:r>
          </a:p>
        </p:txBody>
      </p:sp>
      <p:sp>
        <p:nvSpPr>
          <p:cNvPr id="107547" name="Rectangle 27"/>
          <p:cNvSpPr>
            <a:spLocks noChangeArrowheads="1"/>
          </p:cNvSpPr>
          <p:nvPr/>
        </p:nvSpPr>
        <p:spPr bwMode="auto">
          <a:xfrm>
            <a:off x="6419850" y="5702302"/>
            <a:ext cx="13547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Ví dụ: </a:t>
            </a:r>
          </a:p>
        </p:txBody>
      </p:sp>
      <p:sp>
        <p:nvSpPr>
          <p:cNvPr id="107549" name="Text Box 29"/>
          <p:cNvSpPr txBox="1">
            <a:spLocks noChangeArrowheads="1"/>
          </p:cNvSpPr>
          <p:nvPr/>
        </p:nvSpPr>
        <p:spPr bwMode="auto">
          <a:xfrm>
            <a:off x="7467600" y="2716214"/>
            <a:ext cx="289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Bé Bi đang tập 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7550" name="Text Box 30"/>
          <p:cNvSpPr txBox="1">
            <a:spLocks noChangeArrowheads="1"/>
          </p:cNvSpPr>
          <p:nvPr/>
        </p:nvSpPr>
        <p:spPr bwMode="auto">
          <a:xfrm>
            <a:off x="7467600" y="3630614"/>
            <a:ext cx="281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Nam thích 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giày.</a:t>
            </a:r>
          </a:p>
        </p:txBody>
      </p:sp>
      <p:sp>
        <p:nvSpPr>
          <p:cNvPr id="107552" name="Text Box 32"/>
          <p:cNvSpPr txBox="1">
            <a:spLocks noChangeArrowheads="1"/>
          </p:cNvSpPr>
          <p:nvPr/>
        </p:nvSpPr>
        <p:spPr bwMode="auto">
          <a:xfrm>
            <a:off x="7553091" y="4976814"/>
            <a:ext cx="358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Chú bộ đội 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gác.</a:t>
            </a:r>
          </a:p>
        </p:txBody>
      </p:sp>
      <p:sp>
        <p:nvSpPr>
          <p:cNvPr id="107553" name="Text Box 33"/>
          <p:cNvSpPr txBox="1">
            <a:spLocks noChangeArrowheads="1"/>
          </p:cNvSpPr>
          <p:nvPr/>
        </p:nvSpPr>
        <p:spPr bwMode="auto">
          <a:xfrm>
            <a:off x="7613807" y="5753101"/>
            <a:ext cx="266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Trời 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gió.</a:t>
            </a:r>
          </a:p>
        </p:txBody>
      </p:sp>
      <p:sp>
        <p:nvSpPr>
          <p:cNvPr id="107554" name="Rectangle 34"/>
          <p:cNvSpPr>
            <a:spLocks noChangeArrowheads="1"/>
          </p:cNvSpPr>
          <p:nvPr/>
        </p:nvSpPr>
        <p:spPr bwMode="auto">
          <a:xfrm>
            <a:off x="6461125" y="2705102"/>
            <a:ext cx="1091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</p:txBody>
      </p:sp>
      <p:sp>
        <p:nvSpPr>
          <p:cNvPr id="107555" name="Line 35"/>
          <p:cNvSpPr>
            <a:spLocks noChangeShapeType="1"/>
          </p:cNvSpPr>
          <p:nvPr/>
        </p:nvSpPr>
        <p:spPr bwMode="auto">
          <a:xfrm>
            <a:off x="152402" y="3544234"/>
            <a:ext cx="9905998" cy="1018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56" name="Line 36"/>
          <p:cNvSpPr>
            <a:spLocks noChangeShapeType="1"/>
          </p:cNvSpPr>
          <p:nvPr/>
        </p:nvSpPr>
        <p:spPr bwMode="auto">
          <a:xfrm flipV="1">
            <a:off x="152402" y="5764214"/>
            <a:ext cx="10058398" cy="26312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58" name="Text Box 38"/>
          <p:cNvSpPr txBox="1">
            <a:spLocks noChangeArrowheads="1"/>
          </p:cNvSpPr>
          <p:nvPr/>
        </p:nvSpPr>
        <p:spPr bwMode="auto">
          <a:xfrm>
            <a:off x="1657643" y="98863"/>
            <a:ext cx="9220200" cy="1169551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</a:t>
            </a:r>
            <a:r>
              <a:rPr lang="en-US" sz="28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đặt câu với các nghĩa đã cho của từ “đi” và “đứng”.</a:t>
            </a:r>
          </a:p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đặt câu với các nghĩa khác.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7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7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7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7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7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7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7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0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7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0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107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07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07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07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0" grpId="1"/>
      <p:bldP spid="107530" grpId="2"/>
      <p:bldP spid="107532" grpId="1"/>
      <p:bldP spid="107532" grpId="2"/>
      <p:bldP spid="107538" grpId="1"/>
      <p:bldP spid="107538" grpId="2"/>
      <p:bldP spid="107539" grpId="1"/>
      <p:bldP spid="107539" grpId="2"/>
      <p:bldP spid="107540" grpId="1" animBg="1"/>
      <p:bldP spid="107540" grpId="2" animBg="1"/>
      <p:bldP spid="107543" grpId="0"/>
      <p:bldP spid="107545" grpId="0"/>
      <p:bldP spid="107549" grpId="0"/>
      <p:bldP spid="107550" grpId="0"/>
      <p:bldP spid="107553" grpId="0"/>
      <p:bldP spid="107556" grpId="1" animBg="1"/>
      <p:bldP spid="107556" grpId="2" animBg="1"/>
      <p:bldP spid="107558" grpId="0" animBg="1"/>
      <p:bldP spid="10755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3">
            <a:extLst>
              <a:ext uri="{FF2B5EF4-FFF2-40B4-BE49-F238E27FC236}">
                <a16:creationId xmlns:a16="http://schemas.microsoft.com/office/drawing/2014/main" id="{2336FF32-2859-4A5B-B178-ACDF8F65EC58}"/>
              </a:ext>
            </a:extLst>
          </p:cNvPr>
          <p:cNvGraphicFramePr>
            <a:graphicFrameLocks noChangeAspect="1"/>
          </p:cNvGraphicFramePr>
          <p:nvPr>
            <p:ph idx="4294967295"/>
          </p:nvPr>
        </p:nvGraphicFramePr>
        <p:xfrm>
          <a:off x="0" y="5003800"/>
          <a:ext cx="914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Clip" r:id="rId4" imgW="3531960" imgH="4445640" progId="MS_ClipArt_Gallery.2">
                  <p:embed/>
                </p:oleObj>
              </mc:Choice>
              <mc:Fallback>
                <p:oleObj name="Clip" r:id="rId4" imgW="3531960" imgH="4445640" progId="MS_ClipArt_Gallery.2">
                  <p:embed/>
                  <p:pic>
                    <p:nvPicPr>
                      <p:cNvPr id="40962" name="Object 3">
                        <a:extLst>
                          <a:ext uri="{FF2B5EF4-FFF2-40B4-BE49-F238E27FC236}">
                            <a16:creationId xmlns:a16="http://schemas.microsoft.com/office/drawing/2014/main" id="{2336FF32-2859-4A5B-B178-ACDF8F65EC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03800"/>
                        <a:ext cx="9144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3" name="Picture 8" descr="Picture5">
            <a:extLst>
              <a:ext uri="{FF2B5EF4-FFF2-40B4-BE49-F238E27FC236}">
                <a16:creationId xmlns:a16="http://schemas.microsoft.com/office/drawing/2014/main" id="{8CB23238-C157-46DE-9E04-67332B059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" r="1834" b="8554"/>
          <a:stretch>
            <a:fillRect/>
          </a:stretch>
        </p:blipFill>
        <p:spPr bwMode="auto">
          <a:xfrm>
            <a:off x="0" y="-1"/>
            <a:ext cx="12192000" cy="67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4" name="Rectangle 10">
            <a:extLst>
              <a:ext uri="{FF2B5EF4-FFF2-40B4-BE49-F238E27FC236}">
                <a16:creationId xmlns:a16="http://schemas.microsoft.com/office/drawing/2014/main" id="{CC52F562-136A-4D9A-B46F-C08ECED87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133600"/>
            <a:ext cx="8382000" cy="3765549"/>
          </a:xfrm>
          <a:prstGeom prst="rect">
            <a:avLst/>
          </a:prstGeom>
          <a:solidFill>
            <a:srgbClr val="CCFF6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</a:p>
          <a:p>
            <a:pPr algn="ctr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</a:t>
            </a:r>
          </a:p>
          <a:p>
            <a:pPr marL="457200" indent="-457200" algn="just"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Mỗi câu có 1 từ được in màu đỏ.Hãy cho biết từ đó</a:t>
            </a:r>
          </a:p>
          <a:p>
            <a:pPr algn="just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mang nghĩa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hay nghĩa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just"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Ghi vào bảng con từ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(nếu là nghĩa gốc) từ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>
                <a:latin typeface="Times New Roman" panose="02020603050405020304" pitchFamily="18" charset="0"/>
              </a:rPr>
              <a:t>nếu nó </a:t>
            </a:r>
          </a:p>
          <a:p>
            <a:pPr algn="just"/>
            <a:r>
              <a:rPr lang="en-US" altLang="en-US" sz="2800">
                <a:latin typeface="Times New Roman" panose="02020603050405020304" pitchFamily="18" charset="0"/>
              </a:rPr>
              <a:t>là nghĩa chuyển)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800">
                <a:latin typeface="Times New Roman" panose="02020603050405020304" pitchFamily="18" charset="0"/>
              </a:rPr>
              <a:t>- Thời gian ghi cho mỗi câu hỏi là 5 giây.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0966" name="WordArt 3">
            <a:extLst>
              <a:ext uri="{FF2B5EF4-FFF2-40B4-BE49-F238E27FC236}">
                <a16:creationId xmlns:a16="http://schemas.microsoft.com/office/drawing/2014/main" id="{47C25ECE-DE59-4F94-9ABF-6906DFB7DC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95800" y="972919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Rung chuông vàng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2">
            <a:extLst>
              <a:ext uri="{FF2B5EF4-FFF2-40B4-BE49-F238E27FC236}">
                <a16:creationId xmlns:a16="http://schemas.microsoft.com/office/drawing/2014/main" id="{AFEDA500-6EA8-4B51-BD27-4A3A6E22E8CB}"/>
              </a:ext>
            </a:extLst>
          </p:cNvPr>
          <p:cNvGraphicFramePr>
            <a:graphicFrameLocks noChangeAspect="1"/>
          </p:cNvGraphicFramePr>
          <p:nvPr>
            <p:ph idx="4294967295"/>
          </p:nvPr>
        </p:nvGraphicFramePr>
        <p:xfrm>
          <a:off x="0" y="5003800"/>
          <a:ext cx="914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Clip" r:id="rId7" imgW="3531960" imgH="4445640" progId="MS_ClipArt_Gallery.2">
                  <p:embed/>
                </p:oleObj>
              </mc:Choice>
              <mc:Fallback>
                <p:oleObj name="Clip" r:id="rId7" imgW="3531960" imgH="4445640" progId="MS_ClipArt_Gallery.2">
                  <p:embed/>
                  <p:pic>
                    <p:nvPicPr>
                      <p:cNvPr id="56322" name="Object 2">
                        <a:extLst>
                          <a:ext uri="{FF2B5EF4-FFF2-40B4-BE49-F238E27FC236}">
                            <a16:creationId xmlns:a16="http://schemas.microsoft.com/office/drawing/2014/main" id="{AFEDA500-6EA8-4B51-BD27-4A3A6E22E8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03800"/>
                        <a:ext cx="9144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3" name="WordArt 3">
            <a:extLst>
              <a:ext uri="{FF2B5EF4-FFF2-40B4-BE49-F238E27FC236}">
                <a16:creationId xmlns:a16="http://schemas.microsoft.com/office/drawing/2014/main" id="{0B64C5C8-C0AB-4D5D-943C-4B0995D13D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381000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Rung chuông vàng </a:t>
            </a:r>
          </a:p>
        </p:txBody>
      </p:sp>
      <p:sp>
        <p:nvSpPr>
          <p:cNvPr id="139269" name="Rectangle 5">
            <a:extLst>
              <a:ext uri="{FF2B5EF4-FFF2-40B4-BE49-F238E27FC236}">
                <a16:creationId xmlns:a16="http://schemas.microsoft.com/office/drawing/2014/main" id="{D691F001-73F9-47DC-A56A-EF11DADD0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286000"/>
            <a:ext cx="5257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270" name="AutoShape 6">
            <a:extLst>
              <a:ext uri="{FF2B5EF4-FFF2-40B4-BE49-F238E27FC236}">
                <a16:creationId xmlns:a16="http://schemas.microsoft.com/office/drawing/2014/main" id="{DDB8339C-30DA-42F4-9E4A-69446C01A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238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FF0000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139271" name="AutoShape 7">
            <a:extLst>
              <a:ext uri="{FF2B5EF4-FFF2-40B4-BE49-F238E27FC236}">
                <a16:creationId xmlns:a16="http://schemas.microsoft.com/office/drawing/2014/main" id="{E1B20ABC-BDE1-4315-99FD-C1A9094AB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6063" y="33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8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39272" name="AutoShape 8">
            <a:extLst>
              <a:ext uri="{FF2B5EF4-FFF2-40B4-BE49-F238E27FC236}">
                <a16:creationId xmlns:a16="http://schemas.microsoft.com/office/drawing/2014/main" id="{876E2218-C474-47E1-88FB-EF1769445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0825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39273" name="AutoShape 9">
            <a:extLst>
              <a:ext uri="{FF2B5EF4-FFF2-40B4-BE49-F238E27FC236}">
                <a16:creationId xmlns:a16="http://schemas.microsoft.com/office/drawing/2014/main" id="{02C724EF-FD29-4CD7-87BD-80ECB03F5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39274" name="AutoShape 10">
            <a:extLst>
              <a:ext uri="{FF2B5EF4-FFF2-40B4-BE49-F238E27FC236}">
                <a16:creationId xmlns:a16="http://schemas.microsoft.com/office/drawing/2014/main" id="{848A5CB3-3942-4D88-8B12-0C938482C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39275" name="AutoShape 11">
            <a:extLst>
              <a:ext uri="{FF2B5EF4-FFF2-40B4-BE49-F238E27FC236}">
                <a16:creationId xmlns:a16="http://schemas.microsoft.com/office/drawing/2014/main" id="{2DC4423F-F974-4651-9A66-07C657122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3048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139276" name="Rectangle 12">
            <a:extLst>
              <a:ext uri="{FF2B5EF4-FFF2-40B4-BE49-F238E27FC236}">
                <a16:creationId xmlns:a16="http://schemas.microsoft.com/office/drawing/2014/main" id="{93E58AC0-A9BF-47FF-84C5-D3F9F3754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8907" y="1668463"/>
            <a:ext cx="518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>
                <a:latin typeface="Times New Roman" panose="02020603050405020304" pitchFamily="18" charset="0"/>
              </a:rPr>
              <a:t>Câu 1:</a:t>
            </a:r>
            <a:r>
              <a:rPr lang="en-US" altLang="en-US" sz="3200">
                <a:latin typeface="Times New Roman" panose="02020603050405020304" pitchFamily="18" charset="0"/>
              </a:rPr>
              <a:t> </a:t>
            </a: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 bé </a:t>
            </a:r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trên sân cỏ.</a:t>
            </a:r>
          </a:p>
        </p:txBody>
      </p:sp>
      <p:pic>
        <p:nvPicPr>
          <p:cNvPr id="56334" name="Picture 14">
            <a:extLst>
              <a:ext uri="{FF2B5EF4-FFF2-40B4-BE49-F238E27FC236}">
                <a16:creationId xmlns:a16="http://schemas.microsoft.com/office/drawing/2014/main" id="{1CE0E3E1-20EF-489F-9DFC-A6BE43A14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73325"/>
            <a:ext cx="7010400" cy="277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35" name="AutoShape 15">
            <a:extLst>
              <a:ext uri="{FF2B5EF4-FFF2-40B4-BE49-F238E27FC236}">
                <a16:creationId xmlns:a16="http://schemas.microsoft.com/office/drawing/2014/main" id="{EBF81DC0-79CC-4121-BEF9-260961E5E2D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432425" y="5549900"/>
            <a:ext cx="1327150" cy="728663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</a:rPr>
              <a:t>gốc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4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0" grpId="0" animBg="1"/>
      <p:bldP spid="139271" grpId="0" animBg="1"/>
      <p:bldP spid="139272" grpId="0" animBg="1"/>
      <p:bldP spid="139273" grpId="0" animBg="1"/>
      <p:bldP spid="139274" grpId="0" animBg="1"/>
      <p:bldP spid="139275" grpId="0" animBg="1"/>
      <p:bldP spid="139276" grpId="0"/>
      <p:bldP spid="563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Object 2">
            <a:extLst>
              <a:ext uri="{FF2B5EF4-FFF2-40B4-BE49-F238E27FC236}">
                <a16:creationId xmlns:a16="http://schemas.microsoft.com/office/drawing/2014/main" id="{33B54A5E-CD7D-49CA-ADD9-006250A9DC93}"/>
              </a:ext>
            </a:extLst>
          </p:cNvPr>
          <p:cNvGraphicFramePr>
            <a:graphicFrameLocks noChangeAspect="1"/>
          </p:cNvGraphicFramePr>
          <p:nvPr>
            <p:ph idx="4294967295"/>
          </p:nvPr>
        </p:nvGraphicFramePr>
        <p:xfrm>
          <a:off x="0" y="5003800"/>
          <a:ext cx="914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Clip" r:id="rId7" imgW="3531960" imgH="4445640" progId="MS_ClipArt_Gallery.2">
                  <p:embed/>
                </p:oleObj>
              </mc:Choice>
              <mc:Fallback>
                <p:oleObj name="Clip" r:id="rId7" imgW="3531960" imgH="4445640" progId="MS_ClipArt_Gallery.2">
                  <p:embed/>
                  <p:pic>
                    <p:nvPicPr>
                      <p:cNvPr id="60418" name="Object 2">
                        <a:extLst>
                          <a:ext uri="{FF2B5EF4-FFF2-40B4-BE49-F238E27FC236}">
                            <a16:creationId xmlns:a16="http://schemas.microsoft.com/office/drawing/2014/main" id="{33B54A5E-CD7D-49CA-ADD9-006250A9DC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03800"/>
                        <a:ext cx="9144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19" name="WordArt 3">
            <a:extLst>
              <a:ext uri="{FF2B5EF4-FFF2-40B4-BE49-F238E27FC236}">
                <a16:creationId xmlns:a16="http://schemas.microsoft.com/office/drawing/2014/main" id="{C951F8B3-C057-42D6-85F9-2F1A4B1BBA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381000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Rung chuông vàng </a:t>
            </a:r>
          </a:p>
        </p:txBody>
      </p:sp>
      <p:sp>
        <p:nvSpPr>
          <p:cNvPr id="139269" name="Rectangle 5">
            <a:extLst>
              <a:ext uri="{FF2B5EF4-FFF2-40B4-BE49-F238E27FC236}">
                <a16:creationId xmlns:a16="http://schemas.microsoft.com/office/drawing/2014/main" id="{52B2DF9A-4455-4D3B-8C16-59FC25848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286000"/>
            <a:ext cx="5257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270" name="AutoShape 6">
            <a:extLst>
              <a:ext uri="{FF2B5EF4-FFF2-40B4-BE49-F238E27FC236}">
                <a16:creationId xmlns:a16="http://schemas.microsoft.com/office/drawing/2014/main" id="{35F95EE4-A8F9-428C-8F53-4BED8FB37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238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FF0000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139271" name="AutoShape 7">
            <a:extLst>
              <a:ext uri="{FF2B5EF4-FFF2-40B4-BE49-F238E27FC236}">
                <a16:creationId xmlns:a16="http://schemas.microsoft.com/office/drawing/2014/main" id="{3E934B8E-47C5-4047-9967-ED63B67D1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6063" y="33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8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39272" name="AutoShape 8">
            <a:extLst>
              <a:ext uri="{FF2B5EF4-FFF2-40B4-BE49-F238E27FC236}">
                <a16:creationId xmlns:a16="http://schemas.microsoft.com/office/drawing/2014/main" id="{FDDE4FFD-4142-4CFC-B89E-F564F0184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0825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39273" name="AutoShape 9">
            <a:extLst>
              <a:ext uri="{FF2B5EF4-FFF2-40B4-BE49-F238E27FC236}">
                <a16:creationId xmlns:a16="http://schemas.microsoft.com/office/drawing/2014/main" id="{25DE10DD-0D85-46C7-A569-B03BDFE10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39274" name="AutoShape 10">
            <a:extLst>
              <a:ext uri="{FF2B5EF4-FFF2-40B4-BE49-F238E27FC236}">
                <a16:creationId xmlns:a16="http://schemas.microsoft.com/office/drawing/2014/main" id="{1948BEA5-D07C-495E-8115-0B6532528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39275" name="AutoShape 11">
            <a:extLst>
              <a:ext uri="{FF2B5EF4-FFF2-40B4-BE49-F238E27FC236}">
                <a16:creationId xmlns:a16="http://schemas.microsoft.com/office/drawing/2014/main" id="{E9DB5AF9-B882-40BD-850F-990EBBD89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3048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139276" name="Rectangle 12">
            <a:extLst>
              <a:ext uri="{FF2B5EF4-FFF2-40B4-BE49-F238E27FC236}">
                <a16:creationId xmlns:a16="http://schemas.microsoft.com/office/drawing/2014/main" id="{53F3AC54-76D4-40F0-A349-749EA9FAA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400300"/>
            <a:ext cx="525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4000" b="1">
                <a:latin typeface="Times New Roman" panose="02020603050405020304" pitchFamily="18" charset="0"/>
              </a:rPr>
              <a:t>Câu 2:</a:t>
            </a:r>
            <a:r>
              <a:rPr lang="en-US" altLang="en-US" sz="4000">
                <a:latin typeface="Times New Roman" panose="02020603050405020304" pitchFamily="18" charset="0"/>
              </a:rPr>
              <a:t> </a:t>
            </a:r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Mẹ</a:t>
            </a: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 mỗi ngày.</a:t>
            </a:r>
          </a:p>
        </p:txBody>
      </p:sp>
      <p:sp>
        <p:nvSpPr>
          <p:cNvPr id="60429" name="AutoShape 13">
            <a:extLst>
              <a:ext uri="{FF2B5EF4-FFF2-40B4-BE49-F238E27FC236}">
                <a16:creationId xmlns:a16="http://schemas.microsoft.com/office/drawing/2014/main" id="{64B9336D-E7D3-4B1F-800D-B536CAC5FEF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508624" y="3725067"/>
            <a:ext cx="1654175" cy="761999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</a:rPr>
              <a:t>chuyển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13927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4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0" grpId="0" animBg="1"/>
      <p:bldP spid="139271" grpId="0" animBg="1"/>
      <p:bldP spid="139272" grpId="0" animBg="1"/>
      <p:bldP spid="139273" grpId="0" animBg="1"/>
      <p:bldP spid="139274" grpId="0" animBg="1"/>
      <p:bldP spid="139275" grpId="0" animBg="1"/>
      <p:bldP spid="139276" grpId="0"/>
      <p:bldP spid="604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>
            <a:extLst>
              <a:ext uri="{FF2B5EF4-FFF2-40B4-BE49-F238E27FC236}">
                <a16:creationId xmlns:a16="http://schemas.microsoft.com/office/drawing/2014/main" id="{2D2B5275-6E20-4FFC-976C-1F6B12CA2CC1}"/>
              </a:ext>
            </a:extLst>
          </p:cNvPr>
          <p:cNvGraphicFramePr>
            <a:graphicFrameLocks noChangeAspect="1"/>
          </p:cNvGraphicFramePr>
          <p:nvPr>
            <p:ph idx="4294967295"/>
          </p:nvPr>
        </p:nvGraphicFramePr>
        <p:xfrm>
          <a:off x="0" y="5003800"/>
          <a:ext cx="914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Clip" r:id="rId7" imgW="3531960" imgH="4445640" progId="MS_ClipArt_Gallery.2">
                  <p:embed/>
                </p:oleObj>
              </mc:Choice>
              <mc:Fallback>
                <p:oleObj name="Clip" r:id="rId7" imgW="3531960" imgH="4445640" progId="MS_ClipArt_Gallery.2">
                  <p:embed/>
                  <p:pic>
                    <p:nvPicPr>
                      <p:cNvPr id="48130" name="Object 2">
                        <a:extLst>
                          <a:ext uri="{FF2B5EF4-FFF2-40B4-BE49-F238E27FC236}">
                            <a16:creationId xmlns:a16="http://schemas.microsoft.com/office/drawing/2014/main" id="{2D2B5275-6E20-4FFC-976C-1F6B12CA2C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03800"/>
                        <a:ext cx="9144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1" name="WordArt 3">
            <a:extLst>
              <a:ext uri="{FF2B5EF4-FFF2-40B4-BE49-F238E27FC236}">
                <a16:creationId xmlns:a16="http://schemas.microsoft.com/office/drawing/2014/main" id="{55094D5C-B5A3-4264-BAB7-C5C8B81F07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381000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Rung chuông vàng </a:t>
            </a:r>
          </a:p>
        </p:txBody>
      </p:sp>
      <p:sp>
        <p:nvSpPr>
          <p:cNvPr id="133137" name="AutoShape 17">
            <a:extLst>
              <a:ext uri="{FF2B5EF4-FFF2-40B4-BE49-F238E27FC236}">
                <a16:creationId xmlns:a16="http://schemas.microsoft.com/office/drawing/2014/main" id="{94A7B2AD-2D9B-4277-A3A8-1071173EE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238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FF0000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133138" name="AutoShape 18">
            <a:extLst>
              <a:ext uri="{FF2B5EF4-FFF2-40B4-BE49-F238E27FC236}">
                <a16:creationId xmlns:a16="http://schemas.microsoft.com/office/drawing/2014/main" id="{616EBC68-203A-408C-A2FB-C4F1926EF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6063" y="33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8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33139" name="AutoShape 19">
            <a:extLst>
              <a:ext uri="{FF2B5EF4-FFF2-40B4-BE49-F238E27FC236}">
                <a16:creationId xmlns:a16="http://schemas.microsoft.com/office/drawing/2014/main" id="{442F9D17-9FDA-4805-9FA8-BFAFE97D1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0825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33140" name="AutoShape 20">
            <a:extLst>
              <a:ext uri="{FF2B5EF4-FFF2-40B4-BE49-F238E27FC236}">
                <a16:creationId xmlns:a16="http://schemas.microsoft.com/office/drawing/2014/main" id="{275DCFA4-8103-4FC3-BA70-B255FD9C7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33141" name="AutoShape 21">
            <a:extLst>
              <a:ext uri="{FF2B5EF4-FFF2-40B4-BE49-F238E27FC236}">
                <a16:creationId xmlns:a16="http://schemas.microsoft.com/office/drawing/2014/main" id="{C8D73D27-8420-4BEF-8C9B-CC270A6F6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33142" name="AutoShape 22">
            <a:extLst>
              <a:ext uri="{FF2B5EF4-FFF2-40B4-BE49-F238E27FC236}">
                <a16:creationId xmlns:a16="http://schemas.microsoft.com/office/drawing/2014/main" id="{3671E5BA-9BC4-4B85-AA8A-626B6F010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3048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48144" name="Rectangle 16">
            <a:extLst>
              <a:ext uri="{FF2B5EF4-FFF2-40B4-BE49-F238E27FC236}">
                <a16:creationId xmlns:a16="http://schemas.microsoft.com/office/drawing/2014/main" id="{EBBE6E34-A9E2-4A25-84A9-F0D087D89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985" y="2045383"/>
            <a:ext cx="10972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nào chị gái 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36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cũng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b="1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tập thể dục.</a:t>
            </a:r>
          </a:p>
        </p:txBody>
      </p:sp>
      <p:sp>
        <p:nvSpPr>
          <p:cNvPr id="48147" name="AutoShape 19">
            <a:extLst>
              <a:ext uri="{FF2B5EF4-FFF2-40B4-BE49-F238E27FC236}">
                <a16:creationId xmlns:a16="http://schemas.microsoft.com/office/drawing/2014/main" id="{17A78983-D752-4ADC-83E7-5AB020F5DAB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432425" y="3321049"/>
            <a:ext cx="1327150" cy="728663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</a:rPr>
              <a:t>gốc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33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33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33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33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33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13313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4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7" grpId="0" animBg="1"/>
      <p:bldP spid="133138" grpId="0" animBg="1"/>
      <p:bldP spid="133139" grpId="0" animBg="1"/>
      <p:bldP spid="133140" grpId="0" animBg="1"/>
      <p:bldP spid="133141" grpId="0" animBg="1"/>
      <p:bldP spid="133142" grpId="0" animBg="1"/>
      <p:bldP spid="48144" grpId="0"/>
      <p:bldP spid="48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ct 2">
            <a:extLst>
              <a:ext uri="{FF2B5EF4-FFF2-40B4-BE49-F238E27FC236}">
                <a16:creationId xmlns:a16="http://schemas.microsoft.com/office/drawing/2014/main" id="{52E5551D-741B-48EE-8742-C171402D2117}"/>
              </a:ext>
            </a:extLst>
          </p:cNvPr>
          <p:cNvGraphicFramePr>
            <a:graphicFrameLocks noChangeAspect="1"/>
          </p:cNvGraphicFramePr>
          <p:nvPr>
            <p:ph idx="4294967295"/>
          </p:nvPr>
        </p:nvGraphicFramePr>
        <p:xfrm>
          <a:off x="0" y="5003800"/>
          <a:ext cx="914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Clip" r:id="rId7" imgW="3531960" imgH="4445640" progId="MS_ClipArt_Gallery.2">
                  <p:embed/>
                </p:oleObj>
              </mc:Choice>
              <mc:Fallback>
                <p:oleObj name="Clip" r:id="rId7" imgW="3531960" imgH="4445640" progId="MS_ClipArt_Gallery.2">
                  <p:embed/>
                  <p:pic>
                    <p:nvPicPr>
                      <p:cNvPr id="57346" name="Object 2">
                        <a:extLst>
                          <a:ext uri="{FF2B5EF4-FFF2-40B4-BE49-F238E27FC236}">
                            <a16:creationId xmlns:a16="http://schemas.microsoft.com/office/drawing/2014/main" id="{52E5551D-741B-48EE-8742-C171402D21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03800"/>
                        <a:ext cx="9144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7" name="WordArt 3">
            <a:extLst>
              <a:ext uri="{FF2B5EF4-FFF2-40B4-BE49-F238E27FC236}">
                <a16:creationId xmlns:a16="http://schemas.microsoft.com/office/drawing/2014/main" id="{76D01B89-5D37-42DA-B2E3-3BBDF6348A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381000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Rung chuông vàng </a:t>
            </a:r>
          </a:p>
        </p:txBody>
      </p:sp>
      <p:sp>
        <p:nvSpPr>
          <p:cNvPr id="133137" name="AutoShape 17">
            <a:extLst>
              <a:ext uri="{FF2B5EF4-FFF2-40B4-BE49-F238E27FC236}">
                <a16:creationId xmlns:a16="http://schemas.microsoft.com/office/drawing/2014/main" id="{3F1FE627-BDF5-4EB2-9F07-E9799B724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238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FF0000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133138" name="AutoShape 18">
            <a:extLst>
              <a:ext uri="{FF2B5EF4-FFF2-40B4-BE49-F238E27FC236}">
                <a16:creationId xmlns:a16="http://schemas.microsoft.com/office/drawing/2014/main" id="{D2306662-3339-4ABB-9B2A-C1D52684F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6063" y="33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8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33139" name="AutoShape 19">
            <a:extLst>
              <a:ext uri="{FF2B5EF4-FFF2-40B4-BE49-F238E27FC236}">
                <a16:creationId xmlns:a16="http://schemas.microsoft.com/office/drawing/2014/main" id="{ECAF1CDC-E571-4122-B85D-25F03001F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0825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33140" name="AutoShape 20">
            <a:extLst>
              <a:ext uri="{FF2B5EF4-FFF2-40B4-BE49-F238E27FC236}">
                <a16:creationId xmlns:a16="http://schemas.microsoft.com/office/drawing/2014/main" id="{313182E5-CEB1-4FCB-9411-645629E5D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33141" name="AutoShape 21">
            <a:extLst>
              <a:ext uri="{FF2B5EF4-FFF2-40B4-BE49-F238E27FC236}">
                <a16:creationId xmlns:a16="http://schemas.microsoft.com/office/drawing/2014/main" id="{710ECF9F-29E9-48D4-9F36-754528AD8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33142" name="AutoShape 22">
            <a:extLst>
              <a:ext uri="{FF2B5EF4-FFF2-40B4-BE49-F238E27FC236}">
                <a16:creationId xmlns:a16="http://schemas.microsoft.com/office/drawing/2014/main" id="{DAA8434E-FC10-4284-A33A-53EC4C85A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3048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57356" name="Rectangle 12">
            <a:extLst>
              <a:ext uri="{FF2B5EF4-FFF2-40B4-BE49-F238E27FC236}">
                <a16:creationId xmlns:a16="http://schemas.microsoft.com/office/drawing/2014/main" id="{687E32E7-714A-4957-A0BC-7C9AAB214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1"/>
            <a:ext cx="11582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  <a:r>
              <a:rPr lang="en-US" altLang="en-US" sz="3200" u="sng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Trường em sắp tổ chức cho </a:t>
            </a:r>
            <a:r>
              <a:rPr lang="en-US" alt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tham quan ở nông trại giáo dục.</a:t>
            </a:r>
          </a:p>
        </p:txBody>
      </p:sp>
      <p:sp>
        <p:nvSpPr>
          <p:cNvPr id="57358" name="AutoShape 14">
            <a:extLst>
              <a:ext uri="{FF2B5EF4-FFF2-40B4-BE49-F238E27FC236}">
                <a16:creationId xmlns:a16="http://schemas.microsoft.com/office/drawing/2014/main" id="{3E5882DD-FC46-492A-953D-2D31B73D92D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230812" y="3895190"/>
            <a:ext cx="1577975" cy="675960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</a:rPr>
              <a:t>chuyển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33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33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33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33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33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13313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4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7" grpId="0" animBg="1"/>
      <p:bldP spid="133138" grpId="0" animBg="1"/>
      <p:bldP spid="133139" grpId="0" animBg="1"/>
      <p:bldP spid="133140" grpId="0" animBg="1"/>
      <p:bldP spid="133141" grpId="0" animBg="1"/>
      <p:bldP spid="133142" grpId="0" animBg="1"/>
      <p:bldP spid="57356" grpId="0"/>
      <p:bldP spid="573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>
            <a:extLst>
              <a:ext uri="{FF2B5EF4-FFF2-40B4-BE49-F238E27FC236}">
                <a16:creationId xmlns:a16="http://schemas.microsoft.com/office/drawing/2014/main" id="{133A2468-53A4-4DBD-9585-58343A7F055E}"/>
              </a:ext>
            </a:extLst>
          </p:cNvPr>
          <p:cNvGraphicFramePr>
            <a:graphicFrameLocks noChangeAspect="1"/>
          </p:cNvGraphicFramePr>
          <p:nvPr>
            <p:ph idx="4294967295"/>
          </p:nvPr>
        </p:nvGraphicFramePr>
        <p:xfrm>
          <a:off x="0" y="5003800"/>
          <a:ext cx="914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Clip" r:id="rId7" imgW="3531960" imgH="4445640" progId="MS_ClipArt_Gallery.2">
                  <p:embed/>
                </p:oleObj>
              </mc:Choice>
              <mc:Fallback>
                <p:oleObj name="Clip" r:id="rId7" imgW="3531960" imgH="4445640" progId="MS_ClipArt_Gallery.2">
                  <p:embed/>
                  <p:pic>
                    <p:nvPicPr>
                      <p:cNvPr id="62466" name="Object 2">
                        <a:extLst>
                          <a:ext uri="{FF2B5EF4-FFF2-40B4-BE49-F238E27FC236}">
                            <a16:creationId xmlns:a16="http://schemas.microsoft.com/office/drawing/2014/main" id="{133A2468-53A4-4DBD-9585-58343A7F05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03800"/>
                        <a:ext cx="9144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7" name="WordArt 3">
            <a:extLst>
              <a:ext uri="{FF2B5EF4-FFF2-40B4-BE49-F238E27FC236}">
                <a16:creationId xmlns:a16="http://schemas.microsoft.com/office/drawing/2014/main" id="{6B72FF7F-E452-458D-AEBC-91EFEBD988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381000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Rung chuông vàng </a:t>
            </a:r>
          </a:p>
        </p:txBody>
      </p:sp>
      <p:sp>
        <p:nvSpPr>
          <p:cNvPr id="133137" name="AutoShape 17">
            <a:extLst>
              <a:ext uri="{FF2B5EF4-FFF2-40B4-BE49-F238E27FC236}">
                <a16:creationId xmlns:a16="http://schemas.microsoft.com/office/drawing/2014/main" id="{11042341-9A7C-4E15-A654-7D97A2C2E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238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FF0000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133138" name="AutoShape 18">
            <a:extLst>
              <a:ext uri="{FF2B5EF4-FFF2-40B4-BE49-F238E27FC236}">
                <a16:creationId xmlns:a16="http://schemas.microsoft.com/office/drawing/2014/main" id="{DEBAADD5-BE06-42A5-8E5B-B35B826D4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6063" y="33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8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33139" name="AutoShape 19">
            <a:extLst>
              <a:ext uri="{FF2B5EF4-FFF2-40B4-BE49-F238E27FC236}">
                <a16:creationId xmlns:a16="http://schemas.microsoft.com/office/drawing/2014/main" id="{2EE1EFAE-A8FF-46C1-A911-5F6511CEF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0825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33140" name="AutoShape 20">
            <a:extLst>
              <a:ext uri="{FF2B5EF4-FFF2-40B4-BE49-F238E27FC236}">
                <a16:creationId xmlns:a16="http://schemas.microsoft.com/office/drawing/2014/main" id="{BC407595-237C-4A6C-8FB5-CDC3FACC5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33141" name="AutoShape 21">
            <a:extLst>
              <a:ext uri="{FF2B5EF4-FFF2-40B4-BE49-F238E27FC236}">
                <a16:creationId xmlns:a16="http://schemas.microsoft.com/office/drawing/2014/main" id="{09E9012E-A07C-4569-8F9D-E56626CE8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33142" name="AutoShape 22">
            <a:extLst>
              <a:ext uri="{FF2B5EF4-FFF2-40B4-BE49-F238E27FC236}">
                <a16:creationId xmlns:a16="http://schemas.microsoft.com/office/drawing/2014/main" id="{27D0F9B7-BA00-44DE-85BE-154FDEC74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3048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62476" name="Rectangle 12">
            <a:extLst>
              <a:ext uri="{FF2B5EF4-FFF2-40B4-BE49-F238E27FC236}">
                <a16:creationId xmlns:a16="http://schemas.microsoft.com/office/drawing/2014/main" id="{DEDAAA1A-BD95-4AF2-A7E0-7664F8A1F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73" y="2189302"/>
            <a:ext cx="731520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Câu 5</a:t>
            </a:r>
            <a:r>
              <a:rPr lang="en-US" altLang="en-US" sz="3200" u="sng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 giáo em đang </a:t>
            </a:r>
            <a:r>
              <a:rPr lang="en-US" alt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trong lớp.</a:t>
            </a:r>
          </a:p>
        </p:txBody>
      </p:sp>
      <p:sp>
        <p:nvSpPr>
          <p:cNvPr id="62477" name="AutoShape 13">
            <a:extLst>
              <a:ext uri="{FF2B5EF4-FFF2-40B4-BE49-F238E27FC236}">
                <a16:creationId xmlns:a16="http://schemas.microsoft.com/office/drawing/2014/main" id="{864B0C07-7BCE-45FD-A4E3-0D5B8B5A535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867400" y="3962401"/>
            <a:ext cx="1327150" cy="728663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r>
              <a:rPr lang="en-US" altLang="en-US" sz="2800">
                <a:solidFill>
                  <a:schemeClr val="bg1"/>
                </a:solidFill>
              </a:rPr>
              <a:t>gốc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33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33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33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33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33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13313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4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7" grpId="0" animBg="1"/>
      <p:bldP spid="133138" grpId="0" animBg="1"/>
      <p:bldP spid="133139" grpId="0" animBg="1"/>
      <p:bldP spid="133140" grpId="0" animBg="1"/>
      <p:bldP spid="133141" grpId="0" animBg="1"/>
      <p:bldP spid="133142" grpId="0" animBg="1"/>
      <p:bldP spid="62476" grpId="0"/>
      <p:bldP spid="6247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>
            <a:extLst>
              <a:ext uri="{FF2B5EF4-FFF2-40B4-BE49-F238E27FC236}">
                <a16:creationId xmlns:a16="http://schemas.microsoft.com/office/drawing/2014/main" id="{D703D204-BA04-4959-B74B-134133231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6D4AFE89-20E0-4C3E-A544-8E7EBF39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F397BA1-8F19-48B3-A9DD-A95CA65278CF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Rectangle 6">
            <a:extLst>
              <a:ext uri="{FF2B5EF4-FFF2-40B4-BE49-F238E27FC236}">
                <a16:creationId xmlns:a16="http://schemas.microsoft.com/office/drawing/2014/main" id="{BD8F237C-55B5-4326-8788-E482544D4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5600" y="2703513"/>
            <a:ext cx="3860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9C706-F028-4253-82D4-E7529D4D074C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600" b="1">
                <a:solidFill>
                  <a:srgbClr val="000099"/>
                </a:solidFill>
                <a:latin typeface="+mn-lt"/>
              </a:rPr>
              <a:t>Yêu cầu cần đạt</a:t>
            </a:r>
            <a:endParaRPr lang="en-US" altLang="en-US" sz="6600" b="1" dirty="0">
              <a:solidFill>
                <a:srgbClr val="000099"/>
              </a:solidFill>
              <a:latin typeface="+mn-lt"/>
            </a:endParaRP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A107180E-309A-4C09-8E53-969F76BC1C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8237671"/>
              </p:ext>
            </p:extLst>
          </p:nvPr>
        </p:nvGraphicFramePr>
        <p:xfrm>
          <a:off x="0" y="1417638"/>
          <a:ext cx="12192000" cy="544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7810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>
            <a:extLst>
              <a:ext uri="{FF2B5EF4-FFF2-40B4-BE49-F238E27FC236}">
                <a16:creationId xmlns:a16="http://schemas.microsoft.com/office/drawing/2014/main" id="{D703D204-BA04-4959-B74B-134133231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6D4AFE89-20E0-4C3E-A544-8E7EBF39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F397BA1-8F19-48B3-A9DD-A95CA65278CF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21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Rectangle 6">
            <a:extLst>
              <a:ext uri="{FF2B5EF4-FFF2-40B4-BE49-F238E27FC236}">
                <a16:creationId xmlns:a16="http://schemas.microsoft.com/office/drawing/2014/main" id="{BD8F237C-55B5-4326-8788-E482544D4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945" y="2294857"/>
            <a:ext cx="7484741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Tìm thêm các từ nhiều nghĩa là động từ.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 bài sau: 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từ: Thiên nhiên </a:t>
            </a:r>
          </a:p>
        </p:txBody>
      </p:sp>
    </p:spTree>
    <p:extLst>
      <p:ext uri="{BB962C8B-B14F-4D97-AF65-F5344CB8AC3E}">
        <p14:creationId xmlns:p14="http://schemas.microsoft.com/office/powerpoint/2010/main" val="228882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1593166" y="803380"/>
            <a:ext cx="708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nhiều nghĩa là từ như thế nào? </a:t>
            </a: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762000" y="1326600"/>
            <a:ext cx="1104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nhiều nghĩa là từ có một nghĩa gốc và một hay một số nghĩa chuyển.</a:t>
            </a:r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1600200" y="1988147"/>
            <a:ext cx="967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nghĩa của từ nhiều nghĩa có liên hệ với nhau hay không?</a:t>
            </a:r>
          </a:p>
        </p:txBody>
      </p:sp>
      <p:sp>
        <p:nvSpPr>
          <p:cNvPr id="102411" name="Text Box 11"/>
          <p:cNvSpPr txBox="1">
            <a:spLocks noChangeArrowheads="1"/>
          </p:cNvSpPr>
          <p:nvPr/>
        </p:nvSpPr>
        <p:spPr bwMode="auto">
          <a:xfrm>
            <a:off x="762000" y="2642553"/>
            <a:ext cx="1066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nghĩa của từ nhiều nghĩa bao giờ cũng có mối liên hệ với nhau.                         </a:t>
            </a:r>
          </a:p>
        </p:txBody>
      </p:sp>
      <p:sp>
        <p:nvSpPr>
          <p:cNvPr id="102416" name="Text Box 16"/>
          <p:cNvSpPr txBox="1">
            <a:spLocks noChangeArrowheads="1"/>
          </p:cNvSpPr>
          <p:nvPr/>
        </p:nvSpPr>
        <p:spPr bwMode="auto">
          <a:xfrm>
            <a:off x="1574409" y="3481452"/>
            <a:ext cx="11049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từ nhiều nghĩa như: răng, mũi, tai, lưỡi,miệng,cổ, tay, lưng,… thuộc từ loại nào?</a:t>
            </a:r>
          </a:p>
        </p:txBody>
      </p:sp>
      <p:sp>
        <p:nvSpPr>
          <p:cNvPr id="102417" name="Text Box 17"/>
          <p:cNvSpPr txBox="1">
            <a:spLocks noChangeArrowheads="1"/>
          </p:cNvSpPr>
          <p:nvPr/>
        </p:nvSpPr>
        <p:spPr bwMode="auto">
          <a:xfrm>
            <a:off x="762000" y="4623636"/>
            <a:ext cx="67055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từ nhiều nghĩa này là các danh từ.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8" grpId="0"/>
      <p:bldP spid="102409" grpId="0"/>
      <p:bldP spid="102410" grpId="0"/>
      <p:bldP spid="102411" grpId="0"/>
      <p:bldP spid="102416" grpId="0"/>
      <p:bldP spid="1024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>
            <a:extLst>
              <a:ext uri="{FF2B5EF4-FFF2-40B4-BE49-F238E27FC236}">
                <a16:creationId xmlns:a16="http://schemas.microsoft.com/office/drawing/2014/main" id="{9EB7AEA0-30B3-4233-9266-75A018F5B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8">
            <a:extLst>
              <a:ext uri="{FF2B5EF4-FFF2-40B4-BE49-F238E27FC236}">
                <a16:creationId xmlns:a16="http://schemas.microsoft.com/office/drawing/2014/main" id="{B10053FE-FF45-4C7D-A34D-161D6E3978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38325" y="762001"/>
            <a:ext cx="8515350" cy="1325563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  <a:t>Thứ năm ngày     tháng 10 năm 2021</a:t>
            </a:r>
            <a:br>
              <a:rPr lang="en-US" alt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</a:br>
            <a:r>
              <a:rPr lang="en-US" alt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  <a:t>Luyện từ và câu</a:t>
            </a:r>
            <a:br>
              <a:rPr lang="en-US" alt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</a:br>
            <a:endParaRPr lang="en-US" altLang="en-US" sz="3600" b="1">
              <a:solidFill>
                <a:srgbClr val="FFFF00"/>
              </a:solidFill>
              <a:latin typeface="HP001 5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C550F8-772A-4A93-BA98-F023C6F5E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905000"/>
            <a:ext cx="62706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600" b="1">
                <a:solidFill>
                  <a:srgbClr val="FFFF00"/>
                </a:solidFill>
                <a:latin typeface="HP001 5 hàng" panose="020B0603050302020204" pitchFamily="34" charset="0"/>
              </a:rPr>
              <a:t>Luyện tập về từ nhiều nghĩa</a:t>
            </a:r>
            <a:endParaRPr lang="en-US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9C706-F028-4253-82D4-E7529D4D074C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600" b="1">
                <a:solidFill>
                  <a:srgbClr val="000099"/>
                </a:solidFill>
                <a:latin typeface="+mn-lt"/>
              </a:rPr>
              <a:t>Yêu cầu cần đạt</a:t>
            </a:r>
            <a:endParaRPr lang="en-US" altLang="en-US" sz="6600" b="1" dirty="0">
              <a:solidFill>
                <a:srgbClr val="000099"/>
              </a:solidFill>
              <a:latin typeface="+mn-lt"/>
            </a:endParaRP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A107180E-309A-4C09-8E53-969F76BC1C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876355"/>
              </p:ext>
            </p:extLst>
          </p:nvPr>
        </p:nvGraphicFramePr>
        <p:xfrm>
          <a:off x="0" y="1417638"/>
          <a:ext cx="12192000" cy="544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9840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1995268" y="403066"/>
            <a:ext cx="541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1: </a:t>
            </a: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3659358" y="405939"/>
            <a:ext cx="853264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 mỗi câu ở cột A với lời giải nghĩa từ </a:t>
            </a: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thích hợp ở cột B:</a:t>
            </a:r>
            <a:endParaRPr lang="en-US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35" name="Rectangle 11"/>
          <p:cNvSpPr>
            <a:spLocks noChangeArrowheads="1"/>
          </p:cNvSpPr>
          <p:nvPr/>
        </p:nvSpPr>
        <p:spPr bwMode="auto">
          <a:xfrm>
            <a:off x="457200" y="2209800"/>
            <a:ext cx="4876800" cy="8382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(1)Bé </a:t>
            </a:r>
            <a:r>
              <a:rPr lang="en-US" sz="2400" b="1" i="1">
                <a:latin typeface="Arial" charset="0"/>
              </a:rPr>
              <a:t>chạy</a:t>
            </a:r>
            <a:r>
              <a:rPr lang="en-US" sz="2400">
                <a:latin typeface="Arial" charset="0"/>
              </a:rPr>
              <a:t> lon ton trên sân.</a:t>
            </a:r>
          </a:p>
        </p:txBody>
      </p:sp>
      <p:sp>
        <p:nvSpPr>
          <p:cNvPr id="103436" name="Rectangle 12"/>
          <p:cNvSpPr>
            <a:spLocks noChangeArrowheads="1"/>
          </p:cNvSpPr>
          <p:nvPr/>
        </p:nvSpPr>
        <p:spPr bwMode="auto">
          <a:xfrm>
            <a:off x="457200" y="3124200"/>
            <a:ext cx="4842803" cy="7620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(2)Tàu </a:t>
            </a:r>
            <a:r>
              <a:rPr lang="en-US" sz="2400" b="1" i="1">
                <a:latin typeface="Arial" charset="0"/>
              </a:rPr>
              <a:t>chạy</a:t>
            </a:r>
            <a:r>
              <a:rPr lang="en-US" sz="2400">
                <a:latin typeface="Arial" charset="0"/>
              </a:rPr>
              <a:t> băng băng trên</a:t>
            </a:r>
          </a:p>
          <a:p>
            <a:r>
              <a:rPr lang="en-US" sz="2400">
                <a:latin typeface="Arial" charset="0"/>
              </a:rPr>
              <a:t>     đường ray.</a:t>
            </a:r>
          </a:p>
        </p:txBody>
      </p:sp>
      <p:sp>
        <p:nvSpPr>
          <p:cNvPr id="103443" name="Rectangle 19"/>
          <p:cNvSpPr>
            <a:spLocks noChangeArrowheads="1"/>
          </p:cNvSpPr>
          <p:nvPr/>
        </p:nvSpPr>
        <p:spPr bwMode="auto">
          <a:xfrm>
            <a:off x="457200" y="4038600"/>
            <a:ext cx="4876800" cy="8382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(3)Đồng hồ </a:t>
            </a:r>
            <a:r>
              <a:rPr lang="en-US" sz="2400" b="1" i="1">
                <a:latin typeface="Arial" charset="0"/>
              </a:rPr>
              <a:t>chạy </a:t>
            </a:r>
            <a:r>
              <a:rPr lang="en-US" sz="2400">
                <a:latin typeface="Arial" charset="0"/>
              </a:rPr>
              <a:t>đúng giờ.</a:t>
            </a:r>
          </a:p>
        </p:txBody>
      </p:sp>
      <p:sp>
        <p:nvSpPr>
          <p:cNvPr id="103444" name="Rectangle 20"/>
          <p:cNvSpPr>
            <a:spLocks noChangeArrowheads="1"/>
          </p:cNvSpPr>
          <p:nvPr/>
        </p:nvSpPr>
        <p:spPr bwMode="auto">
          <a:xfrm>
            <a:off x="457200" y="5029200"/>
            <a:ext cx="4876800" cy="8382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(4)Dân làng khẩn trương </a:t>
            </a:r>
            <a:r>
              <a:rPr lang="en-US" sz="2400" b="1" i="1">
                <a:latin typeface="Arial" charset="0"/>
              </a:rPr>
              <a:t>chạy</a:t>
            </a:r>
            <a:r>
              <a:rPr lang="en-US" sz="2400">
                <a:latin typeface="Arial" charset="0"/>
              </a:rPr>
              <a:t> lũ.</a:t>
            </a:r>
          </a:p>
        </p:txBody>
      </p:sp>
      <p:sp>
        <p:nvSpPr>
          <p:cNvPr id="103445" name="Rectangle 21"/>
          <p:cNvSpPr>
            <a:spLocks noChangeArrowheads="1"/>
          </p:cNvSpPr>
          <p:nvPr/>
        </p:nvSpPr>
        <p:spPr bwMode="auto">
          <a:xfrm>
            <a:off x="6019800" y="2209800"/>
            <a:ext cx="5715000" cy="838200"/>
          </a:xfrm>
          <a:prstGeom prst="rect">
            <a:avLst/>
          </a:prstGeom>
          <a:solidFill>
            <a:srgbClr val="00FF99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a) Hoạt động của máy móc.</a:t>
            </a:r>
          </a:p>
        </p:txBody>
      </p:sp>
      <p:sp>
        <p:nvSpPr>
          <p:cNvPr id="103447" name="Rectangle 23"/>
          <p:cNvSpPr>
            <a:spLocks noChangeArrowheads="1"/>
          </p:cNvSpPr>
          <p:nvPr/>
        </p:nvSpPr>
        <p:spPr bwMode="auto">
          <a:xfrm>
            <a:off x="6019800" y="3124200"/>
            <a:ext cx="5715000" cy="762000"/>
          </a:xfrm>
          <a:prstGeom prst="rect">
            <a:avLst/>
          </a:prstGeom>
          <a:solidFill>
            <a:srgbClr val="00FF99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b) Khẩn trương tránh những điều </a:t>
            </a:r>
          </a:p>
          <a:p>
            <a:r>
              <a:rPr lang="en-US" sz="2400">
                <a:latin typeface="Arial" charset="0"/>
              </a:rPr>
              <a:t>không may sắp xảy đến.</a:t>
            </a:r>
          </a:p>
        </p:txBody>
      </p:sp>
      <p:sp>
        <p:nvSpPr>
          <p:cNvPr id="103448" name="Rectangle 24"/>
          <p:cNvSpPr>
            <a:spLocks noChangeArrowheads="1"/>
          </p:cNvSpPr>
          <p:nvPr/>
        </p:nvSpPr>
        <p:spPr bwMode="auto">
          <a:xfrm>
            <a:off x="6019800" y="4038600"/>
            <a:ext cx="5715000" cy="838200"/>
          </a:xfrm>
          <a:prstGeom prst="rect">
            <a:avLst/>
          </a:prstGeom>
          <a:solidFill>
            <a:srgbClr val="00FF99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c) Sự di chuyển nhanh của phương tiện </a:t>
            </a:r>
          </a:p>
          <a:p>
            <a:r>
              <a:rPr lang="en-US" sz="2400">
                <a:latin typeface="Arial" charset="0"/>
              </a:rPr>
              <a:t>giao thông.</a:t>
            </a:r>
          </a:p>
        </p:txBody>
      </p:sp>
      <p:sp>
        <p:nvSpPr>
          <p:cNvPr id="103449" name="Rectangle 25"/>
          <p:cNvSpPr>
            <a:spLocks noChangeArrowheads="1"/>
          </p:cNvSpPr>
          <p:nvPr/>
        </p:nvSpPr>
        <p:spPr bwMode="auto">
          <a:xfrm>
            <a:off x="6019800" y="5029200"/>
            <a:ext cx="5715000" cy="838200"/>
          </a:xfrm>
          <a:prstGeom prst="rect">
            <a:avLst/>
          </a:prstGeom>
          <a:solidFill>
            <a:srgbClr val="00FF99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d) Sự di chuyển nhanh bằng chân.</a:t>
            </a:r>
          </a:p>
        </p:txBody>
      </p:sp>
      <p:sp>
        <p:nvSpPr>
          <p:cNvPr id="103450" name="AutoShape 26"/>
          <p:cNvSpPr>
            <a:spLocks noChangeArrowheads="1"/>
          </p:cNvSpPr>
          <p:nvPr/>
        </p:nvSpPr>
        <p:spPr bwMode="auto">
          <a:xfrm>
            <a:off x="2059158" y="1356940"/>
            <a:ext cx="990600" cy="838200"/>
          </a:xfrm>
          <a:prstGeom prst="su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Arial" charset="0"/>
              </a:rPr>
              <a:t>A</a:t>
            </a:r>
          </a:p>
        </p:txBody>
      </p:sp>
      <p:sp>
        <p:nvSpPr>
          <p:cNvPr id="103451" name="AutoShape 27"/>
          <p:cNvSpPr>
            <a:spLocks noChangeArrowheads="1"/>
          </p:cNvSpPr>
          <p:nvPr/>
        </p:nvSpPr>
        <p:spPr bwMode="auto">
          <a:xfrm>
            <a:off x="7772400" y="1371600"/>
            <a:ext cx="990600" cy="838200"/>
          </a:xfrm>
          <a:prstGeom prst="sun">
            <a:avLst>
              <a:gd name="adj" fmla="val 25000"/>
            </a:avLst>
          </a:prstGeom>
          <a:solidFill>
            <a:srgbClr val="00FF99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Arial" charset="0"/>
              </a:rPr>
              <a:t> B</a:t>
            </a:r>
          </a:p>
        </p:txBody>
      </p:sp>
      <p:sp>
        <p:nvSpPr>
          <p:cNvPr id="103452" name="Line 28"/>
          <p:cNvSpPr>
            <a:spLocks noChangeShapeType="1"/>
          </p:cNvSpPr>
          <p:nvPr/>
        </p:nvSpPr>
        <p:spPr bwMode="auto">
          <a:xfrm>
            <a:off x="5334000" y="2667000"/>
            <a:ext cx="685800" cy="27432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103453" name="Line 29"/>
          <p:cNvSpPr>
            <a:spLocks noChangeShapeType="1"/>
          </p:cNvSpPr>
          <p:nvPr/>
        </p:nvSpPr>
        <p:spPr bwMode="auto">
          <a:xfrm>
            <a:off x="5334000" y="4343400"/>
            <a:ext cx="685800" cy="9906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54" name="Line 30"/>
          <p:cNvSpPr>
            <a:spLocks noChangeShapeType="1"/>
          </p:cNvSpPr>
          <p:nvPr/>
        </p:nvSpPr>
        <p:spPr bwMode="auto">
          <a:xfrm flipV="1">
            <a:off x="5334000" y="2667000"/>
            <a:ext cx="685800" cy="18288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103455" name="Line 31"/>
          <p:cNvSpPr>
            <a:spLocks noChangeShapeType="1"/>
          </p:cNvSpPr>
          <p:nvPr/>
        </p:nvSpPr>
        <p:spPr bwMode="auto">
          <a:xfrm flipV="1">
            <a:off x="5334000" y="3429000"/>
            <a:ext cx="685800" cy="19812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pic>
        <p:nvPicPr>
          <p:cNvPr id="103456" name="niem vui cua em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066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3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456"/>
                </p:tgtEl>
              </p:cMediaNode>
            </p:audio>
          </p:childTnLst>
        </p:cTn>
      </p:par>
    </p:tnLst>
    <p:bldLst>
      <p:bldP spid="103452" grpId="0" animBg="1"/>
      <p:bldP spid="103453" grpId="0" animBg="1"/>
      <p:bldP spid="103454" grpId="0" animBg="1"/>
      <p:bldP spid="1034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7" name="Rectangle 9"/>
          <p:cNvSpPr>
            <a:spLocks noChangeArrowheads="1"/>
          </p:cNvSpPr>
          <p:nvPr/>
        </p:nvSpPr>
        <p:spPr bwMode="auto">
          <a:xfrm>
            <a:off x="835074" y="990600"/>
            <a:ext cx="16818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2:</a:t>
            </a:r>
          </a:p>
        </p:txBody>
      </p:sp>
      <p:sp>
        <p:nvSpPr>
          <p:cNvPr id="104461" name="Text Box 13"/>
          <p:cNvSpPr txBox="1">
            <a:spLocks noChangeArrowheads="1"/>
          </p:cNvSpPr>
          <p:nvPr/>
        </p:nvSpPr>
        <p:spPr bwMode="auto">
          <a:xfrm>
            <a:off x="2438400" y="990600"/>
            <a:ext cx="9296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 nào dưới đây nêu đúng nét nghĩa chung của từ </a:t>
            </a: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trong tất cả các câu trên? Đánh dấu x vào ô trống trước ý trả lời đúng:</a:t>
            </a:r>
          </a:p>
        </p:txBody>
      </p:sp>
      <p:sp>
        <p:nvSpPr>
          <p:cNvPr id="104465" name="Text Box 17"/>
          <p:cNvSpPr txBox="1">
            <a:spLocks noChangeArrowheads="1"/>
          </p:cNvSpPr>
          <p:nvPr/>
        </p:nvSpPr>
        <p:spPr bwMode="auto">
          <a:xfrm>
            <a:off x="3200400" y="2909888"/>
            <a:ext cx="358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di chuyển.</a:t>
            </a:r>
          </a:p>
        </p:txBody>
      </p:sp>
      <p:sp>
        <p:nvSpPr>
          <p:cNvPr id="104466" name="Text Box 18"/>
          <p:cNvSpPr txBox="1">
            <a:spLocks noChangeArrowheads="1"/>
          </p:cNvSpPr>
          <p:nvPr/>
        </p:nvSpPr>
        <p:spPr bwMode="auto">
          <a:xfrm>
            <a:off x="3200400" y="3581401"/>
            <a:ext cx="388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vận động nhanh.</a:t>
            </a:r>
          </a:p>
        </p:txBody>
      </p:sp>
      <p:sp>
        <p:nvSpPr>
          <p:cNvPr id="104467" name="Text Box 19"/>
          <p:cNvSpPr txBox="1">
            <a:spLocks noChangeArrowheads="1"/>
          </p:cNvSpPr>
          <p:nvPr/>
        </p:nvSpPr>
        <p:spPr bwMode="auto">
          <a:xfrm>
            <a:off x="3200400" y="4281488"/>
            <a:ext cx="510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chuyển bằng chân.</a:t>
            </a:r>
          </a:p>
        </p:txBody>
      </p:sp>
      <p:sp>
        <p:nvSpPr>
          <p:cNvPr id="104468" name="Rectangle 20"/>
          <p:cNvSpPr>
            <a:spLocks noChangeArrowheads="1"/>
          </p:cNvSpPr>
          <p:nvPr/>
        </p:nvSpPr>
        <p:spPr bwMode="auto">
          <a:xfrm>
            <a:off x="2438400" y="2971800"/>
            <a:ext cx="533400" cy="457200"/>
          </a:xfrm>
          <a:prstGeom prst="rect">
            <a:avLst/>
          </a:prstGeom>
          <a:solidFill>
            <a:srgbClr val="99CC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104469" name="Rectangle 21"/>
          <p:cNvSpPr>
            <a:spLocks noChangeArrowheads="1"/>
          </p:cNvSpPr>
          <p:nvPr/>
        </p:nvSpPr>
        <p:spPr bwMode="auto">
          <a:xfrm>
            <a:off x="2438400" y="3657600"/>
            <a:ext cx="533400" cy="457200"/>
          </a:xfrm>
          <a:prstGeom prst="rect">
            <a:avLst/>
          </a:prstGeom>
          <a:solidFill>
            <a:srgbClr val="99CC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104470" name="Rectangle 22"/>
          <p:cNvSpPr>
            <a:spLocks noChangeArrowheads="1"/>
          </p:cNvSpPr>
          <p:nvPr/>
        </p:nvSpPr>
        <p:spPr bwMode="auto">
          <a:xfrm>
            <a:off x="2438400" y="4343400"/>
            <a:ext cx="533400" cy="457200"/>
          </a:xfrm>
          <a:prstGeom prst="rect">
            <a:avLst/>
          </a:prstGeom>
          <a:solidFill>
            <a:srgbClr val="99CC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006600"/>
              </a:solidFill>
              <a:latin typeface="Arial" charset="0"/>
            </a:endParaRPr>
          </a:p>
        </p:txBody>
      </p:sp>
      <p:pic>
        <p:nvPicPr>
          <p:cNvPr id="104485" name="Picture 37" descr="FAC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25400" y="396240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97" name="AutoShape 49"/>
          <p:cNvSpPr>
            <a:spLocks noChangeArrowheads="1"/>
          </p:cNvSpPr>
          <p:nvPr/>
        </p:nvSpPr>
        <p:spPr bwMode="auto">
          <a:xfrm>
            <a:off x="12420600" y="3429000"/>
            <a:ext cx="1981200" cy="533400"/>
          </a:xfrm>
          <a:prstGeom prst="flowChartTerminator">
            <a:avLst/>
          </a:prstGeom>
          <a:solidFill>
            <a:srgbClr val="FF99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CC0000"/>
                </a:solidFill>
                <a:latin typeface="Arial" charset="0"/>
              </a:rPr>
              <a:t>Đúng rồi!</a:t>
            </a:r>
          </a:p>
        </p:txBody>
      </p:sp>
      <p:sp>
        <p:nvSpPr>
          <p:cNvPr id="104499" name="AutoShape 51"/>
          <p:cNvSpPr>
            <a:spLocks noChangeArrowheads="1"/>
          </p:cNvSpPr>
          <p:nvPr/>
        </p:nvSpPr>
        <p:spPr bwMode="auto">
          <a:xfrm>
            <a:off x="12344400" y="5105400"/>
            <a:ext cx="2362200" cy="6096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Chúc mừng các em</a:t>
            </a:r>
          </a:p>
        </p:txBody>
      </p:sp>
      <p:sp>
        <p:nvSpPr>
          <p:cNvPr id="104501" name="AutoShape 53"/>
          <p:cNvSpPr>
            <a:spLocks noChangeArrowheads="1"/>
          </p:cNvSpPr>
          <p:nvPr/>
        </p:nvSpPr>
        <p:spPr bwMode="auto">
          <a:xfrm>
            <a:off x="13106400" y="2971800"/>
            <a:ext cx="6096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104509" name="Text Box 61"/>
          <p:cNvSpPr txBox="1">
            <a:spLocks noChangeArrowheads="1"/>
          </p:cNvSpPr>
          <p:nvPr/>
        </p:nvSpPr>
        <p:spPr bwMode="auto">
          <a:xfrm>
            <a:off x="2514600" y="3652838"/>
            <a:ext cx="685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  <a:latin typeface="Arial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1044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1044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044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044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104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104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104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4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4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4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45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45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11841E-6 L -0.33368 0.0055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04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87697E-6 L -0.33368 0.0055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44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62535E-7 L -0.3375 0.0055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3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-0.34583 8.88067E-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04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7" grpId="0"/>
      <p:bldP spid="104461" grpId="0"/>
      <p:bldP spid="104465" grpId="0"/>
      <p:bldP spid="104466" grpId="0"/>
      <p:bldP spid="104467" grpId="0"/>
      <p:bldP spid="104468" grpId="0" animBg="1"/>
      <p:bldP spid="104469" grpId="0" animBg="1"/>
      <p:bldP spid="104470" grpId="0" animBg="1"/>
      <p:bldP spid="104497" grpId="0" animBg="1"/>
      <p:bldP spid="104499" grpId="0" animBg="1"/>
      <p:bldP spid="104501" grpId="0" animBg="1"/>
      <p:bldP spid="104509" grpId="0"/>
      <p:bldP spid="10450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504825" y="1467644"/>
            <a:ext cx="27902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3:</a:t>
            </a: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2171700" y="1467644"/>
            <a:ext cx="10366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 tròn vào chữ cái trước câu có từ </a:t>
            </a: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 dùng với nghĩa gốc.</a:t>
            </a: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1219200" y="2568734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Lê lội ruộng nhiều nên bị nước </a:t>
            </a: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chân.</a:t>
            </a: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1219200" y="3835876"/>
            <a:ext cx="929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 chiều chiều,Vũ lại nghe tiếng còi tàu vào cảng </a:t>
            </a: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</a:t>
            </a: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than.</a:t>
            </a:r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1195614" y="5119215"/>
            <a:ext cx="104629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nào cũng vậy,cả gia đình tôi cùng        bữa cơm tối rất vui vẻ.</a:t>
            </a:r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685801" y="2590801"/>
            <a:ext cx="5873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06513" name="Text Box 17"/>
          <p:cNvSpPr txBox="1">
            <a:spLocks noChangeArrowheads="1"/>
          </p:cNvSpPr>
          <p:nvPr/>
        </p:nvSpPr>
        <p:spPr bwMode="auto">
          <a:xfrm>
            <a:off x="685800" y="3810001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06514" name="Text Box 18"/>
          <p:cNvSpPr txBox="1">
            <a:spLocks noChangeArrowheads="1"/>
          </p:cNvSpPr>
          <p:nvPr/>
        </p:nvSpPr>
        <p:spPr bwMode="auto">
          <a:xfrm>
            <a:off x="663576" y="5103018"/>
            <a:ext cx="60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6700445" y="5128746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ăn    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6" name="Group 16">
            <a:extLst>
              <a:ext uri="{FF2B5EF4-FFF2-40B4-BE49-F238E27FC236}">
                <a16:creationId xmlns:a16="http://schemas.microsoft.com/office/drawing/2014/main" id="{2DDE8FB6-887B-4AA5-97F0-6D3D4016C82A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1676400"/>
            <a:ext cx="8305800" cy="2819400"/>
            <a:chOff x="336" y="1056"/>
            <a:chExt cx="5232" cy="1776"/>
          </a:xfrm>
        </p:grpSpPr>
        <p:pic>
          <p:nvPicPr>
            <p:cNvPr id="10242" name="Picture 2">
              <a:extLst>
                <a:ext uri="{FF2B5EF4-FFF2-40B4-BE49-F238E27FC236}">
                  <a16:creationId xmlns:a16="http://schemas.microsoft.com/office/drawing/2014/main" id="{DF9A5D2E-9D4B-4AEB-BC9B-2B0503C57D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056"/>
              <a:ext cx="2592" cy="1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3" name="Picture 3">
              <a:extLst>
                <a:ext uri="{FF2B5EF4-FFF2-40B4-BE49-F238E27FC236}">
                  <a16:creationId xmlns:a16="http://schemas.microsoft.com/office/drawing/2014/main" id="{7CCD966A-D838-496A-9228-D9D92CBE81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056"/>
              <a:ext cx="2496" cy="1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253" name="Rectangle 13">
            <a:extLst>
              <a:ext uri="{FF2B5EF4-FFF2-40B4-BE49-F238E27FC236}">
                <a16:creationId xmlns:a16="http://schemas.microsoft.com/office/drawing/2014/main" id="{27893E96-55B1-44D0-BD91-24965F76B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762001"/>
            <a:ext cx="762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Bác Lê lội ruộng nhiều nên bị nước ăn chân.</a:t>
            </a:r>
            <a:endParaRPr lang="en-US" altLang="en-US" sz="3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1075</TotalTime>
  <Words>928</Words>
  <Application>Microsoft Office PowerPoint</Application>
  <PresentationFormat>Widescreen</PresentationFormat>
  <Paragraphs>146</Paragraphs>
  <Slides>21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Times New Roman</vt:lpstr>
      <vt:lpstr>Calibri Light</vt:lpstr>
      <vt:lpstr>Arial</vt:lpstr>
      <vt:lpstr>HP001 5 hàng</vt:lpstr>
      <vt:lpstr>Calibri</vt:lpstr>
      <vt:lpstr>Office Theme</vt:lpstr>
      <vt:lpstr>Microsoft Clip Gallery</vt:lpstr>
      <vt:lpstr>PowerPoint Presentation</vt:lpstr>
      <vt:lpstr>PowerPoint Presentation</vt:lpstr>
      <vt:lpstr>PowerPoint Presentation</vt:lpstr>
      <vt:lpstr>Thứ năm ngày     tháng 10 năm 2021 Luyện từ và câu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CHI NGUYEN</dc:creator>
  <cp:lastModifiedBy>Nguyễn Ngọc Ánh</cp:lastModifiedBy>
  <cp:revision>262</cp:revision>
  <cp:lastPrinted>1601-01-01T00:00:00Z</cp:lastPrinted>
  <dcterms:created xsi:type="dcterms:W3CDTF">2010-10-11T06:57:14Z</dcterms:created>
  <dcterms:modified xsi:type="dcterms:W3CDTF">2021-10-10T10:17:53Z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