
<file path=[Content_Types].xml><?xml version="1.0" encoding="utf-8"?>
<Types xmlns="http://schemas.openxmlformats.org/package/2006/content-types">
  <Default Extension="fntdata" ContentType="application/x-fontdata"/>
  <Default Extension="jfif"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0"/>
  </p:notesMasterIdLst>
  <p:sldIdLst>
    <p:sldId id="263" r:id="rId2"/>
    <p:sldId id="256" r:id="rId3"/>
    <p:sldId id="257" r:id="rId4"/>
    <p:sldId id="305" r:id="rId5"/>
    <p:sldId id="312" r:id="rId6"/>
    <p:sldId id="313" r:id="rId7"/>
    <p:sldId id="314" r:id="rId8"/>
    <p:sldId id="315" r:id="rId9"/>
    <p:sldId id="316" r:id="rId10"/>
    <p:sldId id="317" r:id="rId11"/>
    <p:sldId id="318" r:id="rId12"/>
    <p:sldId id="319" r:id="rId13"/>
    <p:sldId id="320" r:id="rId14"/>
    <p:sldId id="310" r:id="rId15"/>
    <p:sldId id="307" r:id="rId16"/>
    <p:sldId id="309" r:id="rId17"/>
    <p:sldId id="308" r:id="rId18"/>
    <p:sldId id="28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ambria" panose="02040503050406030204" pitchFamily="18" charset="0"/>
      <p:regular r:id="rId27"/>
      <p:bold r:id="rId28"/>
      <p:italic r:id="rId29"/>
      <p:boldItalic r:id="rId30"/>
    </p:embeddedFont>
    <p:embeddedFont>
      <p:font typeface="Englebert" panose="020B0604020202020204" charset="0"/>
      <p:regular r:id="rId31"/>
    </p:embeddedFont>
    <p:embeddedFont>
      <p:font typeface="Fira Sans Extra Condensed Medium" panose="020B0604020202020204" charset="0"/>
      <p:regular r:id="rId32"/>
      <p:bold r:id="rId33"/>
      <p:italic r:id="rId34"/>
      <p:boldItalic r:id="rId35"/>
    </p:embeddedFont>
    <p:embeddedFont>
      <p:font typeface="Oswald Regular" panose="020B0604020202020204" charset="0"/>
      <p:regular r:id="rId36"/>
      <p:bold r:id="rId37"/>
    </p:embeddedFont>
    <p:embeddedFont>
      <p:font typeface="Roboto Slab Regular" panose="020B0604020202020204" charset="0"/>
      <p:regular r:id="rId38"/>
      <p:bold r:id="rId39"/>
    </p:embeddedFont>
    <p:embeddedFont>
      <p:font typeface="Zilla Slab Light" panose="020B0604020202020204" charset="0"/>
      <p:bold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65"/>
    <a:srgbClr val="7F78AA"/>
    <a:srgbClr val="EE6D77"/>
    <a:srgbClr val="FF4495"/>
    <a:srgbClr val="E3B271"/>
    <a:srgbClr val="665CA7"/>
    <a:srgbClr val="C574AD"/>
    <a:srgbClr val="79AB0E"/>
    <a:srgbClr val="791D0B"/>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9412" autoAdjust="0"/>
  </p:normalViewPr>
  <p:slideViewPr>
    <p:cSldViewPr snapToGrid="0">
      <p:cViewPr varScale="1">
        <p:scale>
          <a:sx n="76" d="100"/>
          <a:sy n="76" d="100"/>
        </p:scale>
        <p:origin x="1176" y="78"/>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694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8782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97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754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4159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55738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73915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848802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6259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4264567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08363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94303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4062211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56524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53271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64229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67836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7" r:id="rId15"/>
    <p:sldLayoutId id="2147483676" r:id="rId16"/>
    <p:sldLayoutId id="2147483668" r:id="rId17"/>
    <p:sldLayoutId id="2147483671" r:id="rId18"/>
    <p:sldLayoutId id="2147483672" r:id="rId19"/>
    <p:sldLayoutId id="214748367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f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a16="http://schemas.microsoft.com/office/drawing/2014/main" id="{E33C534B-0D73-4726-B7A7-13B636E8A688}"/>
              </a:ext>
            </a:extLst>
          </p:cNvPr>
          <p:cNvSpPr/>
          <p:nvPr/>
        </p:nvSpPr>
        <p:spPr>
          <a:xfrm>
            <a:off x="3057525" y="460889"/>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a16="http://schemas.microsoft.com/office/drawing/2014/main"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a16="http://schemas.microsoft.com/office/drawing/2014/main" id="{B0046E0E-84A4-4816-AB86-0A8FE8215336}"/>
              </a:ext>
            </a:extLst>
          </p:cNvPr>
          <p:cNvGrpSpPr/>
          <p:nvPr/>
        </p:nvGrpSpPr>
        <p:grpSpPr>
          <a:xfrm>
            <a:off x="909320" y="1122413"/>
            <a:ext cx="4708173" cy="460889"/>
            <a:chOff x="886460" y="1092411"/>
            <a:chExt cx="4708173" cy="460889"/>
          </a:xfrm>
        </p:grpSpPr>
        <p:sp>
          <p:nvSpPr>
            <p:cNvPr id="3" name="TextBox 2">
              <a:extLst>
                <a:ext uri="{FF2B5EF4-FFF2-40B4-BE49-F238E27FC236}">
                  <a16:creationId xmlns:a16="http://schemas.microsoft.com/office/drawing/2014/main"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a16="http://schemas.microsoft.com/office/drawing/2014/main"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9FD1D0E-564C-47AC-863D-FD6659C44445}"/>
              </a:ext>
            </a:extLst>
          </p:cNvPr>
          <p:cNvGrpSpPr/>
          <p:nvPr/>
        </p:nvGrpSpPr>
        <p:grpSpPr>
          <a:xfrm>
            <a:off x="764606" y="1792114"/>
            <a:ext cx="5683243" cy="568342"/>
            <a:chOff x="764606" y="1792114"/>
            <a:chExt cx="5683243" cy="568342"/>
          </a:xfrm>
        </p:grpSpPr>
        <p:sp>
          <p:nvSpPr>
            <p:cNvPr id="20" name="TextBox 19">
              <a:extLst>
                <a:ext uri="{FF2B5EF4-FFF2-40B4-BE49-F238E27FC236}">
                  <a16:creationId xmlns:a16="http://schemas.microsoft.com/office/drawing/2014/main" id="{834C9055-262D-47AD-AE8A-E2CB67C40191}"/>
                </a:ext>
              </a:extLst>
            </p:cNvPr>
            <p:cNvSpPr txBox="1"/>
            <p:nvPr/>
          </p:nvSpPr>
          <p:spPr>
            <a:xfrm>
              <a:off x="1351582" y="1813939"/>
              <a:ext cx="5096267"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ảnh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sau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chụp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 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a16="http://schemas.microsoft.com/office/drawing/2014/main"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606" y="1792114"/>
              <a:ext cx="725542" cy="5683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56D6682C-3A66-434C-966A-029BB917D85F}"/>
              </a:ext>
            </a:extLst>
          </p:cNvPr>
          <p:cNvPicPr>
            <a:picLocks noChangeAspect="1"/>
          </p:cNvPicPr>
          <p:nvPr/>
        </p:nvPicPr>
        <p:blipFill rotWithShape="1">
          <a:blip r:embed="rId6"/>
          <a:srcRect t="7676" b="1"/>
          <a:stretch/>
        </p:blipFill>
        <p:spPr>
          <a:xfrm>
            <a:off x="630056" y="2591093"/>
            <a:ext cx="2573202" cy="1336317"/>
          </a:xfrm>
          <a:prstGeom prst="rect">
            <a:avLst/>
          </a:prstGeom>
        </p:spPr>
      </p:pic>
      <p:pic>
        <p:nvPicPr>
          <p:cNvPr id="7" name="Picture 6">
            <a:extLst>
              <a:ext uri="{FF2B5EF4-FFF2-40B4-BE49-F238E27FC236}">
                <a16:creationId xmlns:a16="http://schemas.microsoft.com/office/drawing/2014/main" id="{76D76DC4-82DD-47B4-A093-5DF09CD47775}"/>
              </a:ext>
            </a:extLst>
          </p:cNvPr>
          <p:cNvPicPr>
            <a:picLocks noChangeAspect="1"/>
          </p:cNvPicPr>
          <p:nvPr/>
        </p:nvPicPr>
        <p:blipFill>
          <a:blip r:embed="rId7"/>
          <a:stretch>
            <a:fillRect/>
          </a:stretch>
        </p:blipFill>
        <p:spPr>
          <a:xfrm>
            <a:off x="3457151" y="2591093"/>
            <a:ext cx="2573202" cy="1346910"/>
          </a:xfrm>
          <a:prstGeom prst="rect">
            <a:avLst/>
          </a:prstGeom>
        </p:spPr>
      </p:pic>
      <p:pic>
        <p:nvPicPr>
          <p:cNvPr id="8" name="Picture 7">
            <a:extLst>
              <a:ext uri="{FF2B5EF4-FFF2-40B4-BE49-F238E27FC236}">
                <a16:creationId xmlns:a16="http://schemas.microsoft.com/office/drawing/2014/main" id="{9673CCED-D5C8-4670-8996-DF3ECD4EB8C7}"/>
              </a:ext>
            </a:extLst>
          </p:cNvPr>
          <p:cNvPicPr>
            <a:picLocks noChangeAspect="1"/>
          </p:cNvPicPr>
          <p:nvPr/>
        </p:nvPicPr>
        <p:blipFill>
          <a:blip r:embed="rId8"/>
          <a:stretch>
            <a:fillRect/>
          </a:stretch>
        </p:blipFill>
        <p:spPr>
          <a:xfrm>
            <a:off x="6270864" y="2591471"/>
            <a:ext cx="2243080" cy="1346532"/>
          </a:xfrm>
          <a:prstGeom prst="rect">
            <a:avLst/>
          </a:prstGeom>
        </p:spPr>
      </p:pic>
      <p:sp>
        <p:nvSpPr>
          <p:cNvPr id="9" name="TextBox 8">
            <a:extLst>
              <a:ext uri="{FF2B5EF4-FFF2-40B4-BE49-F238E27FC236}">
                <a16:creationId xmlns:a16="http://schemas.microsoft.com/office/drawing/2014/main" id="{3D53862E-CE97-4A03-B346-6C0C8BFF7B8B}"/>
              </a:ext>
            </a:extLst>
          </p:cNvPr>
          <p:cNvSpPr txBox="1"/>
          <p:nvPr/>
        </p:nvSpPr>
        <p:spPr>
          <a:xfrm>
            <a:off x="1062096" y="3991085"/>
            <a:ext cx="1709122"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Biển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Nha</a:t>
            </a:r>
            <a:r>
              <a:rPr lang="en-US" sz="1800" i="1" dirty="0">
                <a:latin typeface="Cambria" panose="02040503050406030204" pitchFamily="18" charset="0"/>
                <a:ea typeface="Cambria" panose="02040503050406030204" pitchFamily="18" charset="0"/>
              </a:rPr>
              <a:t> Trang</a:t>
            </a:r>
          </a:p>
        </p:txBody>
      </p:sp>
      <p:sp>
        <p:nvSpPr>
          <p:cNvPr id="28" name="TextBox 27">
            <a:extLst>
              <a:ext uri="{FF2B5EF4-FFF2-40B4-BE49-F238E27FC236}">
                <a16:creationId xmlns:a16="http://schemas.microsoft.com/office/drawing/2014/main" id="{303F6DA5-8042-40D7-B80B-4B79A083BE86}"/>
              </a:ext>
            </a:extLst>
          </p:cNvPr>
          <p:cNvSpPr txBox="1"/>
          <p:nvPr/>
        </p:nvSpPr>
        <p:spPr>
          <a:xfrm>
            <a:off x="4132847" y="3943385"/>
            <a:ext cx="1221809"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Sông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Hồng</a:t>
            </a:r>
            <a:endParaRPr lang="en-US" sz="1800" i="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D6010A-2105-4E42-8FF2-8567711038B7}"/>
              </a:ext>
            </a:extLst>
          </p:cNvPr>
          <p:cNvSpPr txBox="1"/>
          <p:nvPr/>
        </p:nvSpPr>
        <p:spPr>
          <a:xfrm>
            <a:off x="6022049" y="3943385"/>
            <a:ext cx="2773516"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Kênh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Lộc</a:t>
            </a:r>
            <a:r>
              <a:rPr lang="en-US" sz="1800" i="1" dirty="0">
                <a:latin typeface="Cambria" panose="02040503050406030204" pitchFamily="18" charset="0"/>
                <a:ea typeface="Cambria" panose="02040503050406030204" pitchFamily="18" charset="0"/>
              </a:rPr>
              <a:t> – </a:t>
            </a:r>
            <a:r>
              <a:rPr lang="en-US" sz="1800" i="1" dirty="0" err="1">
                <a:latin typeface="Cambria" panose="02040503050406030204" pitchFamily="18" charset="0"/>
                <a:ea typeface="Cambria" panose="02040503050406030204" pitchFamily="18" charset="0"/>
              </a:rPr>
              <a:t>Thị</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Nghè</a:t>
            </a:r>
            <a:endParaRPr lang="en-US" sz="1800"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nhận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ra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yếu</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1353832"/>
          </a:xfrm>
          <a:prstGeom prst="rect">
            <a:avLst/>
          </a:prstGeom>
          <a:noFill/>
        </p:spPr>
        <p:txBody>
          <a:bodyPr wrap="square">
            <a:spAutoFit/>
          </a:bodyPr>
          <a:lstStyle/>
          <a:p>
            <a:pPr algn="just">
              <a:lnSpc>
                <a:spcPct val="150000"/>
              </a:lnSpc>
            </a:pPr>
            <a:r>
              <a:rPr lang="vi-VN" sz="1900" b="1" dirty="0">
                <a:latin typeface="Cambria" panose="02040503050406030204" pitchFamily="18" charset="0"/>
                <a:ea typeface="Cambria" panose="02040503050406030204" pitchFamily="18" charset="0"/>
              </a:rPr>
              <a:t>Bằng thị giác</a:t>
            </a:r>
            <a:r>
              <a:rPr lang="en-US"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đổ lửa xuống mặt đất bốn bề trống huếch trống hoác; thấy màu sắc của con kênh biến đổi </a:t>
            </a:r>
            <a:r>
              <a:rPr lang="en-US" sz="1900" dirty="0" err="1">
                <a:latin typeface="Cambria" panose="02040503050406030204" pitchFamily="18" charset="0"/>
                <a:ea typeface="Cambria" panose="02040503050406030204" pitchFamily="18" charset="0"/>
              </a:rPr>
              <a:t>theo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gian</a:t>
            </a:r>
            <a:endParaRPr lang="en-US" sz="1900" dirty="0">
              <a:latin typeface="Cambria" panose="02040503050406030204" pitchFamily="18" charset="0"/>
              <a:ea typeface="Cambria" panose="02040503050406030204" pitchFamily="18" charset="0"/>
            </a:endParaRPr>
          </a:p>
          <a:p>
            <a:pPr algn="just">
              <a:lnSpc>
                <a:spcPct val="150000"/>
              </a:lnSpc>
            </a:pPr>
            <a:r>
              <a:rPr lang="en-US" sz="1900" b="1" dirty="0" err="1">
                <a:latin typeface="Cambria" panose="02040503050406030204" pitchFamily="18" charset="0"/>
                <a:ea typeface="Cambria" panose="02040503050406030204" pitchFamily="18" charset="0"/>
              </a:rPr>
              <a:t>Bằng</a:t>
            </a:r>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xúc giác</a:t>
            </a:r>
            <a:r>
              <a:rPr lang="en-US" sz="1900" b="1" dirty="0">
                <a:latin typeface="Cambria" panose="02040503050406030204" pitchFamily="18" charset="0"/>
                <a:ea typeface="Cambria" panose="02040503050406030204" pitchFamily="18" charset="0"/>
              </a:rPr>
              <a:t>:</a:t>
            </a:r>
            <a:r>
              <a:rPr lang="vi-VN"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nóng như đổ lửa.</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1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miêu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455446" y="3365376"/>
            <a:ext cx="8465270" cy="677108"/>
          </a:xfrm>
          <a:prstGeom prst="rect">
            <a:avLst/>
          </a:prstGeom>
          <a:noFill/>
        </p:spPr>
        <p:txBody>
          <a:bodyPr wrap="square">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Tác giả liên tưởng</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nắng như đổ lửa, con kênh khi phơn phớt màu đào, khi hoá thành dòng thuỷ ngân cuồn cuộn, lúc biến thành con suối lửa. </a:t>
            </a:r>
            <a:endParaRPr lang="en-US" sz="19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813867D-FD8D-483A-865F-565188D6C655}"/>
              </a:ext>
            </a:extLst>
          </p:cNvPr>
          <p:cNvSpPr txBox="1"/>
          <p:nvPr/>
        </p:nvSpPr>
        <p:spPr>
          <a:xfrm>
            <a:off x="455445" y="4062579"/>
            <a:ext cx="8302625"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liên tưởng giúp người đọc hình dung được cái nắng nóng dữ dội ở nơi có con kênh Mặt Trời; làm cho cảnh vật sinh động, ấn tượng với người đọc hơn.</a:t>
            </a:r>
            <a:endPar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8417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a16="http://schemas.microsoft.com/office/drawing/2014/main"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a16="http://schemas.microsoft.com/office/drawing/2014/main"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a16="http://schemas.microsoft.com/office/drawing/2014/main"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a16="http://schemas.microsoft.com/office/drawing/2014/main"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a16="http://schemas.microsoft.com/office/drawing/2014/main"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a16="http://schemas.microsoft.com/office/drawing/2014/main"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a16="http://schemas.microsoft.com/office/drawing/2014/main"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a16="http://schemas.microsoft.com/office/drawing/2014/main"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a16="http://schemas.microsoft.com/office/drawing/2014/main"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a16="http://schemas.microsoft.com/office/drawing/2014/main"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a16="http://schemas.microsoft.com/office/drawing/2014/main"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sát</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91441"/>
            <a:ext cx="8739963" cy="4873964"/>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2" name="Rounded Rectangle 1">
            <a:extLst>
              <a:ext uri="{FF2B5EF4-FFF2-40B4-BE49-F238E27FC236}">
                <a16:creationId xmlns:a16="http://schemas.microsoft.com/office/drawing/2014/main" id="{AA2E2AA5-FE42-4739-ADDD-6678B88E0A3D}"/>
              </a:ext>
            </a:extLst>
          </p:cNvPr>
          <p:cNvSpPr/>
          <p:nvPr/>
        </p:nvSpPr>
        <p:spPr>
          <a:xfrm>
            <a:off x="515903" y="948946"/>
            <a:ext cx="1137015" cy="465165"/>
          </a:xfrm>
          <a:prstGeom prst="roundRect">
            <a:avLst/>
          </a:prstGeom>
          <a:solidFill>
            <a:srgbClr val="FEC4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Mở</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C13840FB-6CD6-4BEB-BA40-7350865D04F9}"/>
              </a:ext>
            </a:extLst>
          </p:cNvPr>
          <p:cNvSpPr txBox="1"/>
          <p:nvPr/>
        </p:nvSpPr>
        <p:spPr>
          <a:xfrm>
            <a:off x="2689412" y="793497"/>
            <a:ext cx="6049937"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Giới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thiệu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sẽ</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này</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ở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đâu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sp>
        <p:nvSpPr>
          <p:cNvPr id="14" name="TextBox 13">
            <a:extLst>
              <a:ext uri="{FF2B5EF4-FFF2-40B4-BE49-F238E27FC236}">
                <a16:creationId xmlns:a16="http://schemas.microsoft.com/office/drawing/2014/main" id="{A0D16342-144F-403E-9492-837BD72A311B}"/>
              </a:ext>
            </a:extLst>
          </p:cNvPr>
          <p:cNvSpPr txBox="1"/>
          <p:nvPr/>
        </p:nvSpPr>
        <p:spPr>
          <a:xfrm>
            <a:off x="2693324" y="1216923"/>
            <a:ext cx="3350597" cy="369332"/>
          </a:xfrm>
          <a:prstGeom prst="rect">
            <a:avLst/>
          </a:prstGeom>
          <a:noFill/>
        </p:spPr>
        <p:txBody>
          <a:bodyPr wrap="non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để</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lại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dấu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ấn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cho</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em</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cxnSp>
        <p:nvCxnSpPr>
          <p:cNvPr id="15" name="Straight Arrow Connector 14">
            <a:extLst>
              <a:ext uri="{FF2B5EF4-FFF2-40B4-BE49-F238E27FC236}">
                <a16:creationId xmlns:a16="http://schemas.microsoft.com/office/drawing/2014/main" id="{785E4790-CD73-4053-997F-159C11981C74}"/>
              </a:ext>
            </a:extLst>
          </p:cNvPr>
          <p:cNvCxnSpPr>
            <a:cxnSpLocks/>
            <a:stCxn id="12" idx="3"/>
          </p:cNvCxnSpPr>
          <p:nvPr/>
        </p:nvCxnSpPr>
        <p:spPr>
          <a:xfrm flipV="1">
            <a:off x="1652918" y="1026973"/>
            <a:ext cx="1036494" cy="154556"/>
          </a:xfrm>
          <a:prstGeom prst="straightConnector1">
            <a:avLst/>
          </a:prstGeom>
          <a:noFill/>
          <a:ln w="1270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id="{BCCA684E-7E8F-4AF6-A070-BDBB5C1825C6}"/>
              </a:ext>
            </a:extLst>
          </p:cNvPr>
          <p:cNvCxnSpPr>
            <a:cxnSpLocks/>
            <a:stCxn id="12" idx="3"/>
          </p:cNvCxnSpPr>
          <p:nvPr/>
        </p:nvCxnSpPr>
        <p:spPr>
          <a:xfrm>
            <a:off x="1652918" y="1181529"/>
            <a:ext cx="980461" cy="184666"/>
          </a:xfrm>
          <a:prstGeom prst="straightConnector1">
            <a:avLst/>
          </a:prstGeom>
          <a:noFill/>
          <a:ln w="12700" cap="flat" cmpd="sng" algn="ctr">
            <a:solidFill>
              <a:srgbClr val="5B9BD5"/>
            </a:solidFill>
            <a:prstDash val="solid"/>
            <a:miter lim="800000"/>
            <a:tailEnd type="triangle"/>
          </a:ln>
          <a:effectLst/>
        </p:spPr>
      </p:cxnSp>
      <p:sp>
        <p:nvSpPr>
          <p:cNvPr id="17" name="Rounded Rectangle 19">
            <a:extLst>
              <a:ext uri="{FF2B5EF4-FFF2-40B4-BE49-F238E27FC236}">
                <a16:creationId xmlns:a16="http://schemas.microsoft.com/office/drawing/2014/main" id="{B913AF7D-3048-4DA8-944B-9FDA15B8F4AD}"/>
              </a:ext>
            </a:extLst>
          </p:cNvPr>
          <p:cNvSpPr/>
          <p:nvPr/>
        </p:nvSpPr>
        <p:spPr>
          <a:xfrm>
            <a:off x="560137" y="2158123"/>
            <a:ext cx="1295557" cy="465165"/>
          </a:xfrm>
          <a:prstGeom prst="roundRect">
            <a:avLst/>
          </a:prstGeom>
          <a:solidFill>
            <a:srgbClr val="FF8D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50204B76-523A-4E0E-B3D5-8B107E54A2BA}"/>
              </a:ext>
            </a:extLst>
          </p:cNvPr>
          <p:cNvSpPr txBox="1"/>
          <p:nvPr/>
        </p:nvSpPr>
        <p:spPr>
          <a:xfrm>
            <a:off x="2689412" y="1789017"/>
            <a:ext cx="2461280"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bao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quát</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toàn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19" name="Straight Arrow Connector 18">
            <a:extLst>
              <a:ext uri="{FF2B5EF4-FFF2-40B4-BE49-F238E27FC236}">
                <a16:creationId xmlns:a16="http://schemas.microsoft.com/office/drawing/2014/main" id="{146953B3-CB63-487E-8179-CB07BA46BAD2}"/>
              </a:ext>
            </a:extLst>
          </p:cNvPr>
          <p:cNvCxnSpPr>
            <a:cxnSpLocks/>
          </p:cNvCxnSpPr>
          <p:nvPr/>
        </p:nvCxnSpPr>
        <p:spPr>
          <a:xfrm flipV="1">
            <a:off x="1853767" y="2087656"/>
            <a:ext cx="757250" cy="319928"/>
          </a:xfrm>
          <a:prstGeom prst="straightConnector1">
            <a:avLst/>
          </a:prstGeom>
          <a:noFill/>
          <a:ln w="12700" cap="flat" cmpd="sng" algn="ctr">
            <a:solidFill>
              <a:srgbClr val="5B9BD5"/>
            </a:solidFill>
            <a:prstDash val="solid"/>
            <a:miter lim="800000"/>
            <a:tailEnd type="triangle"/>
          </a:ln>
          <a:effectLst/>
        </p:spPr>
      </p:cxnSp>
      <p:sp>
        <p:nvSpPr>
          <p:cNvPr id="20" name="Rounded Rectangle 28">
            <a:extLst>
              <a:ext uri="{FF2B5EF4-FFF2-40B4-BE49-F238E27FC236}">
                <a16:creationId xmlns:a16="http://schemas.microsoft.com/office/drawing/2014/main" id="{B28A2B51-6BBF-4FD4-8784-E4713921FC13}"/>
              </a:ext>
            </a:extLst>
          </p:cNvPr>
          <p:cNvSpPr/>
          <p:nvPr/>
        </p:nvSpPr>
        <p:spPr>
          <a:xfrm>
            <a:off x="515903" y="3529415"/>
            <a:ext cx="1337864" cy="465165"/>
          </a:xfrm>
          <a:prstGeom prst="roundRect">
            <a:avLst/>
          </a:prstGeom>
          <a:solidFill>
            <a:srgbClr val="98DA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Kết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80332BF6-FE4C-4F10-BD1C-834738C54A43}"/>
              </a:ext>
            </a:extLst>
          </p:cNvPr>
          <p:cNvSpPr txBox="1"/>
          <p:nvPr/>
        </p:nvSpPr>
        <p:spPr>
          <a:xfrm>
            <a:off x="5082520" y="5675059"/>
            <a:ext cx="7109480" cy="369332"/>
          </a:xfrm>
          <a:prstGeom prst="rect">
            <a:avLst/>
          </a:prstGeom>
          <a:noFill/>
        </p:spPr>
        <p:txBody>
          <a:bodyPr wrap="square" rtlCol="0">
            <a:spAutoFit/>
          </a:bodyPr>
          <a:lstStyle/>
          <a:p>
            <a:pPr>
              <a:buClrTx/>
              <a:buFontTx/>
              <a:buNone/>
            </a:pPr>
            <a:r>
              <a:rPr lang="en-US" sz="1800" kern="1200" dirty="0" err="1">
                <a:solidFill>
                  <a:prstClr val="black"/>
                </a:solidFill>
                <a:latin typeface="Calibri Light" panose="020F0302020204030204"/>
                <a:ea typeface="+mn-ea"/>
                <a:cs typeface="#9Slide03 Arima Madurai Black" panose="00000A00000000000000" pitchFamily="2" charset="0"/>
              </a:rPr>
              <a:t>Nêu</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cảm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nghĩ</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em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về</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lợi</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ích</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a:t>
            </a:r>
            <a:endParaRPr lang="en-US" sz="1800" i="1" kern="1200" dirty="0">
              <a:solidFill>
                <a:srgbClr val="FF0000"/>
              </a:solidFill>
              <a:latin typeface="Calibri Light" panose="020F0302020204030204"/>
              <a:ea typeface="+mn-ea"/>
              <a:cs typeface="#9Slide03 Arima Madurai Black" panose="00000A00000000000000" pitchFamily="2" charset="0"/>
            </a:endParaRPr>
          </a:p>
        </p:txBody>
      </p:sp>
      <p:cxnSp>
        <p:nvCxnSpPr>
          <p:cNvPr id="25" name="Straight Arrow Connector 24">
            <a:extLst>
              <a:ext uri="{FF2B5EF4-FFF2-40B4-BE49-F238E27FC236}">
                <a16:creationId xmlns:a16="http://schemas.microsoft.com/office/drawing/2014/main" id="{3CB87A79-A2CA-469B-ADBA-5A8D177DB7A4}"/>
              </a:ext>
            </a:extLst>
          </p:cNvPr>
          <p:cNvCxnSpPr>
            <a:cxnSpLocks/>
          </p:cNvCxnSpPr>
          <p:nvPr/>
        </p:nvCxnSpPr>
        <p:spPr>
          <a:xfrm>
            <a:off x="1884903" y="2407582"/>
            <a:ext cx="726114" cy="451192"/>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id="{0003D92B-9985-4077-A772-D064BA569873}"/>
              </a:ext>
            </a:extLst>
          </p:cNvPr>
          <p:cNvCxnSpPr/>
          <p:nvPr/>
        </p:nvCxnSpPr>
        <p:spPr>
          <a:xfrm>
            <a:off x="3598750" y="5972986"/>
            <a:ext cx="1483770" cy="0"/>
          </a:xfrm>
          <a:prstGeom prst="straightConnector1">
            <a:avLst/>
          </a:prstGeom>
          <a:noFill/>
          <a:ln w="12700" cap="flat" cmpd="sng" algn="ctr">
            <a:solidFill>
              <a:srgbClr val="5B9BD5"/>
            </a:solidFill>
            <a:prstDash val="solid"/>
            <a:miter lim="800000"/>
            <a:tailEnd type="triangle"/>
          </a:ln>
          <a:effectLst/>
        </p:spPr>
      </p:cxnSp>
      <p:pic>
        <p:nvPicPr>
          <p:cNvPr id="29" name="Picture 28">
            <a:extLst>
              <a:ext uri="{FF2B5EF4-FFF2-40B4-BE49-F238E27FC236}">
                <a16:creationId xmlns:a16="http://schemas.microsoft.com/office/drawing/2014/main" id="{28DB22F8-6D10-4A2C-9EE2-E195F19B9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70" y="4752961"/>
            <a:ext cx="1450974" cy="688908"/>
          </a:xfrm>
          <a:prstGeom prst="rect">
            <a:avLst/>
          </a:prstGeom>
        </p:spPr>
      </p:pic>
      <p:sp>
        <p:nvSpPr>
          <p:cNvPr id="44" name="TextBox 43">
            <a:extLst>
              <a:ext uri="{FF2B5EF4-FFF2-40B4-BE49-F238E27FC236}">
                <a16:creationId xmlns:a16="http://schemas.microsoft.com/office/drawing/2014/main" id="{5520546B-F7F4-4349-850E-F1EC36747750}"/>
              </a:ext>
            </a:extLst>
          </p:cNvPr>
          <p:cNvSpPr txBox="1"/>
          <p:nvPr/>
        </p:nvSpPr>
        <p:spPr>
          <a:xfrm>
            <a:off x="2631295" y="2556644"/>
            <a:ext cx="6331952" cy="923330"/>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từng</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phận</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xa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gần</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cao</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thấp</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endParaRPr lang="en-US" altLang="en-US" sz="1800" dirty="0">
              <a:latin typeface="Cambria" panose="02040503050406030204" pitchFamily="18" charset="0"/>
              <a:ea typeface="Cambria" panose="02040503050406030204" pitchFamily="18" charset="0"/>
              <a:cs typeface="Times New Roman" panose="02020603050405020304" pitchFamily="18" charset="0"/>
            </a:endParaRPr>
          </a:p>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tối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mùa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45" name="Straight Arrow Connector 44">
            <a:extLst>
              <a:ext uri="{FF2B5EF4-FFF2-40B4-BE49-F238E27FC236}">
                <a16:creationId xmlns:a16="http://schemas.microsoft.com/office/drawing/2014/main" id="{547E5820-88E7-42AB-9032-5A55106FBC30}"/>
              </a:ext>
            </a:extLst>
          </p:cNvPr>
          <p:cNvCxnSpPr>
            <a:cxnSpLocks/>
          </p:cNvCxnSpPr>
          <p:nvPr/>
        </p:nvCxnSpPr>
        <p:spPr>
          <a:xfrm>
            <a:off x="1853767" y="3796756"/>
            <a:ext cx="757250" cy="16981"/>
          </a:xfrm>
          <a:prstGeom prst="straightConnector1">
            <a:avLst/>
          </a:prstGeom>
          <a:noFill/>
          <a:ln w="12700" cap="flat" cmpd="sng" algn="ctr">
            <a:solidFill>
              <a:srgbClr val="5B9BD5"/>
            </a:solidFill>
            <a:prstDash val="solid"/>
            <a:miter lim="800000"/>
            <a:tailEnd type="triangle"/>
          </a:ln>
          <a:effectLst/>
        </p:spPr>
      </p:cxnSp>
      <p:sp>
        <p:nvSpPr>
          <p:cNvPr id="46" name="TextBox 45">
            <a:extLst>
              <a:ext uri="{FF2B5EF4-FFF2-40B4-BE49-F238E27FC236}">
                <a16:creationId xmlns:a16="http://schemas.microsoft.com/office/drawing/2014/main" id="{D54CB473-B0C6-4881-B1B7-F860B3490EBB}"/>
              </a:ext>
            </a:extLst>
          </p:cNvPr>
          <p:cNvSpPr txBox="1"/>
          <p:nvPr/>
        </p:nvSpPr>
        <p:spPr>
          <a:xfrm>
            <a:off x="2631295" y="3556222"/>
            <a:ext cx="4415432" cy="369332"/>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Nêu</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tình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em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0763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p:bldP spid="20" grpId="0" animBg="1"/>
      <p:bldP spid="21" grpId="0"/>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A77758D3-1949-4F66-9B26-79975E2135F7}"/>
              </a:ext>
            </a:extLst>
          </p:cNvPr>
          <p:cNvGrpSpPr/>
          <p:nvPr/>
        </p:nvGrpSpPr>
        <p:grpSpPr>
          <a:xfrm>
            <a:off x="2202297" y="623395"/>
            <a:ext cx="3960781" cy="569001"/>
            <a:chOff x="708862" y="1392135"/>
            <a:chExt cx="3960781" cy="569001"/>
          </a:xfrm>
        </p:grpSpPr>
        <p:sp>
          <p:nvSpPr>
            <p:cNvPr id="6" name="TextBox 5">
              <a:extLst>
                <a:ext uri="{FF2B5EF4-FFF2-40B4-BE49-F238E27FC236}">
                  <a16:creationId xmlns:a16="http://schemas.microsoft.com/office/drawing/2014/main"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a16="http://schemas.microsoft.com/office/drawing/2014/main" id="{7DCE459A-2FF7-4455-B442-A0849446F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a16="http://schemas.microsoft.com/office/drawing/2014/main" id="{335E0065-9939-4389-B444-39BF1F4B79A9}"/>
              </a:ext>
            </a:extLst>
          </p:cNvPr>
          <p:cNvSpPr txBox="1">
            <a:spLocks noChangeArrowheads="1"/>
          </p:cNvSpPr>
          <p:nvPr/>
        </p:nvSpPr>
        <p:spPr bwMode="auto">
          <a:xfrm>
            <a:off x="800100" y="1553626"/>
            <a:ext cx="802117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Dàn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liên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nhau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chi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đặc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điểm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sắp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xếp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hợp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lý</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Lựa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chọn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Sử</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so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sánh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thêm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kern="120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Diễn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lưu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loát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rõ</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ràng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698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244480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a16="http://schemas.microsoft.com/office/drawing/2014/main"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a16="http://schemas.microsoft.com/office/drawing/2014/main"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văn hay, </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HS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a16="http://schemas.microsoft.com/office/drawing/2014/main"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a16="http://schemas.microsoft.com/office/drawing/2014/main"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a16="http://schemas.microsoft.com/office/drawing/2014/main"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a16="http://schemas.microsoft.com/office/drawing/2014/main"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en-US" sz="1900" dirty="0" err="1">
                <a:latin typeface="Cambria" panose="02040503050406030204" pitchFamily="18" charset="0"/>
                <a:ea typeface="Cambria" panose="02040503050406030204" pitchFamily="18" charset="0"/>
              </a:rPr>
              <a:t>Tác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quan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mặt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biển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điểm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nhau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xanh</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thẳm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rải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mây</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âm</a:t>
            </a:r>
            <a:r>
              <a:rPr lang="en-US" sz="1900" dirty="0">
                <a:latin typeface="Cambria" panose="02040503050406030204" pitchFamily="18" charset="0"/>
                <a:ea typeface="Cambria" panose="02040503050406030204" pitchFamily="18" charset="0"/>
              </a:rPr>
              <a:t> u,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gió</a:t>
            </a:r>
            <a:r>
              <a:rPr lang="en-US"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quan sát biển, tác giả đã có những liên tưởng thú vị như thế 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Quan sát sự thay đổi sắc màu của biển, tác giả liên tưởng đến sự thay đổi tâm trạng của con người. Biển cũng viết buồn vui, lúc tẻ nhạt, lạnh lùng, lúc sôi nổi, hả hê, lúc đăm chiêu gắt gỏng.</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a16="http://schemas.microsoft.com/office/drawing/2014/main"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a16="http://schemas.microsoft.com/office/drawing/2014/main"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a16="http://schemas.microsoft.com/office/drawing/2014/main"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a16="http://schemas.microsoft.com/office/drawing/2014/main"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a16="http://schemas.microsoft.com/office/drawing/2014/main"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a16="http://schemas.microsoft.com/office/drawing/2014/main"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a16="http://schemas.microsoft.com/office/drawing/2014/main"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a16="http://schemas.microsoft.com/office/drawing/2014/main" id="{F93CA251-36E7-4C17-B9D5-00036DC2BAAA}"/>
              </a:ext>
            </a:extLst>
          </p:cNvPr>
          <p:cNvGrpSpPr/>
          <p:nvPr/>
        </p:nvGrpSpPr>
        <p:grpSpPr>
          <a:xfrm>
            <a:off x="248420" y="2601874"/>
            <a:ext cx="3689035" cy="2134803"/>
            <a:chOff x="248420" y="2601874"/>
            <a:chExt cx="3689035" cy="2134803"/>
          </a:xfrm>
        </p:grpSpPr>
        <p:pic>
          <p:nvPicPr>
            <p:cNvPr id="13" name="Picture 12">
              <a:extLst>
                <a:ext uri="{FF2B5EF4-FFF2-40B4-BE49-F238E27FC236}">
                  <a16:creationId xmlns:a16="http://schemas.microsoft.com/office/drawing/2014/main"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a16="http://schemas.microsoft.com/office/drawing/2014/main"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a16="http://schemas.microsoft.com/office/drawing/2014/main"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a16="http://schemas.microsoft.com/office/drawing/2014/main"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a16="http://schemas.microsoft.com/office/drawing/2014/main"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07194792"/>
</p:tagLst>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2123</Words>
  <Application>Microsoft Office PowerPoint</Application>
  <PresentationFormat>On-screen Show (16:9)</PresentationFormat>
  <Paragraphs>90</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Oswald Regular</vt:lpstr>
      <vt:lpstr>Roboto Slab Regular</vt:lpstr>
      <vt:lpstr>Cambria</vt:lpstr>
      <vt:lpstr>Zilla Slab Light</vt:lpstr>
      <vt:lpstr>Englebert</vt:lpstr>
      <vt:lpstr>Calibri</vt:lpstr>
      <vt:lpstr>Times New Roman</vt:lpstr>
      <vt:lpstr>Fira Sans Extra Condensed Medium</vt:lpstr>
      <vt:lpstr>Calibri Light</vt:lpstr>
      <vt:lpstr>Back to School Social Media by Slidesgo</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Nguyễn Ngọc Ánh</cp:lastModifiedBy>
  <cp:revision>73</cp:revision>
  <dcterms:modified xsi:type="dcterms:W3CDTF">2021-10-14T09:07:17Z</dcterms:modified>
</cp:coreProperties>
</file>