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76" r:id="rId3"/>
    <p:sldId id="263" r:id="rId4"/>
    <p:sldId id="355" r:id="rId5"/>
    <p:sldId id="372" r:id="rId6"/>
    <p:sldId id="368" r:id="rId7"/>
    <p:sldId id="357" r:id="rId8"/>
    <p:sldId id="358" r:id="rId9"/>
    <p:sldId id="268" r:id="rId10"/>
    <p:sldId id="377" r:id="rId11"/>
    <p:sldId id="376" r:id="rId12"/>
    <p:sldId id="361" r:id="rId13"/>
    <p:sldId id="362" r:id="rId14"/>
    <p:sldId id="363" r:id="rId15"/>
    <p:sldId id="374" r:id="rId16"/>
    <p:sldId id="279" r:id="rId17"/>
    <p:sldId id="375" r:id="rId18"/>
    <p:sldId id="272" r:id="rId19"/>
    <p:sldId id="367" r:id="rId20"/>
  </p:sldIdLst>
  <p:sldSz cx="12192000" cy="6858000"/>
  <p:notesSz cx="6954838" cy="93091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0" autoAdjust="0"/>
  </p:normalViewPr>
  <p:slideViewPr>
    <p:cSldViewPr snapToGrid="0">
      <p:cViewPr varScale="1">
        <p:scale>
          <a:sx n="49" d="100"/>
          <a:sy n="49" d="100"/>
        </p:scale>
        <p:origin x="3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30/09/2021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17</a:t>
            </a:fld>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18</a:t>
            </a:fld>
            <a:endParaRPr lang="vi-VN"/>
          </a:p>
        </p:txBody>
      </p:sp>
    </p:spTree>
    <p:extLst>
      <p:ext uri="{BB962C8B-B14F-4D97-AF65-F5344CB8AC3E}">
        <p14:creationId xmlns:p14="http://schemas.microsoft.com/office/powerpoint/2010/main" val="81953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2</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Chốt</a:t>
            </a:r>
            <a:r>
              <a:rPr lang="en-US" dirty="0"/>
              <a:t> </a:t>
            </a:r>
            <a:r>
              <a:rPr lang="en-US" dirty="0" err="1"/>
              <a:t>cách</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7</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Đây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nghịch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nghĩa</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xong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gấp</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lên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bao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nhiêu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thì</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người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sẽ</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nhiêu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muốn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ta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Rút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về</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vị</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con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dụng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vào</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hành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nhưng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lưu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ý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chọn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hiện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PT chia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hết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bước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1CED1F-2A60-4BCF-A982-B1DE6039188B}" type="slidenum">
              <a:rPr lang="vi-VN" smtClean="0"/>
              <a:t>9</a:t>
            </a:fld>
            <a:endParaRPr lang="vi-VN"/>
          </a:p>
        </p:txBody>
      </p:sp>
    </p:spTree>
    <p:extLst>
      <p:ext uri="{BB962C8B-B14F-4D97-AF65-F5344CB8AC3E}">
        <p14:creationId xmlns:p14="http://schemas.microsoft.com/office/powerpoint/2010/main" val="71670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Bước</a:t>
            </a:r>
            <a:r>
              <a:rPr lang="en-US" dirty="0"/>
              <a:t> </a:t>
            </a:r>
            <a:r>
              <a:rPr lang="en-US" dirty="0" err="1"/>
              <a:t>nào</a:t>
            </a:r>
            <a:r>
              <a:rPr lang="en-US" dirty="0"/>
              <a:t> </a:t>
            </a:r>
            <a:r>
              <a:rPr lang="en-US" dirty="0" err="1"/>
              <a:t>là</a:t>
            </a:r>
            <a:r>
              <a:rPr lang="en-US" dirty="0"/>
              <a:t> </a:t>
            </a:r>
            <a:r>
              <a:rPr lang="en-US" dirty="0" err="1"/>
              <a:t>bước</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a:t>
            </a:r>
          </a:p>
          <a:p>
            <a:pPr marL="171450" indent="-171450">
              <a:buFont typeface="Arial" panose="020B0604020202020204" pitchFamily="34" charset="0"/>
              <a:buChar char="•"/>
            </a:pPr>
            <a:r>
              <a:rPr lang="en-US" dirty="0"/>
              <a:t>Khi </a:t>
            </a:r>
            <a:r>
              <a:rPr lang="en-US" dirty="0" err="1"/>
              <a:t>giải</a:t>
            </a:r>
            <a:r>
              <a:rPr lang="en-US" dirty="0"/>
              <a:t> </a:t>
            </a:r>
            <a:r>
              <a:rPr lang="en-US" dirty="0" err="1"/>
              <a:t>dạng</a:t>
            </a:r>
            <a:r>
              <a:rPr lang="en-US" dirty="0"/>
              <a:t> </a:t>
            </a:r>
            <a:r>
              <a:rPr lang="en-US" dirty="0" err="1"/>
              <a:t>toán</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ta </a:t>
            </a:r>
            <a:r>
              <a:rPr lang="en-US" dirty="0" err="1"/>
              <a:t>cần</a:t>
            </a:r>
            <a:r>
              <a:rPr lang="en-US" dirty="0"/>
              <a:t> </a:t>
            </a:r>
            <a:r>
              <a:rPr lang="en-US" dirty="0" err="1"/>
              <a:t>chú</a:t>
            </a:r>
            <a:r>
              <a:rPr lang="en-US" dirty="0"/>
              <a:t> ý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bài</a:t>
            </a:r>
            <a:r>
              <a:rPr lang="en-US" dirty="0"/>
              <a:t>: </a:t>
            </a:r>
            <a:r>
              <a:rPr lang="en-US" dirty="0" err="1"/>
              <a:t>bài</a:t>
            </a:r>
            <a:r>
              <a:rPr lang="en-US" dirty="0"/>
              <a:t> </a:t>
            </a:r>
            <a:r>
              <a:rPr lang="en-US" dirty="0" err="1"/>
              <a:t>toán</a:t>
            </a:r>
            <a:r>
              <a:rPr lang="en-US" dirty="0"/>
              <a:t> </a:t>
            </a:r>
            <a:r>
              <a:rPr lang="en-US" dirty="0" err="1"/>
              <a:t>hỏi</a:t>
            </a:r>
            <a:r>
              <a:rPr lang="en-US" dirty="0"/>
              <a:t> </a:t>
            </a:r>
            <a:r>
              <a:rPr lang="en-US" dirty="0" err="1"/>
              <a:t>cái</a:t>
            </a:r>
            <a:r>
              <a:rPr lang="en-US" dirty="0"/>
              <a:t>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cái</a:t>
            </a:r>
            <a:r>
              <a:rPr lang="en-US" dirty="0"/>
              <a:t> </a:t>
            </a:r>
            <a:r>
              <a:rPr lang="en-US" dirty="0" err="1"/>
              <a:t>đó</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11</a:t>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GV </a:t>
            </a:r>
            <a:r>
              <a:rPr lang="en-US" sz="1200" b="0" i="0" u="sng" kern="1200" dirty="0" err="1">
                <a:solidFill>
                  <a:schemeClr val="tx1"/>
                </a:solidFill>
                <a:effectLst/>
                <a:latin typeface="+mn-lt"/>
                <a:ea typeface="+mn-ea"/>
                <a:cs typeface="+mn-cs"/>
              </a:rPr>
              <a:t>chốt</a:t>
            </a:r>
            <a:r>
              <a:rPr lang="en-US" sz="1200" b="0"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dạng</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Rút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về</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vị</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12</a:t>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GV </a:t>
            </a:r>
            <a:r>
              <a:rPr lang="en-US" sz="1200" b="1" i="1" u="sng" kern="1200" dirty="0" err="1">
                <a:solidFill>
                  <a:schemeClr val="tx1"/>
                </a:solidFill>
                <a:effectLst/>
                <a:latin typeface="+mn-lt"/>
                <a:ea typeface="+mn-ea"/>
                <a:cs typeface="+mn-cs"/>
              </a:rPr>
              <a:t>chốt</a:t>
            </a:r>
            <a:r>
              <a:rPr lang="en-US" sz="1200" b="1"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giải</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toán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dạng</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nghịch</a:t>
            </a:r>
            <a:r>
              <a:rPr lang="en-US" sz="1200" b="1" i="1" kern="1200" dirty="0">
                <a:solidFill>
                  <a:schemeClr val="tx1"/>
                </a:solidFill>
                <a:effectLst/>
                <a:latin typeface="+mn-lt"/>
                <a:ea typeface="+mn-ea"/>
                <a:cs typeface="+mn-cs"/>
              </a:rPr>
              <a:t>) - ở </a:t>
            </a:r>
            <a:r>
              <a:rPr lang="en-US" sz="1200" b="1" i="1" kern="1200" dirty="0" err="1">
                <a:solidFill>
                  <a:schemeClr val="tx1"/>
                </a:solidFill>
                <a:effectLst/>
                <a:latin typeface="+mn-lt"/>
                <a:ea typeface="+mn-ea"/>
                <a:cs typeface="+mn-cs"/>
              </a:rPr>
              <a:t>cách</a:t>
            </a:r>
            <a:r>
              <a:rPr lang="en-US" sz="1200" b="1" i="1" kern="1200" dirty="0">
                <a:solidFill>
                  <a:schemeClr val="tx1"/>
                </a:solidFill>
                <a:effectLst/>
                <a:latin typeface="+mn-lt"/>
                <a:ea typeface="+mn-ea"/>
                <a:cs typeface="+mn-cs"/>
              </a:rPr>
              <a:t> 2 </a:t>
            </a:r>
            <a:r>
              <a:rPr lang="en-US" sz="1200" b="1" i="1" kern="1200" dirty="0" err="1">
                <a:solidFill>
                  <a:schemeClr val="tx1"/>
                </a:solidFill>
                <a:effectLst/>
                <a:latin typeface="+mn-lt"/>
                <a:ea typeface="+mn-ea"/>
                <a:cs typeface="+mn-cs"/>
              </a:rPr>
              <a:t>tìm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số</a:t>
            </a:r>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Muốn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cần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lưu</a:t>
            </a:r>
            <a:r>
              <a:rPr lang="en-US" sz="1200" b="0" i="0" kern="1200" dirty="0">
                <a:solidFill>
                  <a:schemeClr val="tx1"/>
                </a:solidFill>
                <a:effectLst/>
                <a:latin typeface="+mn-lt"/>
                <a:ea typeface="+mn-ea"/>
                <a:cs typeface="+mn-cs"/>
              </a:rPr>
              <a:t> ý </a:t>
            </a:r>
            <a:r>
              <a:rPr lang="en-US" sz="1200" b="0" i="0" kern="1200" dirty="0" err="1">
                <a:solidFill>
                  <a:schemeClr val="tx1"/>
                </a:solidFill>
                <a:effectLst/>
                <a:latin typeface="+mn-lt"/>
                <a:ea typeface="+mn-ea"/>
                <a:cs typeface="+mn-cs"/>
              </a:rPr>
              <a:t>gì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lượng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có</a:t>
            </a:r>
            <a:r>
              <a:rPr lang="en-US" sz="1200" b="0" i="0" kern="1200" dirty="0">
                <a:solidFill>
                  <a:schemeClr val="tx1"/>
                </a:solidFill>
                <a:effectLst/>
                <a:latin typeface="+mn-lt"/>
                <a:ea typeface="+mn-ea"/>
                <a:cs typeface="+mn-cs"/>
              </a:rPr>
              <a:t> chia </a:t>
            </a:r>
            <a:r>
              <a:rPr lang="en-US" sz="1200" b="0" i="0" kern="1200" dirty="0" err="1">
                <a:solidFill>
                  <a:schemeClr val="tx1"/>
                </a:solidFill>
                <a:effectLst/>
                <a:latin typeface="+mn-lt"/>
                <a:ea typeface="+mn-ea"/>
                <a:cs typeface="+mn-cs"/>
              </a:rPr>
              <a:t>hết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nhau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không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mới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=&gt; Qua 3 BT con </a:t>
            </a:r>
            <a:r>
              <a:rPr lang="en-US" sz="1200" b="0" i="0" kern="1200" dirty="0" err="1">
                <a:solidFill>
                  <a:schemeClr val="tx1"/>
                </a:solidFill>
                <a:effectLst/>
                <a:latin typeface="+mn-lt"/>
                <a:ea typeface="+mn-ea"/>
                <a:cs typeface="+mn-cs"/>
              </a:rPr>
              <a:t>đạt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được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yêu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cầu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học</a:t>
            </a:r>
            <a:r>
              <a:rPr lang="en-US" sz="1200" b="0" i="0" kern="1200" dirty="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13</a:t>
            </a:fld>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biết</a:t>
            </a:r>
            <a:r>
              <a:rPr lang="en-US" dirty="0"/>
              <a:t> </a:t>
            </a:r>
            <a:r>
              <a:rPr lang="en-US" dirty="0" err="1"/>
              <a:t>đúng</a:t>
            </a:r>
            <a:r>
              <a:rPr lang="en-US" dirty="0"/>
              <a:t> </a:t>
            </a:r>
            <a:r>
              <a:rPr lang="en-US" dirty="0" err="1"/>
              <a:t>sai</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15</a:t>
            </a:fld>
            <a:endParaRPr lang="vi-VN"/>
          </a:p>
        </p:txBody>
      </p:sp>
    </p:spTree>
    <p:extLst>
      <p:ext uri="{BB962C8B-B14F-4D97-AF65-F5344CB8AC3E}">
        <p14:creationId xmlns:p14="http://schemas.microsoft.com/office/powerpoint/2010/main" val="14514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30/09/2021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30/09/2021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330987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30/09/2021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30/09/2021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339211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30/09/2021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30/09/2021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30/09/2021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30/09/2021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1882160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4715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30/09/2021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283445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98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1" cy="1655762"/>
          </a:xfrm>
        </p:spPr>
        <p:txBody>
          <a:bodyPr/>
          <a:lstStyle>
            <a:lvl1pPr marL="0" indent="0" algn="ctr">
              <a:buNone/>
              <a:defRPr sz="1990"/>
            </a:lvl1pPr>
            <a:lvl2pPr marL="379730" indent="0" algn="ctr">
              <a:buNone/>
              <a:defRPr sz="1660"/>
            </a:lvl2pPr>
            <a:lvl3pPr marL="758825" indent="0" algn="ctr">
              <a:buNone/>
              <a:defRPr sz="1495"/>
            </a:lvl3pPr>
            <a:lvl4pPr marL="1138555" indent="0" algn="ctr">
              <a:buNone/>
              <a:defRPr sz="1330"/>
            </a:lvl4pPr>
            <a:lvl5pPr marL="1517650" indent="0" algn="ctr">
              <a:buNone/>
              <a:defRPr sz="1330"/>
            </a:lvl5pPr>
            <a:lvl6pPr marL="1897380" indent="0" algn="ctr">
              <a:buNone/>
              <a:defRPr sz="1330"/>
            </a:lvl6pPr>
            <a:lvl7pPr marL="2277110" indent="0" algn="ctr">
              <a:buNone/>
              <a:defRPr sz="1330"/>
            </a:lvl7pPr>
            <a:lvl8pPr marL="2656205" indent="0" algn="ctr">
              <a:buNone/>
              <a:defRPr sz="1330"/>
            </a:lvl8pPr>
            <a:lvl9pPr marL="3035935" indent="0" algn="ctr">
              <a:buNone/>
              <a:defRPr sz="133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3416F5-6A5B-49A6-9E3C-3DE28612734A}"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796A2C-A5F2-4287-AC59-D806AAF1B99E}"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98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1990">
                <a:solidFill>
                  <a:schemeClr val="tx1"/>
                </a:solidFill>
              </a:defRPr>
            </a:lvl1pPr>
            <a:lvl2pPr marL="379730" indent="0">
              <a:buNone/>
              <a:defRPr sz="1660">
                <a:solidFill>
                  <a:schemeClr val="tx1">
                    <a:tint val="75000"/>
                  </a:schemeClr>
                </a:solidFill>
              </a:defRPr>
            </a:lvl2pPr>
            <a:lvl3pPr marL="758825" indent="0">
              <a:buNone/>
              <a:defRPr sz="1495">
                <a:solidFill>
                  <a:schemeClr val="tx1">
                    <a:tint val="75000"/>
                  </a:schemeClr>
                </a:solidFill>
              </a:defRPr>
            </a:lvl3pPr>
            <a:lvl4pPr marL="1138555" indent="0">
              <a:buNone/>
              <a:defRPr sz="1330">
                <a:solidFill>
                  <a:schemeClr val="tx1">
                    <a:tint val="75000"/>
                  </a:schemeClr>
                </a:solidFill>
              </a:defRPr>
            </a:lvl4pPr>
            <a:lvl5pPr marL="1517650" indent="0">
              <a:buNone/>
              <a:defRPr sz="1330">
                <a:solidFill>
                  <a:schemeClr val="tx1">
                    <a:tint val="75000"/>
                  </a:schemeClr>
                </a:solidFill>
              </a:defRPr>
            </a:lvl5pPr>
            <a:lvl6pPr marL="1897380" indent="0">
              <a:buNone/>
              <a:defRPr sz="1330">
                <a:solidFill>
                  <a:schemeClr val="tx1">
                    <a:tint val="75000"/>
                  </a:schemeClr>
                </a:solidFill>
              </a:defRPr>
            </a:lvl6pPr>
            <a:lvl7pPr marL="2277110" indent="0">
              <a:buNone/>
              <a:defRPr sz="1330">
                <a:solidFill>
                  <a:schemeClr val="tx1">
                    <a:tint val="75000"/>
                  </a:schemeClr>
                </a:solidFill>
              </a:defRPr>
            </a:lvl7pPr>
            <a:lvl8pPr marL="2656205" indent="0">
              <a:buNone/>
              <a:defRPr sz="1330">
                <a:solidFill>
                  <a:schemeClr val="tx1">
                    <a:tint val="75000"/>
                  </a:schemeClr>
                </a:solidFill>
              </a:defRPr>
            </a:lvl8pPr>
            <a:lvl9pPr marL="3035935" indent="0">
              <a:buNone/>
              <a:defRPr sz="13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38C8C2-EE21-4B59-9DE9-B46CFC253B27}"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88DE52-7C9C-47AE-9801-EEEC88030913}"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99B62C-F642-4502-9F04-A8750A2B07BA}"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D73B7EA-8E85-4CBE-ACA7-B031DEB4D099}"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36560A9-E305-469B-A6EC-E7B77E0007AC}"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36560A9-E305-469B-A6EC-E7B77E0007AC}" type="slidenum">
              <a:rPr lang="en-US" altLang="en-US"/>
              <a:t>‹#›</a:t>
            </a:fld>
            <a:endParaRPr lang="en-US" altLang="en-US"/>
          </a:p>
        </p:txBody>
      </p:sp>
    </p:spTree>
    <p:extLst>
      <p:ext uri="{BB962C8B-B14F-4D97-AF65-F5344CB8AC3E}">
        <p14:creationId xmlns:p14="http://schemas.microsoft.com/office/powerpoint/2010/main" val="2392157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199" cy="4873625"/>
          </a:xfrm>
        </p:spPr>
        <p:txBody>
          <a:bodyPr/>
          <a:lstStyle>
            <a:lvl1pPr>
              <a:defRPr sz="2655"/>
            </a:lvl1pPr>
            <a:lvl2pPr>
              <a:defRPr sz="2325"/>
            </a:lvl2pPr>
            <a:lvl3pPr>
              <a:defRPr sz="1990"/>
            </a:lvl3pPr>
            <a:lvl4pPr>
              <a:defRPr sz="1660"/>
            </a:lvl4pPr>
            <a:lvl5pPr>
              <a:defRPr sz="1660"/>
            </a:lvl5pPr>
            <a:lvl6pPr>
              <a:defRPr sz="1660"/>
            </a:lvl6pPr>
            <a:lvl7pPr>
              <a:defRPr sz="1660"/>
            </a:lvl7pPr>
            <a:lvl8pPr>
              <a:defRPr sz="1660"/>
            </a:lvl8pPr>
            <a:lvl9pPr>
              <a:defRPr sz="16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17C869-A5AA-46A8-8A87-EC8262A179A1}"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30/09/2021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4139253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199" cy="4873625"/>
          </a:xfrm>
        </p:spPr>
        <p:txBody>
          <a:bodyPr rtlCol="0">
            <a:normAutofit/>
          </a:bodyPr>
          <a:lstStyle>
            <a:lvl1pPr marL="0" indent="0">
              <a:buNone/>
              <a:defRPr sz="2655"/>
            </a:lvl1pPr>
            <a:lvl2pPr marL="379730" indent="0">
              <a:buNone/>
              <a:defRPr sz="2325"/>
            </a:lvl2pPr>
            <a:lvl3pPr marL="758825" indent="0">
              <a:buNone/>
              <a:defRPr sz="1990"/>
            </a:lvl3pPr>
            <a:lvl4pPr marL="1138555" indent="0">
              <a:buNone/>
              <a:defRPr sz="1660"/>
            </a:lvl4pPr>
            <a:lvl5pPr marL="1517650" indent="0">
              <a:buNone/>
              <a:defRPr sz="1660"/>
            </a:lvl5pPr>
            <a:lvl6pPr marL="1897380" indent="0">
              <a:buNone/>
              <a:defRPr sz="1660"/>
            </a:lvl6pPr>
            <a:lvl7pPr marL="2277110" indent="0">
              <a:buNone/>
              <a:defRPr sz="1660"/>
            </a:lvl7pPr>
            <a:lvl8pPr marL="2656205" indent="0">
              <a:buNone/>
              <a:defRPr sz="1660"/>
            </a:lvl8pPr>
            <a:lvl9pPr marL="3035935" indent="0">
              <a:buNone/>
              <a:defRPr sz="166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27A986-FBE8-4EC5-889B-A5FC073389C3}"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3371A-A444-46CE-A89A-729B940CE288}"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592515-E6AC-41BC-8296-5CAC9CBB8B8A}"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321181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30/09/2021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384800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C9A0EC-FB5A-4645-BDA8-B69FA18BFD46}" type="datetimeFigureOut">
              <a:rPr lang="vi-VN" smtClean="0"/>
              <a:t>30/09/2021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4C9A0EC-FB5A-4645-BDA8-B69FA18BFD46}" type="datetimeFigureOut">
              <a:rPr lang="vi-VN" smtClean="0"/>
              <a:t>30/09/2021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4C9A0EC-FB5A-4645-BDA8-B69FA18BFD46}" type="datetimeFigureOut">
              <a:rPr lang="vi-VN" smtClean="0"/>
              <a:t>30/09/2021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30/09/2021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30/09/2021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59320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30/09/2021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80" r:id="rId4"/>
    <p:sldLayoutId id="2147483651" r:id="rId5"/>
    <p:sldLayoutId id="2147483652" r:id="rId6"/>
    <p:sldLayoutId id="2147483653" r:id="rId7"/>
    <p:sldLayoutId id="2147483654" r:id="rId8"/>
    <p:sldLayoutId id="2147483679" r:id="rId9"/>
    <p:sldLayoutId id="2147483677" r:id="rId10"/>
    <p:sldLayoutId id="2147483655" r:id="rId11"/>
    <p:sldLayoutId id="2147483682" r:id="rId12"/>
    <p:sldLayoutId id="2147483656" r:id="rId13"/>
    <p:sldLayoutId id="2147483657" r:id="rId14"/>
    <p:sldLayoutId id="2147483658" r:id="rId15"/>
    <p:sldLayoutId id="2147483659" r:id="rId16"/>
    <p:sldLayoutId id="2147483660" r:id="rId17"/>
    <p:sldLayoutId id="2147483676" r:id="rId18"/>
    <p:sldLayoutId id="2147483675" r:id="rId19"/>
    <p:sldLayoutId id="214748367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982" y="365126"/>
            <a:ext cx="105140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982" y="1825625"/>
            <a:ext cx="105140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982" y="6356351"/>
            <a:ext cx="2741350" cy="365125"/>
          </a:xfrm>
          <a:prstGeom prst="rect">
            <a:avLst/>
          </a:prstGeom>
        </p:spPr>
        <p:txBody>
          <a:bodyPr vert="horz" lIns="91440" tIns="45720" rIns="91440" bIns="45720" rtlCol="0" anchor="ctr"/>
          <a:lstStyle>
            <a:lvl1pPr algn="l">
              <a:defRPr sz="995">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9349" y="6356351"/>
            <a:ext cx="4113302" cy="365125"/>
          </a:xfrm>
          <a:prstGeom prst="rect">
            <a:avLst/>
          </a:prstGeom>
        </p:spPr>
        <p:txBody>
          <a:bodyPr vert="horz" lIns="91440" tIns="45720" rIns="91440" bIns="45720" rtlCol="0" anchor="ctr"/>
          <a:lstStyle>
            <a:lvl1pPr algn="ctr">
              <a:defRPr sz="99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1668" y="6356351"/>
            <a:ext cx="274135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fld id="{849F4535-575B-484C-8E3A-FBC651E1D09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8" r:id="rId8"/>
    <p:sldLayoutId id="2147483669" r:id="rId9"/>
    <p:sldLayoutId id="2147483670" r:id="rId10"/>
    <p:sldLayoutId id="2147483671" r:id="rId11"/>
    <p:sldLayoutId id="2147483672" r:id="rId12"/>
    <p:sldLayoutId id="2147483673" r:id="rId13"/>
  </p:sldLayoutIdLst>
  <p:txStyles>
    <p:titleStyle>
      <a:lvl1pPr algn="l" defTabSz="758825"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defTabSz="758825"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defTabSz="758825"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defTabSz="758825"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defTabSz="758825"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9230" indent="-189230" algn="l" defTabSz="758825" rtl="0" eaLnBrk="0" fontAlgn="base" hangingPunct="0">
        <a:lnSpc>
          <a:spcPct val="90000"/>
        </a:lnSpc>
        <a:spcBef>
          <a:spcPts val="825"/>
        </a:spcBef>
        <a:spcAft>
          <a:spcPct val="0"/>
        </a:spcAft>
        <a:buFont typeface="Arial" panose="020B0604020202020204" pitchFamily="34" charset="0"/>
        <a:buChar char="•"/>
        <a:defRPr sz="2300" kern="1200">
          <a:solidFill>
            <a:schemeClr val="tx1"/>
          </a:solidFill>
          <a:latin typeface="+mn-lt"/>
          <a:ea typeface="+mn-ea"/>
          <a:cs typeface="+mn-cs"/>
        </a:defRPr>
      </a:lvl1pPr>
      <a:lvl2pPr marL="568325" indent="-189230" algn="l" defTabSz="758825" rtl="0" eaLnBrk="0" fontAlgn="base" hangingPunct="0">
        <a:lnSpc>
          <a:spcPct val="90000"/>
        </a:lnSpc>
        <a:spcBef>
          <a:spcPts val="415"/>
        </a:spcBef>
        <a:spcAft>
          <a:spcPct val="0"/>
        </a:spcAft>
        <a:buFont typeface="Arial" panose="020B0604020202020204" pitchFamily="34" charset="0"/>
        <a:buChar char="•"/>
        <a:defRPr sz="1900" kern="1200">
          <a:solidFill>
            <a:schemeClr val="tx1"/>
          </a:solidFill>
          <a:latin typeface="+mn-lt"/>
          <a:ea typeface="+mn-ea"/>
          <a:cs typeface="+mn-cs"/>
        </a:defRPr>
      </a:lvl2pPr>
      <a:lvl3pPr marL="948055" indent="-189230" algn="l" defTabSz="758825" rtl="0" eaLnBrk="0" fontAlgn="base" hangingPunct="0">
        <a:lnSpc>
          <a:spcPct val="90000"/>
        </a:lnSpc>
        <a:spcBef>
          <a:spcPts val="415"/>
        </a:spcBef>
        <a:spcAft>
          <a:spcPct val="0"/>
        </a:spcAft>
        <a:buFont typeface="Arial" panose="020B0604020202020204" pitchFamily="34" charset="0"/>
        <a:buChar char="•"/>
        <a:defRPr sz="1600" kern="1200">
          <a:solidFill>
            <a:schemeClr val="tx1"/>
          </a:solidFill>
          <a:latin typeface="+mn-lt"/>
          <a:ea typeface="+mn-ea"/>
          <a:cs typeface="+mn-cs"/>
        </a:defRPr>
      </a:lvl3pPr>
      <a:lvl4pPr marL="132715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4pPr>
      <a:lvl5pPr marL="170688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5pPr>
      <a:lvl6pPr marL="2087245"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6pPr>
      <a:lvl7pPr marL="246634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7pPr>
      <a:lvl8pPr marL="284607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8pPr>
      <a:lvl9pPr marL="322580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9pPr>
    </p:bodyStyle>
    <p:otherStyle>
      <a:defPPr>
        <a:defRPr lang="en-US"/>
      </a:defPPr>
      <a:lvl1pPr marL="0" algn="l" defTabSz="758825" rtl="0" eaLnBrk="1" latinLnBrk="0" hangingPunct="1">
        <a:defRPr sz="1495" kern="1200">
          <a:solidFill>
            <a:schemeClr val="tx1"/>
          </a:solidFill>
          <a:latin typeface="+mn-lt"/>
          <a:ea typeface="+mn-ea"/>
          <a:cs typeface="+mn-cs"/>
        </a:defRPr>
      </a:lvl1pPr>
      <a:lvl2pPr marL="379730" algn="l" defTabSz="758825" rtl="0" eaLnBrk="1" latinLnBrk="0" hangingPunct="1">
        <a:defRPr sz="1495" kern="1200">
          <a:solidFill>
            <a:schemeClr val="tx1"/>
          </a:solidFill>
          <a:latin typeface="+mn-lt"/>
          <a:ea typeface="+mn-ea"/>
          <a:cs typeface="+mn-cs"/>
        </a:defRPr>
      </a:lvl2pPr>
      <a:lvl3pPr marL="758825" algn="l" defTabSz="758825" rtl="0" eaLnBrk="1" latinLnBrk="0" hangingPunct="1">
        <a:defRPr sz="1495" kern="1200">
          <a:solidFill>
            <a:schemeClr val="tx1"/>
          </a:solidFill>
          <a:latin typeface="+mn-lt"/>
          <a:ea typeface="+mn-ea"/>
          <a:cs typeface="+mn-cs"/>
        </a:defRPr>
      </a:lvl3pPr>
      <a:lvl4pPr marL="1138555" algn="l" defTabSz="758825" rtl="0" eaLnBrk="1" latinLnBrk="0" hangingPunct="1">
        <a:defRPr sz="1495" kern="1200">
          <a:solidFill>
            <a:schemeClr val="tx1"/>
          </a:solidFill>
          <a:latin typeface="+mn-lt"/>
          <a:ea typeface="+mn-ea"/>
          <a:cs typeface="+mn-cs"/>
        </a:defRPr>
      </a:lvl4pPr>
      <a:lvl5pPr marL="1517650" algn="l" defTabSz="758825" rtl="0" eaLnBrk="1" latinLnBrk="0" hangingPunct="1">
        <a:defRPr sz="1495" kern="1200">
          <a:solidFill>
            <a:schemeClr val="tx1"/>
          </a:solidFill>
          <a:latin typeface="+mn-lt"/>
          <a:ea typeface="+mn-ea"/>
          <a:cs typeface="+mn-cs"/>
        </a:defRPr>
      </a:lvl5pPr>
      <a:lvl6pPr marL="1897380" algn="l" defTabSz="758825" rtl="0" eaLnBrk="1" latinLnBrk="0" hangingPunct="1">
        <a:defRPr sz="1495" kern="1200">
          <a:solidFill>
            <a:schemeClr val="tx1"/>
          </a:solidFill>
          <a:latin typeface="+mn-lt"/>
          <a:ea typeface="+mn-ea"/>
          <a:cs typeface="+mn-cs"/>
        </a:defRPr>
      </a:lvl6pPr>
      <a:lvl7pPr marL="2277110" algn="l" defTabSz="758825" rtl="0" eaLnBrk="1" latinLnBrk="0" hangingPunct="1">
        <a:defRPr sz="1495" kern="1200">
          <a:solidFill>
            <a:schemeClr val="tx1"/>
          </a:solidFill>
          <a:latin typeface="+mn-lt"/>
          <a:ea typeface="+mn-ea"/>
          <a:cs typeface="+mn-cs"/>
        </a:defRPr>
      </a:lvl7pPr>
      <a:lvl8pPr marL="2656205" algn="l" defTabSz="758825" rtl="0" eaLnBrk="1" latinLnBrk="0" hangingPunct="1">
        <a:defRPr sz="1495" kern="1200">
          <a:solidFill>
            <a:schemeClr val="tx1"/>
          </a:solidFill>
          <a:latin typeface="+mn-lt"/>
          <a:ea typeface="+mn-ea"/>
          <a:cs typeface="+mn-cs"/>
        </a:defRPr>
      </a:lvl8pPr>
      <a:lvl9pPr marL="3035935" algn="l" defTabSz="758825" rtl="0" eaLnBrk="1" latinLnBrk="0" hangingPunct="1">
        <a:defRPr sz="14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4E969-1442-45E1-B5D9-5F835F46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2435548" y="2044703"/>
            <a:ext cx="9756452" cy="2862322"/>
          </a:xfrm>
          <a:prstGeom prst="rect">
            <a:avLst/>
          </a:prstGeom>
          <a:noFill/>
        </p:spPr>
        <p:txBody>
          <a:bodyPr wrap="non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BÀI:ÔN TẬP VÀ BỔ SUNG </a:t>
            </a:r>
          </a:p>
          <a:p>
            <a:pPr algn="ctr"/>
            <a:r>
              <a:rPr lang="en-US" sz="6000" b="1" dirty="0">
                <a:solidFill>
                  <a:srgbClr val="FF0000"/>
                </a:solidFill>
                <a:latin typeface="Times New Roman" panose="02020603050405020304" pitchFamily="18" charset="0"/>
                <a:cs typeface="Times New Roman" panose="02020603050405020304" pitchFamily="18" charset="0"/>
              </a:rPr>
              <a:t>VỀ GIẢI TOÁN(TT) </a:t>
            </a:r>
          </a:p>
          <a:p>
            <a:pPr algn="ct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Trang</a:t>
            </a:r>
            <a:r>
              <a:rPr lang="en-US" sz="6000" b="1" dirty="0">
                <a:solidFill>
                  <a:srgbClr val="FF0000"/>
                </a:solidFill>
                <a:latin typeface="Times New Roman" panose="02020603050405020304" pitchFamily="18" charset="0"/>
                <a:cs typeface="Times New Roman" panose="02020603050405020304" pitchFamily="18" charset="0"/>
              </a:rPr>
              <a:t> 20)</a:t>
            </a:r>
          </a:p>
        </p:txBody>
      </p:sp>
      <p:graphicFrame>
        <p:nvGraphicFramePr>
          <p:cNvPr id="2" name="Object 1"/>
          <p:cNvGraphicFramePr>
            <a:graphicFrameLocks noChangeAspect="1"/>
          </p:cNvGraphicFramePr>
          <p:nvPr/>
        </p:nvGraphicFramePr>
        <p:xfrm>
          <a:off x="9268691" y="4892920"/>
          <a:ext cx="2576945" cy="1674134"/>
        </p:xfrm>
        <a:graphic>
          <a:graphicData uri="http://schemas.openxmlformats.org/presentationml/2006/ole">
            <mc:AlternateContent xmlns:mc="http://schemas.openxmlformats.org/markup-compatibility/2006">
              <mc:Choice xmlns:v="urn:schemas-microsoft-com:vml" Requires="v">
                <p:oleObj name="Clip" r:id="rId4" imgW="2192020" imgH="1424940" progId="MS_ClipArt_Gallery.2">
                  <p:embed/>
                </p:oleObj>
              </mc:Choice>
              <mc:Fallback>
                <p:oleObj name="Clip" r:id="rId4" imgW="2192020" imgH="142494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691" y="4892920"/>
                        <a:ext cx="2576945" cy="1674134"/>
                      </a:xfrm>
                      <a:prstGeom prst="rect">
                        <a:avLst/>
                      </a:prstGeom>
                      <a:noFill/>
                      <a:ln>
                        <a:noFill/>
                      </a:ln>
                    </p:spPr>
                  </p:pic>
                </p:oleObj>
              </mc:Fallback>
            </mc:AlternateContent>
          </a:graphicData>
        </a:graphic>
      </p:graphicFrame>
      <p:sp>
        <p:nvSpPr>
          <p:cNvPr id="6" name="TextBox 5"/>
          <p:cNvSpPr txBox="1"/>
          <p:nvPr/>
        </p:nvSpPr>
        <p:spPr>
          <a:xfrm>
            <a:off x="5011755" y="702242"/>
            <a:ext cx="4256936" cy="923330"/>
          </a:xfrm>
          <a:prstGeom prst="rect">
            <a:avLst/>
          </a:prstGeom>
          <a:noFill/>
        </p:spPr>
        <p:txBody>
          <a:bodyPr wrap="none" rtlCol="0">
            <a:spAutoFit/>
          </a:bodyPr>
          <a:lstStyle/>
          <a:p>
            <a:pPr algn="ctr"/>
            <a:r>
              <a:rPr lang="en-US" sz="5400" b="1" dirty="0">
                <a:latin typeface="Times New Roman" panose="02020603050405020304" pitchFamily="18" charset="0"/>
                <a:cs typeface="Times New Roman" panose="02020603050405020304" pitchFamily="18" charset="0"/>
              </a:rPr>
              <a:t>MÔN: 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443CB9-0933-4F29-8E7E-8DC745A47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 y="5120"/>
            <a:ext cx="12088091" cy="6852880"/>
          </a:xfrm>
          <a:prstGeom prst="rect">
            <a:avLst/>
          </a:prstGeom>
        </p:spPr>
      </p:pic>
      <p:sp>
        <p:nvSpPr>
          <p:cNvPr id="5" name="Title 1">
            <a:extLst>
              <a:ext uri="{FF2B5EF4-FFF2-40B4-BE49-F238E27FC236}">
                <a16:creationId xmlns:a16="http://schemas.microsoft.com/office/drawing/2014/main" id="{409544AE-0F83-4743-AB8A-971AE1BA5945}"/>
              </a:ext>
            </a:extLst>
          </p:cNvPr>
          <p:cNvSpPr txBox="1">
            <a:spLocks/>
          </p:cNvSpPr>
          <p:nvPr/>
        </p:nvSpPr>
        <p:spPr>
          <a:xfrm>
            <a:off x="2618409" y="2252190"/>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17809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38546" y="206719"/>
            <a:ext cx="119703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just" eaLnBrk="1" hangingPunct="1">
              <a:spcBef>
                <a:spcPct val="50000"/>
              </a:spcBef>
            </a:pPr>
            <a:r>
              <a:rPr lang="en-US" sz="3200" dirty="0">
                <a:solidFill>
                  <a:schemeClr val="tx1"/>
                </a:solidFill>
              </a:rPr>
              <a:t>       </a:t>
            </a:r>
            <a:r>
              <a:rPr lang="en-US" sz="3200" b="1" u="sng" dirty="0" err="1">
                <a:solidFill>
                  <a:schemeClr val="tx1"/>
                </a:solidFill>
              </a:rPr>
              <a:t>Bài</a:t>
            </a:r>
            <a:r>
              <a:rPr lang="en-US" sz="3200" b="1" u="sng" dirty="0">
                <a:solidFill>
                  <a:schemeClr val="tx1"/>
                </a:solidFill>
              </a:rPr>
              <a:t> 1:</a:t>
            </a:r>
            <a:r>
              <a:rPr lang="en-US" sz="3200" dirty="0">
                <a:solidFill>
                  <a:schemeClr val="tx1"/>
                </a:solidFill>
              </a:rPr>
              <a:t> 10 </a:t>
            </a:r>
            <a:r>
              <a:rPr lang="en-US" sz="3200" dirty="0" err="1">
                <a:solidFill>
                  <a:schemeClr val="tx1"/>
                </a:solidFill>
              </a:rPr>
              <a:t>người</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phải</a:t>
            </a:r>
            <a:r>
              <a:rPr lang="en-US" sz="3200" dirty="0">
                <a:solidFill>
                  <a:schemeClr val="tx1"/>
                </a:solidFill>
              </a:rPr>
              <a:t> </a:t>
            </a:r>
            <a:r>
              <a:rPr lang="en-US" sz="3200" dirty="0" err="1">
                <a:solidFill>
                  <a:schemeClr val="tx1"/>
                </a:solidFill>
              </a:rPr>
              <a:t>hết</a:t>
            </a:r>
            <a:r>
              <a:rPr lang="en-US" sz="3200" dirty="0">
                <a:solidFill>
                  <a:schemeClr val="tx1"/>
                </a:solidFill>
              </a:rPr>
              <a:t> 7 </a:t>
            </a:r>
            <a:r>
              <a:rPr lang="en-US" sz="3200" dirty="0" err="1">
                <a:solidFill>
                  <a:schemeClr val="tx1"/>
                </a:solidFill>
              </a:rPr>
              <a:t>ngày</a:t>
            </a:r>
            <a:r>
              <a:rPr lang="en-US" sz="3200" dirty="0">
                <a:solidFill>
                  <a:schemeClr val="tx1"/>
                </a:solidFill>
              </a:rPr>
              <a:t>. Nay </a:t>
            </a:r>
            <a:r>
              <a:rPr lang="en-US" sz="3200" dirty="0" err="1">
                <a:solidFill>
                  <a:schemeClr val="tx1"/>
                </a:solidFill>
              </a:rPr>
              <a:t>muốn</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bao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i="1" dirty="0">
                <a:solidFill>
                  <a:schemeClr val="tx1"/>
                </a:solidFill>
              </a:rPr>
              <a:t>(</a:t>
            </a:r>
            <a:r>
              <a:rPr lang="en-US" sz="3200" i="1" dirty="0" err="1">
                <a:solidFill>
                  <a:schemeClr val="tx1"/>
                </a:solidFill>
              </a:rPr>
              <a:t>Mức</a:t>
            </a:r>
            <a:r>
              <a:rPr lang="en-US" sz="3200" i="1" dirty="0">
                <a:solidFill>
                  <a:schemeClr val="tx1"/>
                </a:solidFill>
              </a:rPr>
              <a:t> </a:t>
            </a:r>
            <a:r>
              <a:rPr lang="en-US" sz="3200" i="1" dirty="0" err="1">
                <a:solidFill>
                  <a:schemeClr val="tx1"/>
                </a:solidFill>
              </a:rPr>
              <a:t>làm</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mỗi</a:t>
            </a:r>
            <a:r>
              <a:rPr lang="en-US" sz="3200" i="1" dirty="0">
                <a:solidFill>
                  <a:schemeClr val="tx1"/>
                </a:solidFill>
              </a:rPr>
              <a:t> </a:t>
            </a:r>
            <a:r>
              <a:rPr lang="en-US" sz="3200" i="1" dirty="0" err="1">
                <a:solidFill>
                  <a:schemeClr val="tx1"/>
                </a:solidFill>
              </a:rPr>
              <a:t>người</a:t>
            </a:r>
            <a:r>
              <a:rPr lang="en-US" sz="3200" i="1" dirty="0">
                <a:solidFill>
                  <a:schemeClr val="tx1"/>
                </a:solidFill>
              </a:rPr>
              <a:t>  </a:t>
            </a:r>
            <a:r>
              <a:rPr lang="en-US" sz="3200" i="1" dirty="0" err="1">
                <a:solidFill>
                  <a:schemeClr val="tx1"/>
                </a:solidFill>
              </a:rPr>
              <a:t>như</a:t>
            </a:r>
            <a:r>
              <a:rPr lang="en-US" sz="3200" i="1" dirty="0">
                <a:solidFill>
                  <a:schemeClr val="tx1"/>
                </a:solidFill>
              </a:rPr>
              <a:t> </a:t>
            </a:r>
            <a:r>
              <a:rPr lang="en-US" sz="3200" i="1" dirty="0" err="1">
                <a:solidFill>
                  <a:schemeClr val="tx1"/>
                </a:solidFill>
              </a:rPr>
              <a:t>nhau</a:t>
            </a:r>
            <a:r>
              <a:rPr lang="en-US" sz="3200" i="1" dirty="0">
                <a:solidFill>
                  <a:schemeClr val="tx1"/>
                </a:solidFill>
              </a:rPr>
              <a:t>).</a:t>
            </a:r>
          </a:p>
        </p:txBody>
      </p:sp>
      <p:sp>
        <p:nvSpPr>
          <p:cNvPr id="10243" name="Text Box 6"/>
          <p:cNvSpPr txBox="1">
            <a:spLocks noChangeArrowheads="1"/>
          </p:cNvSpPr>
          <p:nvPr/>
        </p:nvSpPr>
        <p:spPr bwMode="auto">
          <a:xfrm>
            <a:off x="5689600" y="4267201"/>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4" name="Text Box 4"/>
          <p:cNvSpPr txBox="1">
            <a:spLocks noChangeArrowheads="1"/>
          </p:cNvSpPr>
          <p:nvPr/>
        </p:nvSpPr>
        <p:spPr bwMode="auto">
          <a:xfrm>
            <a:off x="239485" y="1879016"/>
            <a:ext cx="3930733" cy="156966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sz="3200" b="1" i="1" u="sng" dirty="0" err="1">
                <a:solidFill>
                  <a:srgbClr val="3333FF"/>
                </a:solidFill>
              </a:rPr>
              <a:t>Tóm</a:t>
            </a:r>
            <a:r>
              <a:rPr lang="en-US" sz="3200" b="1" i="1" u="sng" dirty="0">
                <a:solidFill>
                  <a:srgbClr val="3333FF"/>
                </a:solidFill>
              </a:rPr>
              <a:t> </a:t>
            </a:r>
            <a:r>
              <a:rPr lang="en-US" sz="3200" b="1" i="1" u="sng" dirty="0" err="1">
                <a:solidFill>
                  <a:srgbClr val="3333FF"/>
                </a:solidFill>
              </a:rPr>
              <a:t>tắt</a:t>
            </a:r>
            <a:r>
              <a:rPr lang="en-US" sz="3200" b="1" i="1" u="sng" dirty="0">
                <a:solidFill>
                  <a:srgbClr val="3333FF"/>
                </a:solidFill>
              </a:rPr>
              <a:t>:</a:t>
            </a:r>
          </a:p>
          <a:p>
            <a:r>
              <a:rPr lang="en-US" sz="3200" dirty="0">
                <a:solidFill>
                  <a:srgbClr val="3333FF"/>
                </a:solidFill>
              </a:rPr>
              <a:t> </a:t>
            </a:r>
            <a:r>
              <a:rPr lang="en-US" sz="3200" b="1" dirty="0">
                <a:solidFill>
                  <a:srgbClr val="3333FF"/>
                </a:solidFill>
              </a:rPr>
              <a:t>7 </a:t>
            </a:r>
            <a:r>
              <a:rPr lang="en-US" sz="3200" b="1" dirty="0" err="1">
                <a:solidFill>
                  <a:srgbClr val="3333FF"/>
                </a:solidFill>
              </a:rPr>
              <a:t>ngày</a:t>
            </a:r>
            <a:r>
              <a:rPr lang="en-US" sz="3200" b="1" dirty="0">
                <a:solidFill>
                  <a:srgbClr val="3333FF"/>
                </a:solidFill>
              </a:rPr>
              <a:t>: 10 </a:t>
            </a:r>
            <a:r>
              <a:rPr lang="en-US" sz="3200" b="1" dirty="0" err="1">
                <a:solidFill>
                  <a:srgbClr val="3333FF"/>
                </a:solidFill>
              </a:rPr>
              <a:t>người</a:t>
            </a:r>
            <a:endParaRPr lang="en-US" sz="3200" b="1" dirty="0">
              <a:solidFill>
                <a:srgbClr val="3333FF"/>
              </a:solidFill>
            </a:endParaRPr>
          </a:p>
          <a:p>
            <a:r>
              <a:rPr lang="en-US" sz="3200" b="1" dirty="0">
                <a:solidFill>
                  <a:srgbClr val="3333FF"/>
                </a:solidFill>
              </a:rPr>
              <a:t> 5 </a:t>
            </a:r>
            <a:r>
              <a:rPr lang="en-US" sz="3200" b="1" dirty="0" err="1">
                <a:solidFill>
                  <a:srgbClr val="3333FF"/>
                </a:solidFill>
              </a:rPr>
              <a:t>ngày</a:t>
            </a:r>
            <a:r>
              <a:rPr lang="en-US" sz="3200" b="1" dirty="0">
                <a:solidFill>
                  <a:srgbClr val="3333FF"/>
                </a:solidFill>
              </a:rPr>
              <a:t>: … </a:t>
            </a:r>
            <a:r>
              <a:rPr lang="en-US" sz="3200" b="1" dirty="0" err="1">
                <a:solidFill>
                  <a:srgbClr val="3333FF"/>
                </a:solidFill>
              </a:rPr>
              <a:t>người</a:t>
            </a:r>
            <a:r>
              <a:rPr lang="en-US" sz="3200" b="1" dirty="0">
                <a:solidFill>
                  <a:srgbClr val="3333FF"/>
                </a:solidFill>
              </a:rPr>
              <a:t>? </a:t>
            </a:r>
          </a:p>
        </p:txBody>
      </p:sp>
      <p:sp>
        <p:nvSpPr>
          <p:cNvPr id="5" name="Text Box 7"/>
          <p:cNvSpPr txBox="1">
            <a:spLocks noChangeArrowheads="1"/>
          </p:cNvSpPr>
          <p:nvPr/>
        </p:nvSpPr>
        <p:spPr bwMode="auto">
          <a:xfrm>
            <a:off x="2320141" y="3188796"/>
            <a:ext cx="9406576" cy="3785652"/>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chemeClr val="tx1"/>
                </a:solidFill>
              </a:rPr>
              <a:t>                          </a:t>
            </a:r>
            <a:r>
              <a:rPr lang="en-US" sz="3200" b="1" i="1" u="sng" dirty="0" err="1">
                <a:solidFill>
                  <a:schemeClr val="tx1"/>
                </a:solidFill>
              </a:rPr>
              <a:t>Bài</a:t>
            </a:r>
            <a:r>
              <a:rPr lang="en-US" sz="3200" b="1" i="1" u="sng" dirty="0">
                <a:solidFill>
                  <a:schemeClr val="tx1"/>
                </a:solidFill>
              </a:rPr>
              <a:t> </a:t>
            </a:r>
            <a:r>
              <a:rPr lang="en-US" sz="3200" b="1" i="1" u="sng" dirty="0" err="1">
                <a:solidFill>
                  <a:schemeClr val="tx1"/>
                </a:solidFill>
              </a:rPr>
              <a:t>giải</a:t>
            </a:r>
            <a:r>
              <a:rPr lang="en-US" sz="3200" dirty="0">
                <a:solidFill>
                  <a:schemeClr val="tx1"/>
                </a:solidFill>
              </a:rPr>
              <a:t> :</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10 x 7 = 70 (</a:t>
            </a:r>
            <a:r>
              <a:rPr lang="en-US" sz="3200" dirty="0" err="1">
                <a:solidFill>
                  <a:schemeClr val="tx1"/>
                </a:solidFill>
              </a:rPr>
              <a:t>người</a:t>
            </a:r>
            <a:r>
              <a:rPr lang="en-US" sz="3200" dirty="0">
                <a:solidFill>
                  <a:schemeClr val="tx1"/>
                </a:solidFill>
              </a:rPr>
              <a:t>)</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70 : 5 = 14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i="1" dirty="0">
                <a:solidFill>
                  <a:schemeClr val="tx1"/>
                </a:solidFill>
              </a:rPr>
              <a:t>: 14 </a:t>
            </a:r>
            <a:r>
              <a:rPr lang="en-US" sz="3200" i="1" dirty="0" err="1">
                <a:solidFill>
                  <a:schemeClr val="tx1"/>
                </a:solidFill>
              </a:rPr>
              <a:t>người</a:t>
            </a:r>
            <a:r>
              <a:rPr lang="en-US" sz="3200" i="1" dirty="0">
                <a:solidFill>
                  <a:schemeClr val="tx1"/>
                </a:solidFill>
              </a:rPr>
              <a:t> </a:t>
            </a:r>
          </a:p>
          <a:p>
            <a:pPr>
              <a:spcBef>
                <a:spcPts val="60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7"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14"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915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1"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allAtOnce"/>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5" y="265745"/>
            <a:ext cx="11949545" cy="1631216"/>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bếp ăn dự trữ gạo đủ cho 120 người ăn trong 20 ngày, thực tế đã có 150 người ăn. Hỏi số gạo dự trữ đó đủ ăn trong bao nhiêu ngày? </a:t>
            </a:r>
            <a:r>
              <a:rPr lang="vi-VN" sz="3200" i="1" dirty="0">
                <a:latin typeface="Times New Roman" panose="02020603050405020304" pitchFamily="18" charset="0"/>
                <a:cs typeface="Times New Roman" panose="02020603050405020304" pitchFamily="18" charset="0"/>
              </a:rPr>
              <a:t>(Mức ăn của mọi người như nhau)</a:t>
            </a:r>
            <a:endParaRPr lang="en-US" sz="3200" i="1" dirty="0">
              <a:latin typeface="Times New Roman" panose="02020603050405020304" pitchFamily="18" charset="0"/>
              <a:cs typeface="Times New Roman" panose="02020603050405020304" pitchFamily="18" charset="0"/>
            </a:endParaRPr>
          </a:p>
        </p:txBody>
      </p:sp>
      <p:sp>
        <p:nvSpPr>
          <p:cNvPr id="5" name="Rectangle 4"/>
          <p:cNvSpPr/>
          <p:nvPr/>
        </p:nvSpPr>
        <p:spPr>
          <a:xfrm>
            <a:off x="855521" y="1820914"/>
            <a:ext cx="3934690"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120 người: 20 ngày</a:t>
            </a:r>
          </a:p>
          <a:p>
            <a:r>
              <a:rPr lang="vi-VN" sz="3200" b="1" dirty="0">
                <a:solidFill>
                  <a:srgbClr val="3333FF"/>
                </a:solidFill>
                <a:latin typeface="Times New Roman" panose="02020603050405020304" pitchFamily="18" charset="0"/>
                <a:cs typeface="Times New Roman" panose="02020603050405020304" pitchFamily="18" charset="0"/>
              </a:rPr>
              <a:t>150 người: ... ngày?</a:t>
            </a:r>
          </a:p>
        </p:txBody>
      </p:sp>
      <p:sp>
        <p:nvSpPr>
          <p:cNvPr id="6" name="Rectangle 5"/>
          <p:cNvSpPr/>
          <p:nvPr/>
        </p:nvSpPr>
        <p:spPr>
          <a:xfrm>
            <a:off x="2822866" y="3467427"/>
            <a:ext cx="8704116"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Một người ăn hết số gạo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20 × 120 = 2400 (ngày)</a:t>
            </a:r>
          </a:p>
          <a:p>
            <a:r>
              <a:rPr lang="vi-VN" sz="3200" dirty="0">
                <a:latin typeface="Times New Roman" panose="02020603050405020304" pitchFamily="18" charset="0"/>
                <a:cs typeface="Times New Roman" panose="02020603050405020304" pitchFamily="18" charset="0"/>
              </a:rPr>
              <a:t>150 người sẽ ăn hết số gạo đó 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2400 : 150 = 16 (ngày)</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16 ngày</a:t>
            </a:r>
            <a:r>
              <a:rPr lang="en-US" sz="3200" i="1" dirty="0">
                <a:latin typeface="Times New Roman" panose="02020603050405020304" pitchFamily="18" charset="0"/>
                <a:cs typeface="Times New Roman" panose="02020603050405020304" pitchFamily="18" charset="0"/>
              </a:rPr>
              <a:t> </a:t>
            </a:r>
            <a:endParaRPr lang="vi-VN" sz="3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408" y="397363"/>
            <a:ext cx="11603183" cy="1569660"/>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hút nước ở một cái hồ, phải dùng 3 máy bơm làm việc liên tục trong 4 giờ. Vì muốn công việc hoàn thành sớm hơn nên người ta đã dùng 6 máy bơm như thế. Hỏi sau mấy giờ sẽ hút hết nước ở hồ?</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88816" y="1992141"/>
            <a:ext cx="3768438"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3 máy bơm: 4 giờ</a:t>
            </a:r>
          </a:p>
          <a:p>
            <a:r>
              <a:rPr lang="vi-VN" sz="3200" b="1" dirty="0">
                <a:solidFill>
                  <a:srgbClr val="3333FF"/>
                </a:solidFill>
                <a:latin typeface="Times New Roman" panose="02020603050405020304" pitchFamily="18" charset="0"/>
                <a:cs typeface="Times New Roman" panose="02020603050405020304" pitchFamily="18" charset="0"/>
              </a:rPr>
              <a:t>6 máy bơm: ... giờ?</a:t>
            </a:r>
          </a:p>
        </p:txBody>
      </p:sp>
      <p:sp>
        <p:nvSpPr>
          <p:cNvPr id="6" name="Rectangle 5"/>
          <p:cNvSpPr/>
          <p:nvPr/>
        </p:nvSpPr>
        <p:spPr>
          <a:xfrm>
            <a:off x="2182091" y="3561801"/>
            <a:ext cx="8326583"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6 máy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3 máy bơm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6 : 3 = 2 (lần)</a:t>
            </a:r>
          </a:p>
          <a:p>
            <a:r>
              <a:rPr lang="vi-VN" sz="3200" dirty="0">
                <a:latin typeface="Times New Roman" panose="02020603050405020304" pitchFamily="18" charset="0"/>
                <a:cs typeface="Times New Roman" panose="02020603050405020304" pitchFamily="18" charset="0"/>
              </a:rPr>
              <a:t>6 máy bơm hút hết nước </a:t>
            </a:r>
            <a:r>
              <a:rPr lang="en-US" sz="3200" dirty="0">
                <a:latin typeface="Times New Roman" panose="02020603050405020304" pitchFamily="18" charset="0"/>
                <a:cs typeface="Times New Roman" panose="02020603050405020304" pitchFamily="18" charset="0"/>
              </a:rPr>
              <a:t>ở </a:t>
            </a:r>
            <a:r>
              <a:rPr lang="vi-VN" sz="3200" dirty="0">
                <a:latin typeface="Times New Roman" panose="02020603050405020304" pitchFamily="18" charset="0"/>
                <a:cs typeface="Times New Roman" panose="02020603050405020304" pitchFamily="18" charset="0"/>
              </a:rPr>
              <a:t>hồ 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4 : 2 = 2 (giờ)</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2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mannews.wpengine.netdna-cdn.com/files/imagefield/shutterstock_96320885_WOOD_FLOOR_AND_GREEN_WAL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20053" b="1"/>
          <a:stretch/>
        </p:blipFill>
        <p:spPr bwMode="auto">
          <a:xfrm>
            <a:off x="0" y="-18969"/>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30 Redondear rectángulo de esquina del mismo lado"/>
          <p:cNvSpPr/>
          <p:nvPr/>
        </p:nvSpPr>
        <p:spPr>
          <a:xfrm>
            <a:off x="4799856" y="1916832"/>
            <a:ext cx="2448272" cy="2160240"/>
          </a:xfrm>
          <a:prstGeom prst="round2SameRect">
            <a:avLst>
              <a:gd name="adj1" fmla="val 50000"/>
              <a:gd name="adj2" fmla="val 0"/>
            </a:avLst>
          </a:prstGeom>
          <a:gradFill>
            <a:gsLst>
              <a:gs pos="74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27 Rectángulo"/>
          <p:cNvSpPr/>
          <p:nvPr/>
        </p:nvSpPr>
        <p:spPr>
          <a:xfrm>
            <a:off x="7248128" y="3429000"/>
            <a:ext cx="3419872"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35 Rectángulo"/>
          <p:cNvSpPr/>
          <p:nvPr/>
        </p:nvSpPr>
        <p:spPr>
          <a:xfrm>
            <a:off x="1491534" y="3375945"/>
            <a:ext cx="3308323"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3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flipH="1">
            <a:off x="2602731" y="2308503"/>
            <a:ext cx="2411167" cy="353713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40363" y="2199838"/>
            <a:ext cx="1451009" cy="1192414"/>
          </a:xfrm>
          <a:prstGeom prst="rect">
            <a:avLst/>
          </a:prstGeom>
          <a:noFill/>
          <a:effectLst>
            <a:innerShdw blurRad="685800" dist="50800" dir="16200000">
              <a:prstClr val="black">
                <a:alpha val="92000"/>
              </a:prstClr>
            </a:innerShdw>
          </a:effectLst>
          <a:extLst>
            <a:ext uri="{909E8E84-426E-40DD-AFC4-6F175D3DCCD1}">
              <a14:hiddenFill xmlns:a14="http://schemas.microsoft.com/office/drawing/2010/main">
                <a:solidFill>
                  <a:srgbClr val="FFFFFF"/>
                </a:solidFill>
              </a14:hiddenFill>
            </a:ext>
          </a:extLst>
        </p:spPr>
      </p:pic>
      <p:pic>
        <p:nvPicPr>
          <p:cNvPr id="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5590924" y="2796045"/>
            <a:ext cx="1500017" cy="1227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2577" y="1008389"/>
            <a:ext cx="8166846" cy="923330"/>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CHÚ CHUỘT PHÔ MAI</a:t>
            </a:r>
          </a:p>
        </p:txBody>
      </p:sp>
      <p:sp>
        <p:nvSpPr>
          <p:cNvPr id="3" name="Rounded Rectangle 2"/>
          <p:cNvSpPr/>
          <p:nvPr/>
        </p:nvSpPr>
        <p:spPr>
          <a:xfrm>
            <a:off x="9839908" y="5845641"/>
            <a:ext cx="1656184" cy="607695"/>
          </a:xfrm>
          <a:prstGeom prst="roundRect">
            <a:avLst/>
          </a:prstGeom>
          <a:solidFill>
            <a:srgbClr val="FE9E2F"/>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BẮT ĐẦU</a:t>
            </a:r>
          </a:p>
        </p:txBody>
      </p:sp>
    </p:spTree>
    <p:extLst>
      <p:ext uri="{BB962C8B-B14F-4D97-AF65-F5344CB8AC3E}">
        <p14:creationId xmlns:p14="http://schemas.microsoft.com/office/powerpoint/2010/main" val="2363733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ADFE54E9-D99C-48CF-A85D-E1027997C412}"/>
              </a:ext>
            </a:extLst>
          </p:cNvPr>
          <p:cNvSpPr/>
          <p:nvPr/>
        </p:nvSpPr>
        <p:spPr>
          <a:xfrm>
            <a:off x="897831" y="4992719"/>
            <a:ext cx="8562109" cy="1634836"/>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52841"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8626279" y="2603447"/>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36738" y="2158974"/>
            <a:ext cx="1691680" cy="2355692"/>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9540508" y="2348966"/>
            <a:ext cx="1608165"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1150778" y="1013057"/>
            <a:ext cx="3147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91000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28 CuadroTexto"/>
          <p:cNvSpPr txBox="1"/>
          <p:nvPr/>
        </p:nvSpPr>
        <p:spPr>
          <a:xfrm>
            <a:off x="8311074" y="982279"/>
            <a:ext cx="2847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29 CuadroTexto"/>
          <p:cNvSpPr txBox="1"/>
          <p:nvPr/>
        </p:nvSpPr>
        <p:spPr>
          <a:xfrm>
            <a:off x="4467094" y="951502"/>
            <a:ext cx="3042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200 000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78886"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8298200" y="1787090"/>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498808" y="5151168"/>
            <a:ext cx="872391" cy="707043"/>
          </a:xfrm>
          <a:prstGeom prst="rect">
            <a:avLst/>
          </a:prstGeom>
        </p:spPr>
      </p:pic>
      <p:sp>
        <p:nvSpPr>
          <p:cNvPr id="2" name="1 CuadroTexto"/>
          <p:cNvSpPr txBox="1"/>
          <p:nvPr/>
        </p:nvSpPr>
        <p:spPr>
          <a:xfrm>
            <a:off x="3999117" y="5981742"/>
            <a:ext cx="2648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AB3E6B-A423-4708-9012-C8F126DA8F69}"/>
              </a:ext>
            </a:extLst>
          </p:cNvPr>
          <p:cNvSpPr/>
          <p:nvPr/>
        </p:nvSpPr>
        <p:spPr>
          <a:xfrm>
            <a:off x="1319512" y="5027635"/>
            <a:ext cx="800721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Mua 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45500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8246629"/>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angry_cat.wav"/>
                                        </p:tgtEl>
                                      </p:cMediaNode>
                                    </p:audio>
                                  </p:subTnLst>
                                </p:cTn>
                              </p:par>
                              <p:par>
                                <p:cTn id="10" presetID="32" presetClass="emph" presetSubtype="0" repeatCount="2000" fill="hold" nodeType="withEffect">
                                  <p:stCondLst>
                                    <p:cond delay="0"/>
                                  </p:stCondLst>
                                  <p:childTnLst>
                                    <p:animRot by="120000">
                                      <p:cBhvr>
                                        <p:cTn id="11" dur="75" fill="hold">
                                          <p:stCondLst>
                                            <p:cond delay="0"/>
                                          </p:stCondLst>
                                        </p:cTn>
                                        <p:tgtEl>
                                          <p:spTgt spid="12"/>
                                        </p:tgtEl>
                                        <p:attrNameLst>
                                          <p:attrName>r</p:attrName>
                                        </p:attrNameLst>
                                      </p:cBhvr>
                                    </p:animRot>
                                    <p:animRot by="-240000">
                                      <p:cBhvr>
                                        <p:cTn id="12" dur="150" fill="hold">
                                          <p:stCondLst>
                                            <p:cond delay="150"/>
                                          </p:stCondLst>
                                        </p:cTn>
                                        <p:tgtEl>
                                          <p:spTgt spid="12"/>
                                        </p:tgtEl>
                                        <p:attrNameLst>
                                          <p:attrName>r</p:attrName>
                                        </p:attrNameLst>
                                      </p:cBhvr>
                                    </p:animRot>
                                    <p:animRot by="240000">
                                      <p:cBhvr>
                                        <p:cTn id="13" dur="150" fill="hold">
                                          <p:stCondLst>
                                            <p:cond delay="300"/>
                                          </p:stCondLst>
                                        </p:cTn>
                                        <p:tgtEl>
                                          <p:spTgt spid="12"/>
                                        </p:tgtEl>
                                        <p:attrNameLst>
                                          <p:attrName>r</p:attrName>
                                        </p:attrNameLst>
                                      </p:cBhvr>
                                    </p:animRot>
                                    <p:animRot by="-240000">
                                      <p:cBhvr>
                                        <p:cTn id="14" dur="150" fill="hold">
                                          <p:stCondLst>
                                            <p:cond delay="450"/>
                                          </p:stCondLst>
                                        </p:cTn>
                                        <p:tgtEl>
                                          <p:spTgt spid="12"/>
                                        </p:tgtEl>
                                        <p:attrNameLst>
                                          <p:attrName>r</p:attrName>
                                        </p:attrNameLst>
                                      </p:cBhvr>
                                    </p:animRot>
                                    <p:animRot by="120000">
                                      <p:cBhvr>
                                        <p:cTn id="15" dur="150" fill="hold">
                                          <p:stCondLst>
                                            <p:cond delay="600"/>
                                          </p:stCondLst>
                                        </p:cTn>
                                        <p:tgtEl>
                                          <p:spTgt spid="12"/>
                                        </p:tgtEl>
                                        <p:attrNameLst>
                                          <p:attrName>r</p:attrName>
                                        </p:attrNameLst>
                                      </p:cBhvr>
                                    </p:animRot>
                                  </p:childTnLst>
                                </p:cTn>
                              </p:par>
                            </p:childTnLst>
                          </p:cTn>
                        </p:par>
                        <p:par>
                          <p:cTn id="16" fill="hold">
                            <p:stCondLst>
                              <p:cond delay="15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3" name="angry_cat.wav"/>
                                        </p:tgtEl>
                                      </p:cMediaNode>
                                    </p:audio>
                                  </p:subTnLst>
                                </p:cTn>
                              </p:par>
                              <p:par>
                                <p:cTn id="30" presetID="32" presetClass="emph" presetSubtype="0" repeatCount="2000" fill="hold" nodeType="withEffect">
                                  <p:stCondLst>
                                    <p:cond delay="0"/>
                                  </p:stCondLst>
                                  <p:childTnLst>
                                    <p:animRot by="120000">
                                      <p:cBhvr>
                                        <p:cTn id="31" dur="75" fill="hold">
                                          <p:stCondLst>
                                            <p:cond delay="0"/>
                                          </p:stCondLst>
                                        </p:cTn>
                                        <p:tgtEl>
                                          <p:spTgt spid="12"/>
                                        </p:tgtEl>
                                        <p:attrNameLst>
                                          <p:attrName>r</p:attrName>
                                        </p:attrNameLst>
                                      </p:cBhvr>
                                    </p:animRot>
                                    <p:animRot by="-240000">
                                      <p:cBhvr>
                                        <p:cTn id="32" dur="150" fill="hold">
                                          <p:stCondLst>
                                            <p:cond delay="150"/>
                                          </p:stCondLst>
                                        </p:cTn>
                                        <p:tgtEl>
                                          <p:spTgt spid="12"/>
                                        </p:tgtEl>
                                        <p:attrNameLst>
                                          <p:attrName>r</p:attrName>
                                        </p:attrNameLst>
                                      </p:cBhvr>
                                    </p:animRot>
                                    <p:animRot by="240000">
                                      <p:cBhvr>
                                        <p:cTn id="33" dur="150" fill="hold">
                                          <p:stCondLst>
                                            <p:cond delay="300"/>
                                          </p:stCondLst>
                                        </p:cTn>
                                        <p:tgtEl>
                                          <p:spTgt spid="12"/>
                                        </p:tgtEl>
                                        <p:attrNameLst>
                                          <p:attrName>r</p:attrName>
                                        </p:attrNameLst>
                                      </p:cBhvr>
                                    </p:animRot>
                                    <p:animRot by="-240000">
                                      <p:cBhvr>
                                        <p:cTn id="34" dur="150" fill="hold">
                                          <p:stCondLst>
                                            <p:cond delay="450"/>
                                          </p:stCondLst>
                                        </p:cTn>
                                        <p:tgtEl>
                                          <p:spTgt spid="12"/>
                                        </p:tgtEl>
                                        <p:attrNameLst>
                                          <p:attrName>r</p:attrName>
                                        </p:attrNameLst>
                                      </p:cBhvr>
                                    </p:animRot>
                                    <p:animRot by="120000">
                                      <p:cBhvr>
                                        <p:cTn id="35" dur="150" fill="hold">
                                          <p:stCondLst>
                                            <p:cond delay="600"/>
                                          </p:stCondLst>
                                        </p:cTn>
                                        <p:tgtEl>
                                          <p:spTgt spid="12"/>
                                        </p:tgtEl>
                                        <p:attrNameLst>
                                          <p:attrName>r</p:attrName>
                                        </p:attrNameLst>
                                      </p:cBhvr>
                                    </p:animRot>
                                  </p:childTnLst>
                                </p:cTn>
                              </p:par>
                            </p:childTnLst>
                          </p:cTn>
                        </p:par>
                        <p:par>
                          <p:cTn id="36" fill="hold">
                            <p:stCondLst>
                              <p:cond delay="15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79167E-6 3.7037E-7 L 0.78033 -0.20787 " pathEditMode="relative" rAng="0" ptsTypes="AA">
                                      <p:cBhvr>
                                        <p:cTn id="52" dur="1000" fill="hold"/>
                                        <p:tgtEl>
                                          <p:spTgt spid="12"/>
                                        </p:tgtEl>
                                        <p:attrNameLst>
                                          <p:attrName>ppt_x</p:attrName>
                                          <p:attrName>ppt_y</p:attrName>
                                        </p:attrNameLst>
                                      </p:cBhvr>
                                      <p:rCtr x="39010" y="-10394"/>
                                    </p:animMotion>
                                  </p:childTnLst>
                                  <p:subTnLst>
                                    <p:audio>
                                      <p:cMediaNode>
                                        <p:cTn display="0" masterRel="sameClick">
                                          <p:stCondLst>
                                            <p:cond evt="begin" delay="0">
                                              <p:tn val="51"/>
                                            </p:cond>
                                          </p:stCondLst>
                                          <p:endCondLst>
                                            <p:cond evt="onStopAudio" delay="0">
                                              <p:tgtEl>
                                                <p:sldTgt/>
                                              </p:tgtEl>
                                            </p:cond>
                                          </p:endCondLst>
                                        </p:cTn>
                                        <p:tgtEl>
                                          <p:sndTgt r:embed="rId4"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EF4ADA8E-9AD6-493A-97FD-773AAFBBC877}"/>
              </a:ext>
            </a:extLst>
          </p:cNvPr>
          <p:cNvSpPr/>
          <p:nvPr/>
        </p:nvSpPr>
        <p:spPr>
          <a:xfrm>
            <a:off x="897831" y="4992718"/>
            <a:ext cx="9063587" cy="1751497"/>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04285" y="2081786"/>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1905051" y="2589510"/>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55742" y="2589510"/>
            <a:ext cx="1691680" cy="2355691"/>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470915" y="2564904"/>
            <a:ext cx="1608166"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8934138" y="667173"/>
            <a:ext cx="2035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70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28 CuadroTexto"/>
          <p:cNvSpPr txBox="1"/>
          <p:nvPr/>
        </p:nvSpPr>
        <p:spPr>
          <a:xfrm>
            <a:off x="1662134" y="740146"/>
            <a:ext cx="22163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29 CuadroTexto"/>
              <p:cNvSpPr txBox="1"/>
              <p:nvPr/>
            </p:nvSpPr>
            <p:spPr>
              <a:xfrm>
                <a:off x="5363366" y="722835"/>
                <a:ext cx="24652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𝟏𝟒𝟎</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𝒏𝒈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ườ</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𝒊</m:t>
                    </m:r>
                  </m:oMath>
                </a14:m>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0" name="29 CuadroTexto"/>
              <p:cNvSpPr txBox="1">
                <a:spLocks noRot="1" noChangeAspect="1" noMove="1" noResize="1" noEditPoints="1" noAdjustHandles="1" noChangeArrowheads="1" noChangeShapeType="1" noTextEdit="1"/>
              </p:cNvSpPr>
              <p:nvPr/>
            </p:nvSpPr>
            <p:spPr>
              <a:xfrm>
                <a:off x="5363366" y="722835"/>
                <a:ext cx="2465226" cy="523220"/>
              </a:xfrm>
              <a:prstGeom prst="rect">
                <a:avLst/>
              </a:prstGeom>
              <a:blipFill>
                <a:blip r:embed="rId9"/>
                <a:stretch>
                  <a:fillRect l="-5198" t="-12941" b="-32941"/>
                </a:stretch>
              </a:blipFill>
            </p:spPr>
            <p:txBody>
              <a:bodyPr/>
              <a:lstStyle/>
              <a:p>
                <a:r>
                  <a:rPr lang="en-US">
                    <a:noFill/>
                  </a:rPr>
                  <a:t> </a:t>
                </a:r>
              </a:p>
            </p:txBody>
          </p:sp>
        </mc:Fallback>
      </mc:AlternateContent>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61912" y="2137448"/>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2826185" y="2085583"/>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Tuyệt vời</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829790" y="5293437"/>
            <a:ext cx="872391" cy="707043"/>
          </a:xfrm>
          <a:prstGeom prst="rect">
            <a:avLst/>
          </a:prstGeom>
        </p:spPr>
      </p:pic>
      <p:sp>
        <p:nvSpPr>
          <p:cNvPr id="16" name="15 CuadroTexto"/>
          <p:cNvSpPr txBox="1"/>
          <p:nvPr/>
        </p:nvSpPr>
        <p:spPr>
          <a:xfrm>
            <a:off x="4578284" y="6088565"/>
            <a:ext cx="26937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DC7590-3AC2-4BD6-BBEC-4E962EA9B9AD}"/>
              </a:ext>
            </a:extLst>
          </p:cNvPr>
          <p:cNvSpPr txBox="1"/>
          <p:nvPr/>
        </p:nvSpPr>
        <p:spPr>
          <a:xfrm>
            <a:off x="1139463" y="5094360"/>
            <a:ext cx="869032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20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88539814"/>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par>
                          <p:cTn id="36" fill="hold">
                            <p:stCondLst>
                              <p:cond delay="10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16667E-7 1.11022E-16 L 0.153 -0.24815 " pathEditMode="relative" rAng="0" ptsTypes="AA">
                                      <p:cBhvr>
                                        <p:cTn id="52" dur="1000" fill="hold"/>
                                        <p:tgtEl>
                                          <p:spTgt spid="12"/>
                                        </p:tgtEl>
                                        <p:attrNameLst>
                                          <p:attrName>ppt_x</p:attrName>
                                          <p:attrName>ppt_y</p:attrName>
                                        </p:attrNameLst>
                                      </p:cBhvr>
                                      <p:rCtr x="7643" y="-12407"/>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35302" y="1328726"/>
            <a:ext cx="10446327" cy="169277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nay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a:t>
            </a:r>
          </a:p>
          <a:p>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2673" y="2767280"/>
            <a:ext cx="10711587" cy="1569660"/>
          </a:xfrm>
          <a:prstGeom prst="rect">
            <a:avLst/>
          </a:prstGeom>
          <a:noFill/>
        </p:spPr>
        <p:txBody>
          <a:bodyPr wrap="none" rtlCol="0">
            <a:spAutoFit/>
          </a:bodyPr>
          <a:lstStyle/>
          <a:p>
            <a:pPr marL="285750" indent="-285750">
              <a:buFontTx/>
              <a:buChar char="-"/>
            </a:pP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nhau</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5" name="Picture 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8155594" y="4975814"/>
            <a:ext cx="1610151" cy="1610151"/>
          </a:xfrm>
          <a:prstGeom prst="rect">
            <a:avLst/>
          </a:prstGeom>
        </p:spPr>
      </p:pic>
      <p:sp>
        <p:nvSpPr>
          <p:cNvPr id="6" name="Title 1">
            <a:extLst>
              <a:ext uri="{FF2B5EF4-FFF2-40B4-BE49-F238E27FC236}">
                <a16:creationId xmlns:a16="http://schemas.microsoft.com/office/drawing/2014/main" id="{857341D9-362F-4924-B202-4D102A4A528D}"/>
              </a:ext>
            </a:extLst>
          </p:cNvPr>
          <p:cNvSpPr txBox="1">
            <a:spLocks/>
          </p:cNvSpPr>
          <p:nvPr/>
        </p:nvSpPr>
        <p:spPr>
          <a:xfrm>
            <a:off x="1404620" y="25847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565"/>
            <a:ext cx="12192000" cy="6858000"/>
          </a:xfrm>
          <a:prstGeom prst="rect">
            <a:avLst/>
          </a:prstGeom>
        </p:spPr>
      </p:pic>
      <p:sp>
        <p:nvSpPr>
          <p:cNvPr id="4" name="Rectangle 3"/>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p:cNvSpPr txBox="1">
            <a:spLocks noChangeArrowheads="1"/>
          </p:cNvSpPr>
          <p:nvPr/>
        </p:nvSpPr>
        <p:spPr>
          <a:xfrm>
            <a:off x="1024047" y="3024357"/>
            <a:ext cx="10460427"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Ôn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lại</a:t>
            </a:r>
            <a:r>
              <a:rPr lang="en-US" alt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lệ</a:t>
            </a:r>
            <a:r>
              <a:rPr lang="en-US" sz="4000" b="1" dirty="0">
                <a:latin typeface="Times New Roman" panose="02020603050405020304" pitchFamily="18" charset="0"/>
                <a:cs typeface="Times New Roman" panose="02020603050405020304" pitchFamily="18" charset="0"/>
              </a:rPr>
              <a:t>. </a:t>
            </a:r>
          </a:p>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Chuẩn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Luyện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tập</a:t>
            </a:r>
            <a:r>
              <a:rPr lang="en-US" altLang="en-US" sz="4000" b="1" dirty="0">
                <a:latin typeface="Times New Roman" panose="02020603050405020304" pitchFamily="18" charset="0"/>
                <a:cs typeface="Times New Roman" panose="02020603050405020304" pitchFamily="18" charset="0"/>
              </a:rPr>
              <a:t> (21)</a:t>
            </a:r>
          </a:p>
        </p:txBody>
      </p:sp>
      <p:sp>
        <p:nvSpPr>
          <p:cNvPr id="6" name="Rectangle 2"/>
          <p:cNvSpPr txBox="1">
            <a:spLocks noChangeArrowheads="1"/>
          </p:cNvSpPr>
          <p:nvPr/>
        </p:nvSpPr>
        <p:spPr>
          <a:xfrm>
            <a:off x="5411766" y="1912380"/>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latin typeface="Times New Roman" panose="02020603050405020304" pitchFamily="18" charset="0"/>
                <a:cs typeface="Times New Roman" panose="02020603050405020304" pitchFamily="18" charset="0"/>
              </a:rPr>
              <a:t>Về</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a:t>
            </a:r>
            <a:endParaRPr lang="vi-V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4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0"/>
            <a:ext cx="12088091" cy="6852880"/>
          </a:xfrm>
          <a:prstGeom prst="rect">
            <a:avLst/>
          </a:prstGeom>
        </p:spPr>
      </p:pic>
      <p:sp>
        <p:nvSpPr>
          <p:cNvPr id="9" name="Freeform 11"/>
          <p:cNvSpPr/>
          <p:nvPr/>
        </p:nvSpPr>
        <p:spPr bwMode="auto">
          <a:xfrm>
            <a:off x="440871" y="2077035"/>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1"/>
          <p:cNvSpPr/>
          <p:nvPr/>
        </p:nvSpPr>
        <p:spPr bwMode="auto">
          <a:xfrm>
            <a:off x="504014" y="3953832"/>
            <a:ext cx="539143" cy="49432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122021" y="3859835"/>
            <a:ext cx="9642961"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1122021" y="1852521"/>
            <a:ext cx="10245633" cy="1569660"/>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đại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6F311F1-2A72-4B47-8DB0-378F9BFC3D6A}"/>
              </a:ext>
            </a:extLst>
          </p:cNvPr>
          <p:cNvSpPr txBox="1">
            <a:spLocks/>
          </p:cNvSpPr>
          <p:nvPr/>
        </p:nvSpPr>
        <p:spPr>
          <a:xfrm>
            <a:off x="2514501" y="520372"/>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0" y="524293"/>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dirty="0">
                <a:solidFill>
                  <a:schemeClr val="tx1"/>
                </a:solidFill>
                <a:cs typeface="Times New Roman" panose="02020603050405020304" pitchFamily="18" charset="0"/>
              </a:rPr>
              <a:t> </a:t>
            </a:r>
            <a:r>
              <a:rPr lang="en-US" sz="3200" b="1" dirty="0">
                <a:solidFill>
                  <a:schemeClr val="tx1"/>
                </a:solidFill>
                <a:cs typeface="Times New Roman" panose="02020603050405020304" pitchFamily="18" charset="0"/>
              </a:rPr>
              <a:t>a)</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Ví</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dụ</a:t>
            </a:r>
            <a:r>
              <a:rPr lang="en-US" sz="3200" b="1" u="sng" dirty="0">
                <a:solidFill>
                  <a:schemeClr val="tx1"/>
                </a:solidFill>
                <a:cs typeface="Times New Roman" panose="02020603050405020304" pitchFamily="18" charset="0"/>
              </a:rPr>
              <a: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100 kg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đều</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a:t>
            </a:r>
          </a:p>
          <a:p>
            <a:pPr eaLnBrk="1" hangingPunct="1"/>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Bảng</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dưới</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đây</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cho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biết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khi</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hết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mỗi</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đựng</a:t>
            </a:r>
            <a:r>
              <a:rPr lang="en-US" sz="3200" b="1"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2645325779"/>
              </p:ext>
            </p:extLst>
          </p:nvPr>
        </p:nvGraphicFramePr>
        <p:xfrm>
          <a:off x="550182" y="2955115"/>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63"/>
                                        </p:tgtEl>
                                        <p:attrNameLst>
                                          <p:attrName>style.visibility</p:attrName>
                                        </p:attrNameLst>
                                      </p:cBhvr>
                                      <p:to>
                                        <p:strVal val="visible"/>
                                      </p:to>
                                    </p:set>
                                    <p:anim calcmode="lin" valueType="num">
                                      <p:cBhvr>
                                        <p:cTn id="7" dur="500" fill="hold"/>
                                        <p:tgtEl>
                                          <p:spTgt spid="9263"/>
                                        </p:tgtEl>
                                        <p:attrNameLst>
                                          <p:attrName>ppt_w</p:attrName>
                                        </p:attrNameLst>
                                      </p:cBhvr>
                                      <p:tavLst>
                                        <p:tav tm="0">
                                          <p:val>
                                            <p:fltVal val="0"/>
                                          </p:val>
                                        </p:tav>
                                        <p:tav tm="100000">
                                          <p:val>
                                            <p:strVal val="#ppt_w"/>
                                          </p:val>
                                        </p:tav>
                                      </p:tavLst>
                                    </p:anim>
                                    <p:anim calcmode="lin" valueType="num">
                                      <p:cBhvr>
                                        <p:cTn id="8" dur="500" fill="hold"/>
                                        <p:tgtEl>
                                          <p:spTgt spid="9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16353" y="106741"/>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none" strike="noStrike" kern="1200" cap="none" spc="0" normalizeH="0" baseline="0" noProof="0" dirty="0">
                <a:ln>
                  <a:noFill/>
                </a:ln>
                <a:solidFill>
                  <a:prstClr val="black"/>
                </a:solidFill>
                <a:effectLst/>
                <a:uLnTx/>
                <a:uFillTx/>
                <a:cs typeface="Times New Roman" panose="02020603050405020304" pitchFamily="18" charset="0"/>
              </a:rPr>
              <a:t>a)</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Ví</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dụ</a:t>
            </a:r>
            <a:r>
              <a:rPr lang="en-US" sz="3200" b="1" i="1" u="sng" dirty="0">
                <a:solidFill>
                  <a:prstClr val="black"/>
                </a:solidFill>
                <a:cs typeface="Times New Roman" panose="02020603050405020304" pitchFamily="18" charset="0"/>
              </a:rPr>
              <a:t>:</a:t>
            </a:r>
            <a:r>
              <a:rPr lang="en-US" sz="3200" b="1" i="1" dirty="0">
                <a:solidFill>
                  <a:prstClr val="black"/>
                </a:solidFill>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100 kg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đều</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Bảng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dưới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đây</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cho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biết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khi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hết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mỗi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đựng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4180543808"/>
              </p:ext>
            </p:extLst>
          </p:nvPr>
        </p:nvGraphicFramePr>
        <p:xfrm>
          <a:off x="586558" y="2023148"/>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567553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bao</a:t>
            </a:r>
          </a:p>
        </p:txBody>
      </p:sp>
      <p:sp>
        <p:nvSpPr>
          <p:cNvPr id="7" name="TextBox 6"/>
          <p:cNvSpPr txBox="1"/>
          <p:nvPr/>
        </p:nvSpPr>
        <p:spPr>
          <a:xfrm>
            <a:off x="997787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bao</a:t>
            </a:r>
          </a:p>
        </p:txBody>
      </p:sp>
      <p:sp>
        <p:nvSpPr>
          <p:cNvPr id="8" name="TextBox 7"/>
          <p:cNvSpPr txBox="1"/>
          <p:nvPr/>
        </p:nvSpPr>
        <p:spPr>
          <a:xfrm>
            <a:off x="7598887" y="2821453"/>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bao</a:t>
            </a:r>
          </a:p>
        </p:txBody>
      </p:sp>
      <p:sp>
        <p:nvSpPr>
          <p:cNvPr id="5" name="TextBox 4"/>
          <p:cNvSpPr txBox="1"/>
          <p:nvPr/>
        </p:nvSpPr>
        <p:spPr>
          <a:xfrm>
            <a:off x="337683" y="411480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5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1" name="TextBox 10"/>
          <p:cNvSpPr txBox="1"/>
          <p:nvPr/>
        </p:nvSpPr>
        <p:spPr>
          <a:xfrm>
            <a:off x="337683" y="426095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10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4" name="TextBox 13"/>
          <p:cNvSpPr txBox="1"/>
          <p:nvPr/>
        </p:nvSpPr>
        <p:spPr>
          <a:xfrm>
            <a:off x="337683" y="4883386"/>
            <a:ext cx="11569247" cy="584775"/>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10kg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508318" y="4891057"/>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20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6" name="TextBox 15"/>
          <p:cNvSpPr txBox="1"/>
          <p:nvPr/>
        </p:nvSpPr>
        <p:spPr>
          <a:xfrm>
            <a:off x="432706" y="5159524"/>
            <a:ext cx="11569247" cy="1077218"/>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Khi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20 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2"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5" grpId="0"/>
      <p:bldP spid="5" grpId="1"/>
      <p:bldP spid="5" grpId="2"/>
      <p:bldP spid="11" grpId="0"/>
      <p:bldP spid="11" grpId="1"/>
      <p:bldP spid="11" grpId="2"/>
      <p:bldP spid="14" grpId="0"/>
      <p:bldP spid="14" grpId="1"/>
      <p:bldP spid="14" grpId="2"/>
      <p:bldP spid="15" grpId="0"/>
      <p:bldP spid="15" grpId="1"/>
      <p:bldP spid="15" grpId="2"/>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03200" y="156107"/>
            <a:ext cx="1178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i="1" dirty="0">
                <a:solidFill>
                  <a:schemeClr val="tx1"/>
                </a:solidFill>
                <a:cs typeface="Times New Roman" panose="02020603050405020304" pitchFamily="18" charset="0"/>
              </a:rPr>
              <a:t> a)</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Ví</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dụ</a:t>
            </a:r>
            <a:r>
              <a:rPr lang="en-US" b="1" i="1" u="sng" dirty="0">
                <a:solidFill>
                  <a:schemeClr val="tx1"/>
                </a:solidFill>
                <a:cs typeface="Times New Roman" panose="02020603050405020304" pitchFamily="18" charset="0"/>
              </a:rPr>
              <a:t>:</a:t>
            </a:r>
            <a:r>
              <a:rPr lang="en-US" b="1" i="1"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100 kg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đều</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a:t>
            </a:r>
          </a:p>
          <a:p>
            <a:pPr eaLnBrk="1" hangingPunct="1"/>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Bảng</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dưới</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đây</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cho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biết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khi</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hết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mỗi</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đựng</a:t>
            </a:r>
            <a:r>
              <a:rPr lang="en-US"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178636" y="2507673"/>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3277480237"/>
              </p:ext>
            </p:extLst>
          </p:nvPr>
        </p:nvGraphicFramePr>
        <p:xfrm>
          <a:off x="542636" y="2680854"/>
          <a:ext cx="10972800" cy="1496291"/>
        </p:xfrm>
        <a:graphic>
          <a:graphicData uri="http://schemas.openxmlformats.org/drawingml/2006/table">
            <a:tbl>
              <a:tblPr/>
              <a:tblGrid>
                <a:gridCol w="48768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9264" name="Text Box 48"/>
          <p:cNvSpPr txBox="1">
            <a:spLocks noChangeArrowheads="1"/>
          </p:cNvSpPr>
          <p:nvPr/>
        </p:nvSpPr>
        <p:spPr bwMode="auto">
          <a:xfrm>
            <a:off x="676563" y="5209309"/>
            <a:ext cx="10838873" cy="9461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Nhận</a:t>
            </a: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xét</a:t>
            </a:r>
            <a:r>
              <a:rPr lang="en-US" b="1" dirty="0">
                <a:solidFill>
                  <a:srgbClr val="3333FF"/>
                </a:solidFill>
                <a:cs typeface="Times New Roman" panose="02020603050405020304" pitchFamily="18" charset="0"/>
              </a:rPr>
              <a:t>: Khi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ki-</a:t>
            </a:r>
            <a:r>
              <a:rPr lang="en-US" b="1" dirty="0" err="1">
                <a:solidFill>
                  <a:srgbClr val="3333FF"/>
                </a:solidFill>
                <a:cs typeface="Times New Roman" panose="02020603050405020304" pitchFamily="18" charset="0"/>
              </a:rPr>
              <a:t>lô</a:t>
            </a:r>
            <a:r>
              <a:rPr lang="en-US" b="1" dirty="0">
                <a:solidFill>
                  <a:srgbClr val="3333FF"/>
                </a:solidFill>
                <a:cs typeface="Times New Roman" panose="02020603050405020304" pitchFamily="18" charset="0"/>
              </a:rPr>
              <a:t>-gam ở </a:t>
            </a:r>
            <a:r>
              <a:rPr lang="en-US" b="1" dirty="0" err="1">
                <a:solidFill>
                  <a:srgbClr val="3333FF"/>
                </a:solidFill>
                <a:cs typeface="Times New Roman" panose="02020603050405020304" pitchFamily="18" charset="0"/>
              </a:rPr>
              <a:t>mỗi</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gấp</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lên</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thì</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gạo</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có</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được</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lại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giảm</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bấy</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a:t>
            </a:r>
          </a:p>
        </p:txBody>
      </p:sp>
      <p:sp>
        <p:nvSpPr>
          <p:cNvPr id="2" name="TextBox 1"/>
          <p:cNvSpPr txBox="1"/>
          <p:nvPr/>
        </p:nvSpPr>
        <p:spPr>
          <a:xfrm>
            <a:off x="5675745"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85306"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028316" y="3477877"/>
            <a:ext cx="113043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Curved Left Arrow 4">
            <a:extLst>
              <a:ext uri="{FF2B5EF4-FFF2-40B4-BE49-F238E27FC236}">
                <a16:creationId xmlns:a16="http://schemas.microsoft.com/office/drawing/2014/main" id="{489881B5-575A-4B9A-BFFD-BFE1035334B4}"/>
              </a:ext>
            </a:extLst>
          </p:cNvPr>
          <p:cNvSpPr>
            <a:spLocks noChangeArrowheads="1"/>
          </p:cNvSpPr>
          <p:nvPr/>
        </p:nvSpPr>
        <p:spPr bwMode="auto">
          <a:xfrm rot="-5400000">
            <a:off x="7098835" y="1169642"/>
            <a:ext cx="576262" cy="2322585"/>
          </a:xfrm>
          <a:prstGeom prst="curvedLeftArrow">
            <a:avLst>
              <a:gd name="adj1" fmla="val 24986"/>
              <a:gd name="adj2" fmla="val 49957"/>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0" name="Curved Left Arrow 37">
            <a:extLst>
              <a:ext uri="{FF2B5EF4-FFF2-40B4-BE49-F238E27FC236}">
                <a16:creationId xmlns:a16="http://schemas.microsoft.com/office/drawing/2014/main" id="{4DA49671-823E-40FF-BDAD-E6A3BC9460E2}"/>
              </a:ext>
            </a:extLst>
          </p:cNvPr>
          <p:cNvSpPr>
            <a:spLocks noChangeArrowheads="1"/>
          </p:cNvSpPr>
          <p:nvPr/>
        </p:nvSpPr>
        <p:spPr bwMode="auto">
          <a:xfrm rot="-5400000">
            <a:off x="8124401" y="153876"/>
            <a:ext cx="576262" cy="4377012"/>
          </a:xfrm>
          <a:prstGeom prst="curvedLeftArrow">
            <a:avLst>
              <a:gd name="adj1" fmla="val 24978"/>
              <a:gd name="adj2" fmla="val 49928"/>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1" name="Rectangle 48">
            <a:extLst>
              <a:ext uri="{FF2B5EF4-FFF2-40B4-BE49-F238E27FC236}">
                <a16:creationId xmlns:a16="http://schemas.microsoft.com/office/drawing/2014/main" id="{AA5BC332-0E73-4920-9D66-9A3CE6AF3174}"/>
              </a:ext>
            </a:extLst>
          </p:cNvPr>
          <p:cNvSpPr>
            <a:spLocks noChangeArrowheads="1"/>
          </p:cNvSpPr>
          <p:nvPr/>
        </p:nvSpPr>
        <p:spPr bwMode="auto">
          <a:xfrm>
            <a:off x="6574476" y="224506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2</a:t>
            </a:r>
          </a:p>
        </p:txBody>
      </p:sp>
      <p:sp>
        <p:nvSpPr>
          <p:cNvPr id="12" name="Rectangle 48">
            <a:extLst>
              <a:ext uri="{FF2B5EF4-FFF2-40B4-BE49-F238E27FC236}">
                <a16:creationId xmlns:a16="http://schemas.microsoft.com/office/drawing/2014/main" id="{00C19521-3079-4D35-969A-9C2F01A58277}"/>
              </a:ext>
            </a:extLst>
          </p:cNvPr>
          <p:cNvSpPr>
            <a:spLocks noChangeArrowheads="1"/>
          </p:cNvSpPr>
          <p:nvPr/>
        </p:nvSpPr>
        <p:spPr bwMode="auto">
          <a:xfrm>
            <a:off x="8763967" y="2330934"/>
            <a:ext cx="1447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4</a:t>
            </a:r>
          </a:p>
        </p:txBody>
      </p:sp>
      <p:sp>
        <p:nvSpPr>
          <p:cNvPr id="13" name="Curved Right Arrow 3">
            <a:extLst>
              <a:ext uri="{FF2B5EF4-FFF2-40B4-BE49-F238E27FC236}">
                <a16:creationId xmlns:a16="http://schemas.microsoft.com/office/drawing/2014/main" id="{31AE95BC-53A8-4A8A-8E9D-099EA4B20705}"/>
              </a:ext>
            </a:extLst>
          </p:cNvPr>
          <p:cNvSpPr>
            <a:spLocks noChangeArrowheads="1"/>
          </p:cNvSpPr>
          <p:nvPr/>
        </p:nvSpPr>
        <p:spPr bwMode="auto">
          <a:xfrm rot="-5400000">
            <a:off x="8239779" y="2467684"/>
            <a:ext cx="616959" cy="4052425"/>
          </a:xfrm>
          <a:prstGeom prst="curvedRightArrow">
            <a:avLst>
              <a:gd name="adj1" fmla="val 25021"/>
              <a:gd name="adj2" fmla="val 50018"/>
              <a:gd name="adj3" fmla="val 4732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4" name="Curved Right Arrow 38">
            <a:extLst>
              <a:ext uri="{FF2B5EF4-FFF2-40B4-BE49-F238E27FC236}">
                <a16:creationId xmlns:a16="http://schemas.microsoft.com/office/drawing/2014/main" id="{52A22DB9-2A8B-4A29-B170-67B0DC1ADB82}"/>
              </a:ext>
            </a:extLst>
          </p:cNvPr>
          <p:cNvSpPr>
            <a:spLocks noChangeArrowheads="1"/>
          </p:cNvSpPr>
          <p:nvPr/>
        </p:nvSpPr>
        <p:spPr bwMode="auto">
          <a:xfrm rot="-5559782">
            <a:off x="7209192" y="3259138"/>
            <a:ext cx="601662" cy="2447828"/>
          </a:xfrm>
          <a:prstGeom prst="curvedRightArrow">
            <a:avLst>
              <a:gd name="adj1" fmla="val 24995"/>
              <a:gd name="adj2" fmla="val 49965"/>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sz="1600">
              <a:solidFill>
                <a:srgbClr val="2F2B20"/>
              </a:solidFill>
              <a:latin typeface="Times New Roman" panose="02020603050405020304" pitchFamily="18" charset="0"/>
            </a:endParaRPr>
          </a:p>
        </p:txBody>
      </p:sp>
      <p:sp>
        <p:nvSpPr>
          <p:cNvPr id="15" name="Rectangle 48">
            <a:extLst>
              <a:ext uri="{FF2B5EF4-FFF2-40B4-BE49-F238E27FC236}">
                <a16:creationId xmlns:a16="http://schemas.microsoft.com/office/drawing/2014/main" id="{5515ABC3-D8F3-409E-BF38-990D89601824}"/>
              </a:ext>
            </a:extLst>
          </p:cNvPr>
          <p:cNvSpPr>
            <a:spLocks noChangeArrowheads="1"/>
          </p:cNvSpPr>
          <p:nvPr/>
        </p:nvSpPr>
        <p:spPr bwMode="auto">
          <a:xfrm>
            <a:off x="6786123" y="414942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2</a:t>
            </a:r>
          </a:p>
        </p:txBody>
      </p:sp>
      <p:sp>
        <p:nvSpPr>
          <p:cNvPr id="16" name="Rectangle 48">
            <a:extLst>
              <a:ext uri="{FF2B5EF4-FFF2-40B4-BE49-F238E27FC236}">
                <a16:creationId xmlns:a16="http://schemas.microsoft.com/office/drawing/2014/main" id="{BCCF6471-91FD-4BA7-8FD9-D6F7EB8354B5}"/>
              </a:ext>
            </a:extLst>
          </p:cNvPr>
          <p:cNvSpPr>
            <a:spLocks noChangeArrowheads="1"/>
          </p:cNvSpPr>
          <p:nvPr/>
        </p:nvSpPr>
        <p:spPr bwMode="auto">
          <a:xfrm>
            <a:off x="8714261" y="4027493"/>
            <a:ext cx="1447800" cy="62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64"/>
                                        </p:tgtEl>
                                        <p:attrNameLst>
                                          <p:attrName>style.visibility</p:attrName>
                                        </p:attrNameLst>
                                      </p:cBhvr>
                                      <p:to>
                                        <p:strVal val="visible"/>
                                      </p:to>
                                    </p:set>
                                    <p:animEffect transition="in" filter="barn(inVertical)">
                                      <p:cBhvr>
                                        <p:cTn id="39"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P spid="9" grpId="0" animBg="1"/>
      <p:bldP spid="10" grpId="0" animBg="1"/>
      <p:bldP spid="11" grpId="0"/>
      <p:bldP spid="12" grpId="0"/>
      <p:bldP spid="13" grpId="0" animBg="1"/>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955963" y="2313708"/>
            <a:ext cx="10404763" cy="315190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55963" y="3166387"/>
            <a:ext cx="10089975" cy="1446550"/>
          </a:xfrm>
          <a:prstGeom prst="rect">
            <a:avLst/>
          </a:prstGeom>
        </p:spPr>
        <p:txBody>
          <a:bodyPr wrap="square">
            <a:spAutoFit/>
          </a:bodyPr>
          <a:lstStyle/>
          <a:p>
            <a:r>
              <a:rPr lang="en-US" sz="4400" b="1" i="1">
                <a:latin typeface="Times New Roman" panose="02020603050405020304" pitchFamily="18" charset="0"/>
                <a:cs typeface="Times New Roman" panose="02020603050405020304" pitchFamily="18" charset="0"/>
              </a:rPr>
              <a:t>	Đại lượng này </a:t>
            </a:r>
            <a:r>
              <a:rPr lang="en-US" sz="4400" b="1" i="1">
                <a:solidFill>
                  <a:srgbClr val="FF0000"/>
                </a:solidFill>
                <a:latin typeface="Times New Roman" panose="02020603050405020304" pitchFamily="18" charset="0"/>
                <a:cs typeface="Times New Roman" panose="02020603050405020304" pitchFamily="18" charset="0"/>
              </a:rPr>
              <a:t>gấp lên </a:t>
            </a:r>
            <a:r>
              <a:rPr lang="en-US" sz="4400" b="1" i="1">
                <a:latin typeface="Times New Roman" panose="02020603050405020304" pitchFamily="18" charset="0"/>
                <a:cs typeface="Times New Roman" panose="02020603050405020304" pitchFamily="18" charset="0"/>
              </a:rPr>
              <a:t>bao nhiêu lần thì đại lượng kia </a:t>
            </a:r>
            <a:r>
              <a:rPr lang="en-US" sz="4400" b="1" i="1">
                <a:solidFill>
                  <a:srgbClr val="FF0000"/>
                </a:solidFill>
                <a:latin typeface="Times New Roman" panose="02020603050405020304" pitchFamily="18" charset="0"/>
                <a:cs typeface="Times New Roman" panose="02020603050405020304" pitchFamily="18" charset="0"/>
              </a:rPr>
              <a:t>giảm đi </a:t>
            </a:r>
            <a:r>
              <a:rPr lang="en-US" sz="4400" b="1" i="1">
                <a:latin typeface="Times New Roman" panose="02020603050405020304" pitchFamily="18" charset="0"/>
                <a:cs typeface="Times New Roman" panose="02020603050405020304" pitchFamily="18" charset="0"/>
              </a:rPr>
              <a:t>bấy nhiêu lần.</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2674558" y="7262"/>
            <a:ext cx="6652783" cy="2308324"/>
          </a:xfrm>
          <a:prstGeom prst="rect">
            <a:avLst/>
          </a:prstGeom>
        </p:spPr>
        <p:txBody>
          <a:bodyPr wrap="none">
            <a:spAutoFit/>
          </a:bodyPr>
          <a:lstStyle/>
          <a:p>
            <a:pPr algn="ctr"/>
            <a:r>
              <a:rPr lang="en-US" sz="4800" b="1" i="1" u="sng">
                <a:solidFill>
                  <a:srgbClr val="FF0000"/>
                </a:solidFill>
                <a:latin typeface="Times New Roman" panose="02020603050405020304" pitchFamily="18" charset="0"/>
                <a:cs typeface="Times New Roman" panose="02020603050405020304" pitchFamily="18" charset="0"/>
              </a:rPr>
              <a:t>Ghi nhớ</a:t>
            </a:r>
          </a:p>
          <a:p>
            <a:pPr algn="ctr"/>
            <a:r>
              <a:rPr lang="en-US" sz="4800" b="1" i="1">
                <a:solidFill>
                  <a:srgbClr val="FF0000"/>
                </a:solidFill>
                <a:latin typeface="Times New Roman" panose="02020603050405020304" pitchFamily="18" charset="0"/>
                <a:cs typeface="Times New Roman" panose="02020603050405020304" pitchFamily="18" charset="0"/>
              </a:rPr>
              <a:t>Dạng toán quan hệ tỉ lệ 2</a:t>
            </a:r>
          </a:p>
          <a:p>
            <a:pPr algn="ctr"/>
            <a:r>
              <a:rPr lang="en-US" sz="4800" b="1" i="1">
                <a:solidFill>
                  <a:srgbClr val="FF0000"/>
                </a:solidFill>
                <a:latin typeface="Times New Roman" panose="02020603050405020304" pitchFamily="18" charset="0"/>
                <a:cs typeface="Times New Roman" panose="02020603050405020304" pitchFamily="18" charset="0"/>
              </a:rPr>
              <a:t>(Tỉ lệ nghịch)</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87927" y="58488"/>
            <a:ext cx="118040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spcBef>
                <a:spcPct val="50000"/>
              </a:spcBef>
            </a:pPr>
            <a:r>
              <a:rPr lang="en-US" sz="3200" b="1" i="1" dirty="0">
                <a:solidFill>
                  <a:schemeClr val="tx1"/>
                </a:solidFill>
              </a:rPr>
              <a:t>b)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toán</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2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12 </a:t>
            </a:r>
            <a:r>
              <a:rPr lang="en-US" sz="3200" dirty="0" err="1">
                <a:solidFill>
                  <a:schemeClr val="tx1"/>
                </a:solidFill>
              </a:rPr>
              <a:t>người</a:t>
            </a:r>
            <a:r>
              <a:rPr lang="en-US" sz="3200" dirty="0">
                <a:solidFill>
                  <a:schemeClr val="tx1"/>
                </a:solidFill>
              </a:rPr>
              <a:t>. </a:t>
            </a:r>
            <a:r>
              <a:rPr lang="en-US" sz="3200" dirty="0" err="1">
                <a:solidFill>
                  <a:schemeClr val="tx1"/>
                </a:solidFill>
              </a:rPr>
              <a:t>Hỏi</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bao</a:t>
            </a:r>
            <a:r>
              <a:rPr lang="en-US" sz="3200" dirty="0">
                <a:solidFill>
                  <a:schemeClr val="tx1"/>
                </a:solidFill>
              </a:rPr>
              <a:t>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 (</a:t>
            </a:r>
            <a:r>
              <a:rPr lang="en-US" sz="3200" dirty="0" err="1">
                <a:solidFill>
                  <a:schemeClr val="tx1"/>
                </a:solidFill>
              </a:rPr>
              <a:t>Mức</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của</a:t>
            </a:r>
            <a:r>
              <a:rPr lang="en-US" sz="3200" dirty="0">
                <a:solidFill>
                  <a:schemeClr val="tx1"/>
                </a:solidFill>
              </a:rPr>
              <a:t> </a:t>
            </a:r>
            <a:r>
              <a:rPr lang="en-US" sz="3200" dirty="0" err="1">
                <a:solidFill>
                  <a:schemeClr val="tx1"/>
                </a:solidFill>
              </a:rPr>
              <a:t>mỗi</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như</a:t>
            </a:r>
            <a:r>
              <a:rPr lang="en-US" sz="3200" dirty="0">
                <a:solidFill>
                  <a:schemeClr val="tx1"/>
                </a:solidFill>
              </a:rPr>
              <a:t> </a:t>
            </a:r>
            <a:r>
              <a:rPr lang="en-US" sz="3200" dirty="0" err="1">
                <a:solidFill>
                  <a:schemeClr val="tx1"/>
                </a:solidFill>
              </a:rPr>
              <a:t>nhau</a:t>
            </a:r>
            <a:r>
              <a:rPr lang="en-US" sz="3200" dirty="0">
                <a:solidFill>
                  <a:schemeClr val="tx1"/>
                </a:solidFill>
              </a:rPr>
              <a:t>)                                            </a:t>
            </a:r>
          </a:p>
        </p:txBody>
      </p:sp>
      <p:sp>
        <p:nvSpPr>
          <p:cNvPr id="15370" name="Text Box 10"/>
          <p:cNvSpPr txBox="1">
            <a:spLocks noChangeArrowheads="1"/>
          </p:cNvSpPr>
          <p:nvPr/>
        </p:nvSpPr>
        <p:spPr bwMode="auto">
          <a:xfrm>
            <a:off x="568036" y="1764398"/>
            <a:ext cx="3242622" cy="14465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b="1" i="1" u="sng" dirty="0" err="1">
                <a:solidFill>
                  <a:srgbClr val="3333FF"/>
                </a:solidFill>
              </a:rPr>
              <a:t>Tóm</a:t>
            </a:r>
            <a:r>
              <a:rPr lang="en-US" b="1" i="1" u="sng" dirty="0">
                <a:solidFill>
                  <a:srgbClr val="3333FF"/>
                </a:solidFill>
              </a:rPr>
              <a:t> </a:t>
            </a:r>
            <a:r>
              <a:rPr lang="en-US" b="1" i="1" u="sng" dirty="0" err="1">
                <a:solidFill>
                  <a:srgbClr val="3333FF"/>
                </a:solidFill>
              </a:rPr>
              <a:t>tắt</a:t>
            </a:r>
            <a:r>
              <a:rPr lang="en-US" b="1" i="1" u="sng" dirty="0">
                <a:solidFill>
                  <a:srgbClr val="3333FF"/>
                </a:solidFill>
              </a:rPr>
              <a:t> :</a:t>
            </a:r>
          </a:p>
          <a:p>
            <a:r>
              <a:rPr lang="en-US" dirty="0">
                <a:solidFill>
                  <a:srgbClr val="3333FF"/>
                </a:solidFill>
              </a:rPr>
              <a:t> </a:t>
            </a:r>
            <a:r>
              <a:rPr lang="en-US" b="1" dirty="0">
                <a:solidFill>
                  <a:srgbClr val="3333FF"/>
                </a:solidFill>
              </a:rPr>
              <a:t>2 </a:t>
            </a:r>
            <a:r>
              <a:rPr lang="en-US" b="1" dirty="0" err="1">
                <a:solidFill>
                  <a:srgbClr val="3333FF"/>
                </a:solidFill>
              </a:rPr>
              <a:t>ngày</a:t>
            </a:r>
            <a:r>
              <a:rPr lang="en-US" b="1" dirty="0">
                <a:solidFill>
                  <a:srgbClr val="3333FF"/>
                </a:solidFill>
              </a:rPr>
              <a:t>: 12 </a:t>
            </a:r>
            <a:r>
              <a:rPr lang="en-US" b="1" dirty="0" err="1">
                <a:solidFill>
                  <a:srgbClr val="3333FF"/>
                </a:solidFill>
              </a:rPr>
              <a:t>người</a:t>
            </a:r>
            <a:endParaRPr lang="en-US" b="1" dirty="0">
              <a:solidFill>
                <a:srgbClr val="3333FF"/>
              </a:solidFill>
            </a:endParaRPr>
          </a:p>
          <a:p>
            <a:r>
              <a:rPr lang="en-US" b="1" dirty="0">
                <a:solidFill>
                  <a:srgbClr val="3333FF"/>
                </a:solidFill>
              </a:rPr>
              <a:t> 4 </a:t>
            </a:r>
            <a:r>
              <a:rPr lang="en-US" b="1" dirty="0" err="1">
                <a:solidFill>
                  <a:srgbClr val="3333FF"/>
                </a:solidFill>
              </a:rPr>
              <a:t>ngày</a:t>
            </a:r>
            <a:r>
              <a:rPr lang="en-US" b="1" dirty="0">
                <a:solidFill>
                  <a:srgbClr val="3333FF"/>
                </a:solidFill>
              </a:rPr>
              <a:t>: … </a:t>
            </a:r>
            <a:r>
              <a:rPr lang="en-US" b="1" dirty="0" err="1">
                <a:solidFill>
                  <a:srgbClr val="3333FF"/>
                </a:solidFill>
              </a:rPr>
              <a:t>người</a:t>
            </a:r>
            <a:r>
              <a:rPr lang="en-US" sz="3200" b="1" dirty="0">
                <a:solidFill>
                  <a:srgbClr val="3333FF"/>
                </a:solidFill>
              </a:rPr>
              <a:t>? </a:t>
            </a:r>
          </a:p>
        </p:txBody>
      </p:sp>
      <p:sp>
        <p:nvSpPr>
          <p:cNvPr id="7173" name="Text Box 11"/>
          <p:cNvSpPr txBox="1">
            <a:spLocks noChangeArrowheads="1"/>
          </p:cNvSpPr>
          <p:nvPr/>
        </p:nvSpPr>
        <p:spPr bwMode="auto">
          <a:xfrm>
            <a:off x="5689600" y="3019426"/>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15374" name="Text Box 14"/>
          <p:cNvSpPr txBox="1">
            <a:spLocks noChangeArrowheads="1"/>
          </p:cNvSpPr>
          <p:nvPr/>
        </p:nvSpPr>
        <p:spPr bwMode="auto">
          <a:xfrm>
            <a:off x="568036" y="3374938"/>
            <a:ext cx="2235200" cy="584775"/>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sz="3200" b="1" dirty="0" err="1"/>
              <a:t>Cách</a:t>
            </a:r>
            <a:r>
              <a:rPr lang="en-US" sz="3200" b="1" dirty="0"/>
              <a:t> 1</a:t>
            </a:r>
            <a:r>
              <a:rPr lang="en-US" sz="3200" dirty="0">
                <a:solidFill>
                  <a:srgbClr val="00FF00"/>
                </a:solidFill>
              </a:rPr>
              <a:t> </a:t>
            </a:r>
          </a:p>
        </p:txBody>
      </p:sp>
      <p:sp>
        <p:nvSpPr>
          <p:cNvPr id="15375" name="Text Box 15"/>
          <p:cNvSpPr txBox="1">
            <a:spLocks noChangeArrowheads="1"/>
          </p:cNvSpPr>
          <p:nvPr/>
        </p:nvSpPr>
        <p:spPr bwMode="auto">
          <a:xfrm>
            <a:off x="535709" y="3580180"/>
            <a:ext cx="9356436" cy="327782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rgbClr val="FF0000"/>
                </a:solidFill>
              </a:rPr>
              <a:t>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giải</a:t>
            </a:r>
            <a:r>
              <a:rPr lang="en-US" sz="3200" b="1" i="1" dirty="0">
                <a:solidFill>
                  <a:schemeClr val="tx1"/>
                </a:solidFill>
              </a:rPr>
              <a:t> </a:t>
            </a:r>
          </a:p>
          <a:p>
            <a:pPr algn="ctr">
              <a:spcBef>
                <a:spcPts val="600"/>
              </a:spcBef>
            </a:pP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12 x 2 = 24 (</a:t>
            </a:r>
            <a:r>
              <a:rPr lang="en-US" sz="3200" dirty="0" err="1">
                <a:solidFill>
                  <a:schemeClr val="tx1"/>
                </a:solidFill>
              </a:rPr>
              <a:t>người</a:t>
            </a:r>
            <a:r>
              <a:rPr lang="en-US" sz="3200" dirty="0">
                <a:solidFill>
                  <a:schemeClr val="tx1"/>
                </a:solidFill>
              </a:rPr>
              <a:t>) </a:t>
            </a:r>
            <a:r>
              <a:rPr lang="en-US" sz="3200" b="1" dirty="0">
                <a:solidFill>
                  <a:srgbClr val="FF0000"/>
                </a:solidFill>
              </a:rPr>
              <a:t>(*)</a:t>
            </a:r>
            <a:r>
              <a:rPr lang="en-US" sz="3200" dirty="0">
                <a:solidFill>
                  <a:schemeClr val="tx1"/>
                </a:solidFill>
              </a:rPr>
              <a:t> </a:t>
            </a:r>
          </a:p>
          <a:p>
            <a:pPr algn="ctr">
              <a:spcBef>
                <a:spcPts val="600"/>
              </a:spcBef>
            </a:pP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24 : 4 = 6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dirty="0">
                <a:solidFill>
                  <a:schemeClr val="tx1"/>
                </a:solidFill>
              </a:rPr>
              <a:t>: </a:t>
            </a:r>
            <a:r>
              <a:rPr lang="en-US" sz="3200" i="1" dirty="0">
                <a:solidFill>
                  <a:schemeClr val="tx1"/>
                </a:solidFill>
              </a:rPr>
              <a:t>6 </a:t>
            </a:r>
            <a:r>
              <a:rPr lang="en-US" sz="3200" i="1" dirty="0" err="1">
                <a:solidFill>
                  <a:schemeClr val="tx1"/>
                </a:solidFill>
              </a:rPr>
              <a:t>người</a:t>
            </a:r>
            <a:r>
              <a:rPr lang="en-US" sz="3200" i="1" dirty="0">
                <a:solidFill>
                  <a:schemeClr val="tx1"/>
                </a:solidFill>
              </a:rPr>
              <a:t> </a:t>
            </a:r>
          </a:p>
        </p:txBody>
      </p:sp>
      <p:sp>
        <p:nvSpPr>
          <p:cNvPr id="15376" name="Text Box 16"/>
          <p:cNvSpPr txBox="1">
            <a:spLocks noChangeArrowheads="1"/>
          </p:cNvSpPr>
          <p:nvPr/>
        </p:nvSpPr>
        <p:spPr bwMode="auto">
          <a:xfrm>
            <a:off x="6096000" y="2630716"/>
            <a:ext cx="5527964"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dirty="0">
                <a:solidFill>
                  <a:srgbClr val="FF0000"/>
                </a:solidFill>
              </a:rPr>
              <a:t> </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này</a:t>
            </a:r>
            <a:r>
              <a:rPr lang="en-US" b="1" dirty="0">
                <a:solidFill>
                  <a:srgbClr val="FF0000"/>
                </a:solidFill>
              </a:rPr>
              <a:t> </a:t>
            </a:r>
            <a:r>
              <a:rPr lang="en-US" b="1" dirty="0" err="1">
                <a:solidFill>
                  <a:srgbClr val="FF0000"/>
                </a:solidFill>
              </a:rPr>
              <a:t>là</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rút</a:t>
            </a:r>
            <a:r>
              <a:rPr lang="en-US" b="1" dirty="0">
                <a:solidFill>
                  <a:srgbClr val="FF0000"/>
                </a:solidFill>
              </a:rPr>
              <a:t> </a:t>
            </a:r>
            <a:r>
              <a:rPr lang="en-US" b="1" dirty="0" err="1">
                <a:solidFill>
                  <a:srgbClr val="FF0000"/>
                </a:solidFill>
              </a:rPr>
              <a:t>về</a:t>
            </a:r>
            <a:r>
              <a:rPr lang="en-US" b="1" dirty="0">
                <a:solidFill>
                  <a:srgbClr val="FF0000"/>
                </a:solidFill>
              </a:rPr>
              <a:t> </a:t>
            </a:r>
            <a:r>
              <a:rPr lang="en-US" b="1" dirty="0" err="1">
                <a:solidFill>
                  <a:srgbClr val="FF0000"/>
                </a:solidFill>
              </a:rPr>
              <a:t>đơn</a:t>
            </a:r>
            <a:r>
              <a:rPr lang="en-US" b="1" dirty="0">
                <a:solidFill>
                  <a:srgbClr val="FF0000"/>
                </a:solidFill>
              </a:rPr>
              <a:t> </a:t>
            </a:r>
            <a:r>
              <a:rPr lang="en-US" b="1" dirty="0" err="1">
                <a:solidFill>
                  <a:srgbClr val="FF0000"/>
                </a:solidFill>
              </a:rPr>
              <a:t>vị</a:t>
            </a:r>
            <a:r>
              <a:rPr lang="en-US" b="1" dirty="0">
                <a:solidFill>
                  <a:srgbClr val="FF0000"/>
                </a:solidFill>
              </a:rPr>
              <a:t> </a:t>
            </a:r>
          </a:p>
          <a:p>
            <a:pPr>
              <a:spcBef>
                <a:spcPct val="50000"/>
              </a:spcBef>
            </a:pPr>
            <a:endParaRPr lang="en-US" b="1" dirty="0">
              <a:solidFill>
                <a:srgbClr val="FF0000"/>
              </a:solidFill>
            </a:endParaRPr>
          </a:p>
        </p:txBody>
      </p:sp>
      <p:cxnSp>
        <p:nvCxnSpPr>
          <p:cNvPr id="6" name="Straight Arrow Connector 5">
            <a:extLst>
              <a:ext uri="{FF2B5EF4-FFF2-40B4-BE49-F238E27FC236}">
                <a16:creationId xmlns:a16="http://schemas.microsoft.com/office/drawing/2014/main" id="{854FF996-4FF4-4F83-9DED-B9919FE84EFC}"/>
              </a:ext>
            </a:extLst>
          </p:cNvPr>
          <p:cNvCxnSpPr/>
          <p:nvPr/>
        </p:nvCxnSpPr>
        <p:spPr>
          <a:xfrm flipH="1">
            <a:off x="7245928" y="3163495"/>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374"/>
                                        </p:tgtEl>
                                        <p:attrNameLst>
                                          <p:attrName>style.visibility</p:attrName>
                                        </p:attrNameLst>
                                      </p:cBhvr>
                                      <p:to>
                                        <p:strVal val="visible"/>
                                      </p:to>
                                    </p:set>
                                    <p:animEffect transition="in" filter="wheel(1)">
                                      <p:cBhvr>
                                        <p:cTn id="14" dur="2000"/>
                                        <p:tgtEl>
                                          <p:spTgt spid="1537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375"/>
                                        </p:tgtEl>
                                        <p:attrNameLst>
                                          <p:attrName>style.visibility</p:attrName>
                                        </p:attrNameLst>
                                      </p:cBhvr>
                                      <p:to>
                                        <p:strVal val="visible"/>
                                      </p:to>
                                    </p:set>
                                    <p:animEffect transition="in" filter="wheel(1)">
                                      <p:cBhvr>
                                        <p:cTn id="17" dur="2000"/>
                                        <p:tgtEl>
                                          <p:spTgt spid="153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down)">
                                      <p:cBhvr>
                                        <p:cTn id="22" dur="500"/>
                                        <p:tgtEl>
                                          <p:spTgt spid="15376"/>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4" grpId="0"/>
      <p:bldP spid="15375" grpId="0"/>
      <p:bldP spid="153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3"/>
          <p:cNvSpPr txBox="1">
            <a:spLocks noChangeArrowheads="1"/>
          </p:cNvSpPr>
          <p:nvPr/>
        </p:nvSpPr>
        <p:spPr bwMode="auto">
          <a:xfrm>
            <a:off x="439737" y="482130"/>
            <a:ext cx="189706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sz="3200" b="1" dirty="0">
                <a:solidFill>
                  <a:srgbClr val="3333FF"/>
                </a:solidFill>
                <a:latin typeface="Times New Roman" panose="02020603050405020304" pitchFamily="18" charset="0"/>
                <a:cs typeface="Times New Roman" panose="02020603050405020304" pitchFamily="18" charset="0"/>
              </a:rPr>
              <a:t>Cách 2:</a:t>
            </a:r>
          </a:p>
        </p:txBody>
      </p:sp>
      <p:sp>
        <p:nvSpPr>
          <p:cNvPr id="4099" name="Text Box 16"/>
          <p:cNvSpPr txBox="1">
            <a:spLocks noChangeArrowheads="1"/>
          </p:cNvSpPr>
          <p:nvPr/>
        </p:nvSpPr>
        <p:spPr bwMode="auto">
          <a:xfrm>
            <a:off x="2849419" y="1645648"/>
            <a:ext cx="189706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3200" b="1" u="sng" dirty="0">
                <a:latin typeface="Times New Roman" panose="02020603050405020304" pitchFamily="18" charset="0"/>
                <a:cs typeface="Times New Roman" panose="02020603050405020304" pitchFamily="18" charset="0"/>
              </a:rPr>
              <a:t>Bài giải:</a:t>
            </a:r>
            <a:endParaRPr lang="en-US" altLang="en-US" sz="3200" b="1" dirty="0">
              <a:latin typeface="Times New Roman" panose="02020603050405020304" pitchFamily="18" charset="0"/>
              <a:cs typeface="Times New Roman" panose="02020603050405020304" pitchFamily="18" charset="0"/>
            </a:endParaRPr>
          </a:p>
        </p:txBody>
      </p:sp>
      <p:sp>
        <p:nvSpPr>
          <p:cNvPr id="19467" name="Text Box 11"/>
          <p:cNvSpPr txBox="1">
            <a:spLocks noChangeArrowheads="1"/>
          </p:cNvSpPr>
          <p:nvPr/>
        </p:nvSpPr>
        <p:spPr bwMode="auto">
          <a:xfrm>
            <a:off x="1537855" y="2568379"/>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4 ngày gấp 2 ngày số lần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4 : 2 = 2 (</a:t>
            </a:r>
            <a:r>
              <a:rPr lang="en-US" altLang="en-US" sz="3200" dirty="0" err="1">
                <a:solidFill>
                  <a:prstClr val="black"/>
                </a:solidFill>
                <a:latin typeface="Times New Roman" panose="02020603050405020304" pitchFamily="18" charset="0"/>
                <a:cs typeface="Times New Roman" panose="02020603050405020304" pitchFamily="18" charset="0"/>
              </a:rPr>
              <a:t>lần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Muốn đắp xong nền nhà trong 4 ngày, cần số người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12 : 2 = 6 (người)</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i="1" dirty="0">
                <a:solidFill>
                  <a:prstClr val="black"/>
                </a:solidFill>
                <a:latin typeface="Times New Roman" panose="02020603050405020304" pitchFamily="18" charset="0"/>
                <a:cs typeface="Times New Roman" panose="02020603050405020304" pitchFamily="18" charset="0"/>
              </a:rPr>
              <a:t>Đáp số: 6 người</a:t>
            </a:r>
          </a:p>
        </p:txBody>
      </p:sp>
      <p:sp>
        <p:nvSpPr>
          <p:cNvPr id="13" name="Text Box 16"/>
          <p:cNvSpPr txBox="1">
            <a:spLocks noChangeArrowheads="1"/>
          </p:cNvSpPr>
          <p:nvPr/>
        </p:nvSpPr>
        <p:spPr bwMode="auto">
          <a:xfrm>
            <a:off x="5758873" y="1357803"/>
            <a:ext cx="8534400"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này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là</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tìm</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tỉ</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số</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50000"/>
              </a:spcBef>
              <a:spcAft>
                <a:spcPts val="0"/>
              </a:spcAft>
              <a:buClrTx/>
              <a:buSzTx/>
              <a:buFontTx/>
              <a:buNone/>
              <a:defRPr/>
            </a:pP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ADF579DA-1987-4F89-8599-A1CE270FB593}"/>
              </a:ext>
            </a:extLst>
          </p:cNvPr>
          <p:cNvCxnSpPr/>
          <p:nvPr/>
        </p:nvCxnSpPr>
        <p:spPr>
          <a:xfrm flipH="1">
            <a:off x="5758873" y="1710397"/>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p:cTn id="12" dur="500" fill="hold"/>
                                        <p:tgtEl>
                                          <p:spTgt spid="19467"/>
                                        </p:tgtEl>
                                        <p:attrNameLst>
                                          <p:attrName>ppt_w</p:attrName>
                                        </p:attrNameLst>
                                      </p:cBhvr>
                                      <p:tavLst>
                                        <p:tav tm="0">
                                          <p:val>
                                            <p:fltVal val="0"/>
                                          </p:val>
                                        </p:tav>
                                        <p:tav tm="100000">
                                          <p:val>
                                            <p:strVal val="#ppt_w"/>
                                          </p:val>
                                        </p:tav>
                                      </p:tavLst>
                                    </p:anim>
                                    <p:anim calcmode="lin" valueType="num">
                                      <p:cBhvr>
                                        <p:cTn id="13" dur="500" fill="hold"/>
                                        <p:tgtEl>
                                          <p:spTgt spid="19467"/>
                                        </p:tgtEl>
                                        <p:attrNameLst>
                                          <p:attrName>ppt_h</p:attrName>
                                        </p:attrNameLst>
                                      </p:cBhvr>
                                      <p:tavLst>
                                        <p:tav tm="0">
                                          <p:val>
                                            <p:fltVal val="0"/>
                                          </p:val>
                                        </p:tav>
                                        <p:tav tm="100000">
                                          <p:val>
                                            <p:strVal val="#ppt_h"/>
                                          </p:val>
                                        </p:tav>
                                      </p:tavLst>
                                    </p:anim>
                                    <p:animEffect transition="in" filter="fade">
                                      <p:cBhvr>
                                        <p:cTn id="14" dur="500"/>
                                        <p:tgtEl>
                                          <p:spTgt spid="1946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946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98" y="1805362"/>
            <a:ext cx="12016902" cy="5078313"/>
          </a:xfrm>
          <a:prstGeom prst="rect">
            <a:avLst/>
          </a:prstGeom>
        </p:spPr>
        <p:txBody>
          <a:bodyPr wrap="square">
            <a:spAutoFit/>
          </a:bodyPr>
          <a:lstStyle/>
          <a:p>
            <a:r>
              <a:rPr lang="en-US" sz="3600" b="1" i="1">
                <a:latin typeface="Times New Roman" panose="02020603050405020304" pitchFamily="18" charset="0"/>
                <a:cs typeface="Times New Roman" panose="02020603050405020304" pitchFamily="18" charset="0"/>
              </a:rPr>
              <a:t>Đại lượng này </a:t>
            </a:r>
            <a:r>
              <a:rPr lang="en-US" sz="3600" b="1" i="1">
                <a:solidFill>
                  <a:srgbClr val="FF0000"/>
                </a:solidFill>
                <a:latin typeface="Times New Roman" panose="02020603050405020304" pitchFamily="18" charset="0"/>
                <a:cs typeface="Times New Roman" panose="02020603050405020304" pitchFamily="18" charset="0"/>
              </a:rPr>
              <a:t>gấp lên </a:t>
            </a:r>
            <a:r>
              <a:rPr lang="en-US" sz="3600" b="1" i="1">
                <a:latin typeface="Times New Roman" panose="02020603050405020304" pitchFamily="18" charset="0"/>
                <a:cs typeface="Times New Roman" panose="02020603050405020304" pitchFamily="18" charset="0"/>
              </a:rPr>
              <a:t>bao nhiêu lần thì đại lượng kia </a:t>
            </a:r>
            <a:r>
              <a:rPr lang="en-US" sz="3600" b="1" i="1">
                <a:solidFill>
                  <a:srgbClr val="FF0000"/>
                </a:solidFill>
                <a:latin typeface="Times New Roman" panose="02020603050405020304" pitchFamily="18" charset="0"/>
                <a:cs typeface="Times New Roman" panose="02020603050405020304" pitchFamily="18" charset="0"/>
              </a:rPr>
              <a:t>giảm đi </a:t>
            </a:r>
            <a:r>
              <a:rPr lang="en-US" sz="3600" b="1" i="1">
                <a:latin typeface="Times New Roman" panose="02020603050405020304" pitchFamily="18" charset="0"/>
                <a:cs typeface="Times New Roman" panose="02020603050405020304" pitchFamily="18" charset="0"/>
              </a:rPr>
              <a:t>bấy nhiêu lần.</a:t>
            </a:r>
          </a:p>
          <a:p>
            <a:endParaRPr lang="en-US" sz="3600" b="1" i="1">
              <a:latin typeface="Times New Roman" panose="02020603050405020304" pitchFamily="18" charset="0"/>
              <a:cs typeface="Times New Roman" panose="02020603050405020304" pitchFamily="18" charset="0"/>
            </a:endParaRPr>
          </a:p>
          <a:p>
            <a:r>
              <a:rPr lang="en-US" sz="3600" b="1" i="1">
                <a:solidFill>
                  <a:srgbClr val="3333FF"/>
                </a:solidFill>
                <a:latin typeface="Times New Roman" panose="02020603050405020304" pitchFamily="18" charset="0"/>
                <a:cs typeface="Times New Roman" panose="02020603050405020304" pitchFamily="18" charset="0"/>
              </a:rPr>
              <a:t>Các bước làm:</a:t>
            </a:r>
          </a:p>
          <a:p>
            <a:pPr marL="571500" indent="-571500">
              <a:buFontTx/>
              <a:buChar char="-"/>
            </a:pPr>
            <a:r>
              <a:rPr lang="en-US" sz="3600" b="1" i="1">
                <a:solidFill>
                  <a:srgbClr val="FF0000"/>
                </a:solidFill>
                <a:latin typeface="Times New Roman" panose="02020603050405020304" pitchFamily="18" charset="0"/>
                <a:cs typeface="Times New Roman" panose="02020603050405020304" pitchFamily="18" charset="0"/>
              </a:rPr>
              <a:t>B1:</a:t>
            </a:r>
            <a:r>
              <a:rPr lang="en-US" sz="3600" b="1" i="1">
                <a:latin typeface="Times New Roman" panose="02020603050405020304" pitchFamily="18" charset="0"/>
                <a:cs typeface="Times New Roman" panose="02020603050405020304" pitchFamily="18" charset="0"/>
              </a:rPr>
              <a:t> Phân tích đề bài, tóm tắt.</a:t>
            </a:r>
          </a:p>
          <a:p>
            <a:pPr marL="571500" indent="-571500">
              <a:buFontTx/>
              <a:buChar char="-"/>
            </a:pPr>
            <a:r>
              <a:rPr lang="en-US" sz="3600" b="1" i="1">
                <a:solidFill>
                  <a:srgbClr val="FF0000"/>
                </a:solidFill>
                <a:latin typeface="Times New Roman" panose="02020603050405020304" pitchFamily="18" charset="0"/>
                <a:cs typeface="Times New Roman" panose="02020603050405020304" pitchFamily="18" charset="0"/>
              </a:rPr>
              <a:t>B2:</a:t>
            </a:r>
            <a:r>
              <a:rPr lang="en-US" sz="3600" b="1" i="1">
                <a:latin typeface="Times New Roman" panose="02020603050405020304" pitchFamily="18" charset="0"/>
                <a:cs typeface="Times New Roman" panose="02020603050405020304" pitchFamily="18" charset="0"/>
              </a:rPr>
              <a:t> Xác định dạng toán, lựa chọn cách làm</a:t>
            </a:r>
          </a:p>
          <a:p>
            <a:r>
              <a:rPr lang="en-US" sz="3600" b="1" i="1">
                <a:latin typeface="Times New Roman" panose="02020603050405020304" pitchFamily="18" charset="0"/>
                <a:cs typeface="Times New Roman" panose="02020603050405020304" pitchFamily="18" charset="0"/>
              </a:rPr>
              <a:t>    + Cách 1: Rút về đơn vị</a:t>
            </a:r>
          </a:p>
          <a:p>
            <a:r>
              <a:rPr lang="en-US" sz="3600" b="1" i="1">
                <a:latin typeface="Times New Roman" panose="02020603050405020304" pitchFamily="18" charset="0"/>
                <a:cs typeface="Times New Roman" panose="02020603050405020304" pitchFamily="18" charset="0"/>
              </a:rPr>
              <a:t>    + Cách 2: Tìm tỉ số</a:t>
            </a:r>
          </a:p>
          <a:p>
            <a:r>
              <a:rPr lang="en-US" sz="3600" b="1" i="1">
                <a:latin typeface="Times New Roman" panose="02020603050405020304" pitchFamily="18" charset="0"/>
                <a:cs typeface="Times New Roman" panose="02020603050405020304" pitchFamily="18" charset="0"/>
              </a:rPr>
              <a:t>-   </a:t>
            </a:r>
            <a:r>
              <a:rPr lang="en-US" sz="3600" b="1" i="1">
                <a:solidFill>
                  <a:srgbClr val="FF0000"/>
                </a:solidFill>
                <a:latin typeface="Times New Roman" panose="02020603050405020304" pitchFamily="18" charset="0"/>
                <a:cs typeface="Times New Roman" panose="02020603050405020304" pitchFamily="18" charset="0"/>
              </a:rPr>
              <a:t>B3:</a:t>
            </a:r>
            <a:r>
              <a:rPr lang="en-US" sz="3600" b="1" i="1">
                <a:latin typeface="Times New Roman" panose="02020603050405020304" pitchFamily="18" charset="0"/>
                <a:cs typeface="Times New Roman" panose="02020603050405020304" pitchFamily="18" charset="0"/>
              </a:rPr>
              <a:t> Giải bài toán.</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3484875" y="7262"/>
            <a:ext cx="5032147" cy="1754326"/>
          </a:xfrm>
          <a:prstGeom prst="rect">
            <a:avLst/>
          </a:prstGeom>
        </p:spPr>
        <p:txBody>
          <a:bodyPr wrap="none">
            <a:spAutoFit/>
          </a:bodyPr>
          <a:lstStyle/>
          <a:p>
            <a:pPr algn="ctr"/>
            <a:r>
              <a:rPr lang="en-US" sz="3600" b="1" i="1" u="sng">
                <a:solidFill>
                  <a:srgbClr val="FF0000"/>
                </a:solidFill>
                <a:latin typeface="Times New Roman" panose="02020603050405020304" pitchFamily="18" charset="0"/>
                <a:cs typeface="Times New Roman" panose="02020603050405020304" pitchFamily="18" charset="0"/>
              </a:rPr>
              <a:t>Ghi nhớ</a:t>
            </a:r>
          </a:p>
          <a:p>
            <a:pPr algn="ctr"/>
            <a:r>
              <a:rPr lang="en-US" sz="3600" b="1" i="1">
                <a:solidFill>
                  <a:srgbClr val="FF0000"/>
                </a:solidFill>
                <a:latin typeface="Times New Roman" panose="02020603050405020304" pitchFamily="18" charset="0"/>
                <a:cs typeface="Times New Roman" panose="02020603050405020304" pitchFamily="18" charset="0"/>
              </a:rPr>
              <a:t>Dạng toán quan hệ tỉ lệ 2</a:t>
            </a:r>
          </a:p>
          <a:p>
            <a:pPr algn="ctr"/>
            <a:r>
              <a:rPr lang="en-US" sz="3600" b="1" i="1">
                <a:solidFill>
                  <a:srgbClr val="FF0000"/>
                </a:solidFill>
                <a:latin typeface="Times New Roman" panose="02020603050405020304" pitchFamily="18" charset="0"/>
                <a:cs typeface="Times New Roman" panose="02020603050405020304" pitchFamily="18" charset="0"/>
              </a:rPr>
              <a:t>(Tỉ lệ nghịch)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693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842706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1526</Words>
  <Application>Microsoft Office PowerPoint</Application>
  <PresentationFormat>Widescreen</PresentationFormat>
  <Paragraphs>153</Paragraphs>
  <Slides>18</Slides>
  <Notes>11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Cambria Math</vt:lpstr>
      <vt:lpstr>Times New Roman</vt:lpstr>
      <vt:lpstr>Wingdings</vt:lpstr>
      <vt:lpstr>Office Theme</vt:lpstr>
      <vt:lpstr>1_Office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Nguyễn Ngọc Ánh</cp:lastModifiedBy>
  <cp:revision>204</cp:revision>
  <cp:lastPrinted>2021-04-06T22:48:00Z</cp:lastPrinted>
  <dcterms:created xsi:type="dcterms:W3CDTF">2021-04-05T03:43:00Z</dcterms:created>
  <dcterms:modified xsi:type="dcterms:W3CDTF">2021-09-30T02:37:19Z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4C3538EEE97C47CCAF7EF77CDB7F968D</vt:lpwstr>
  </property>
  <property fmtid="{D5CDD505-2E9C-101B-9397-08002B2CF9AE}" pid="3" name="KSOProductBuildVer">
    <vt:lpwstr>1033-11.2.0.10322</vt:lpwstr>
  </property>
</Properties>
</file>