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notesMasterIdLst>
    <p:notesMasterId r:id="rId22"/>
  </p:notesMasterIdLst>
  <p:sldIdLst>
    <p:sldId id="276" r:id="rId4"/>
    <p:sldId id="263" r:id="rId5"/>
    <p:sldId id="343" r:id="rId6"/>
    <p:sldId id="366" r:id="rId7"/>
    <p:sldId id="369" r:id="rId8"/>
    <p:sldId id="375" r:id="rId9"/>
    <p:sldId id="347" r:id="rId10"/>
    <p:sldId id="348" r:id="rId11"/>
    <p:sldId id="371" r:id="rId12"/>
    <p:sldId id="361" r:id="rId13"/>
    <p:sldId id="350" r:id="rId14"/>
    <p:sldId id="275" r:id="rId15"/>
    <p:sldId id="372" r:id="rId16"/>
    <p:sldId id="280" r:id="rId17"/>
    <p:sldId id="354" r:id="rId18"/>
    <p:sldId id="376" r:id="rId19"/>
    <p:sldId id="377" r:id="rId20"/>
    <p:sldId id="260" r:id="rId21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86" autoAdjust="0"/>
  </p:normalViewPr>
  <p:slideViewPr>
    <p:cSldViewPr snapToGrid="0">
      <p:cViewPr varScale="1">
        <p:scale>
          <a:sx n="52" d="100"/>
          <a:sy n="52" d="100"/>
        </p:scale>
        <p:origin x="143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*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nào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là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rút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về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đơn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vị</a:t>
            </a: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E530D66-60B7-4854-9ECE-62DB93445091}" type="slidenum">
              <a:rPr kumimoji="0" lang="vi-V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?</a:t>
            </a:r>
          </a:p>
          <a:p>
            <a:r>
              <a:rPr lang="en-US" dirty="0"/>
              <a:t>=&gt; Qua 2 BT </a:t>
            </a:r>
            <a:r>
              <a:rPr lang="en-US" dirty="0" err="1"/>
              <a:t>trên</a:t>
            </a:r>
            <a:r>
              <a:rPr lang="en-US" dirty="0"/>
              <a:t>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94137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18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A1CED1F-2A60-4BCF-A982-B1DE6039188B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8501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mqh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vải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ta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7D0F-183A-47D1-98AD-D03549575C3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3639-F598-4C52-94F6-3466D1E6B8ED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865C-5C84-4F3F-B9A5-AA7FC61A3413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662D-6F05-466D-9B81-C5DD344982E2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9E75-009D-4D58-9012-552CDDC04D1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5AF2-9FB7-4B3F-9C39-E23801840F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24DB-4F02-47F7-834B-E4F953220C98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9C01-0B9B-4C52-8618-756CBCB63B30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5CB9-B909-4436-B216-A06DD8F682EE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F62-8E71-4974-AFAC-A3A029652B8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25D6-A52D-424C-8862-E751114F2566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D3DE4-2E9F-4C3D-9E44-5BED3A840D60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0A2407-3908-4D2E-A9BA-C7A1029B6EF2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3CFB6-AA88-4277-8CA4-ADFB9277C10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7B78E-9CE8-456C-BDCB-9591E6556758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4ED4B4-9BA3-41A2-BA27-CDE0EDBCD43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AB00E4-0744-4E7C-B568-1519EA9C400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761B3E-F32D-443B-AB55-0E6D3DDAB2B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96349-1AAE-43C7-BBB9-D443B5DA435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5F98267C-9A60-4819-AE0C-D792D8F763A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F92067-312F-47D8-BAC1-D7F5A45E99B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4DB51-FC29-4447-9974-103153FB7B04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C89EA-6E55-41E9-B5D2-CA05D4D9036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f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CB16-553A-4000-87C1-9E48EB8C26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07931803-DC66-48A0-833E-330B598C60F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205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8112" y="2459504"/>
            <a:ext cx="97564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BÀI:ÔN TẬP VÀ BỔ SUNG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GIẢI TOÁN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2192020" imgH="1424940" progId="MS_ClipArt_Gallery.2">
                  <p:embed/>
                </p:oleObj>
              </mc:Choice>
              <mc:Fallback>
                <p:oleObj name="Clip" r:id="rId3" imgW="2192020" imgH="142494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532" y="1397234"/>
            <a:ext cx="425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284574" y="2175315"/>
            <a:ext cx="110901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9175" y="284922"/>
            <a:ext cx="11158330" cy="1219200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350 000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87627" y="1842052"/>
            <a:ext cx="4064000" cy="198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5m: 350 000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7m: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92601" y="1638300"/>
            <a:ext cx="6604000" cy="391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350 000 : 5 = 70 000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70 000 x 7 = 490 000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490 000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984041" y="1828800"/>
            <a:ext cx="4863" cy="353833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57792" y="1971449"/>
            <a:ext cx="329135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56592" y="3571649"/>
            <a:ext cx="7686262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</a:rPr>
              <a:t> 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1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1 200 : 3 = 400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400 x 12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57792" y="647700"/>
            <a:ext cx="10249694" cy="685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u="sng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1200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08214" y="2351315"/>
            <a:ext cx="8991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</a:rPr>
              <a:t> 2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gấp</a:t>
            </a:r>
            <a:r>
              <a:rPr lang="en-US" altLang="en-US" sz="3200" dirty="0">
                <a:latin typeface="Times New Roman" panose="02020603050405020304" pitchFamily="18" charset="0"/>
              </a:rPr>
              <a:t> 3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12 : 3 = 4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1200 x 4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1463" y="420235"/>
            <a:ext cx="337394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99356" y="168730"/>
            <a:ext cx="10330543" cy="35401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u="sng" dirty="0" err="1">
                <a:latin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</a:rPr>
              <a:t> 3</a:t>
            </a:r>
            <a:r>
              <a:rPr lang="en-US" sz="3200" b="1" dirty="0">
                <a:latin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</a:rPr>
              <a:t> nay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4 000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21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xuống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15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3727" y="3642282"/>
            <a:ext cx="85561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lphaLcParenR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 startAt="2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15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08000" y="85635"/>
            <a:ext cx="22351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75200" y="4572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vi-VN" sz="3200" u="sng" dirty="0">
                <a:latin typeface="+mj-lt"/>
              </a:rPr>
              <a:t>Bài giải: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422400" y="1066801"/>
            <a:ext cx="8370957" cy="684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ts val="600"/>
              </a:spcBef>
              <a:buFontTx/>
              <a:buAutoNum type="alphaLcParenR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x 4 = 84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x 4 = 60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vi-VN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 84 người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b) 60 người</a:t>
            </a: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A8580FC2-8940-4ED3-B013-402B7734C17D}"/>
              </a:ext>
            </a:extLst>
          </p:cNvPr>
          <p:cNvSpPr/>
          <p:nvPr/>
        </p:nvSpPr>
        <p:spPr>
          <a:xfrm>
            <a:off x="1762538" y="821634"/>
            <a:ext cx="8918713" cy="3949148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con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3174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A5807B-B677-4858-9D44-A076A67B079D}"/>
              </a:ext>
            </a:extLst>
          </p:cNvPr>
          <p:cNvSpPr txBox="1">
            <a:spLocks/>
          </p:cNvSpPr>
          <p:nvPr/>
        </p:nvSpPr>
        <p:spPr>
          <a:xfrm>
            <a:off x="1216092" y="765282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1CC1C9-0278-4DB2-B5DE-9686A6B0764B}"/>
              </a:ext>
            </a:extLst>
          </p:cNvPr>
          <p:cNvSpPr/>
          <p:nvPr/>
        </p:nvSpPr>
        <p:spPr>
          <a:xfrm>
            <a:off x="819427" y="2510249"/>
            <a:ext cx="105531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352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18955" y="2650284"/>
            <a:ext cx="10605900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/>
          <p:cNvSpPr/>
          <p:nvPr/>
        </p:nvSpPr>
        <p:spPr bwMode="auto">
          <a:xfrm>
            <a:off x="377728" y="2081532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11"/>
          <p:cNvSpPr/>
          <p:nvPr/>
        </p:nvSpPr>
        <p:spPr bwMode="auto">
          <a:xfrm>
            <a:off x="377728" y="396631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80014" y="3901728"/>
            <a:ext cx="105531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22021" y="1852521"/>
            <a:ext cx="10692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DBDDF0-6342-473B-914A-A6D3876E6D12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872897" y="1473492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05" y="298890"/>
            <a:ext cx="11681189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33247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392714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5017" y="3939009"/>
            <a:ext cx="6656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017" y="3977666"/>
            <a:ext cx="4217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2162" y="452462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435" y="5153025"/>
            <a:ext cx="10332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14" y="221894"/>
            <a:ext cx="11879972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049420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9056" y="2994507"/>
            <a:ext cx="151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6612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612" y="4732320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075" y="5457825"/>
            <a:ext cx="10305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8" grpId="2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4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93240"/>
              </p:ext>
            </p:extLst>
          </p:nvPr>
        </p:nvGraphicFramePr>
        <p:xfrm>
          <a:off x="1073426" y="2857049"/>
          <a:ext cx="8678863" cy="1265237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6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4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9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 đường  đi được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km</a:t>
                      </a: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517663" y="5475740"/>
            <a:ext cx="1130327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Khi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8198125" y="3525082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km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8160025" y="29792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3097" name="Rectangle 49"/>
          <p:cNvSpPr>
            <a:spLocks noChangeArrowheads="1"/>
          </p:cNvSpPr>
          <p:nvPr/>
        </p:nvSpPr>
        <p:spPr bwMode="auto">
          <a:xfrm>
            <a:off x="6255025" y="29030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712226" y="3532414"/>
            <a:ext cx="1352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 km</a:t>
            </a:r>
          </a:p>
        </p:txBody>
      </p:sp>
      <p:sp>
        <p:nvSpPr>
          <p:cNvPr id="3099" name="Rectangle 72"/>
          <p:cNvSpPr>
            <a:spLocks noChangeArrowheads="1"/>
          </p:cNvSpPr>
          <p:nvPr/>
        </p:nvSpPr>
        <p:spPr bwMode="auto">
          <a:xfrm>
            <a:off x="1670957" y="92506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br>
              <a:rPr lang="en-US" altLang="en-US" sz="2400" b="1">
                <a:solidFill>
                  <a:srgbClr val="675E47"/>
                </a:solidFill>
                <a:latin typeface="Times New Roman" panose="02020603050405020304" pitchFamily="18" charset="0"/>
              </a:rPr>
            </a:br>
            <a:endParaRPr lang="en-US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6712226" y="2979285"/>
            <a:ext cx="1408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2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5" name="Curved Right Arrow 3"/>
          <p:cNvSpPr>
            <a:spLocks noChangeArrowheads="1"/>
          </p:cNvSpPr>
          <p:nvPr/>
        </p:nvSpPr>
        <p:spPr bwMode="auto">
          <a:xfrm rot="-5400000">
            <a:off x="7229751" y="2899911"/>
            <a:ext cx="620713" cy="3179763"/>
          </a:xfrm>
          <a:prstGeom prst="curvedRightArrow">
            <a:avLst>
              <a:gd name="adj1" fmla="val 25021"/>
              <a:gd name="adj2" fmla="val 5001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6" name="Curved Left Arrow 4"/>
          <p:cNvSpPr>
            <a:spLocks noChangeArrowheads="1"/>
          </p:cNvSpPr>
          <p:nvPr/>
        </p:nvSpPr>
        <p:spPr bwMode="auto">
          <a:xfrm rot="-5400000">
            <a:off x="6201051" y="1629911"/>
            <a:ext cx="576262" cy="1817687"/>
          </a:xfrm>
          <a:prstGeom prst="curvedLeftArrow">
            <a:avLst>
              <a:gd name="adj1" fmla="val 24986"/>
              <a:gd name="adj2" fmla="val 4995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Curved Left Arrow 37"/>
          <p:cNvSpPr>
            <a:spLocks noChangeArrowheads="1"/>
          </p:cNvSpPr>
          <p:nvPr/>
        </p:nvSpPr>
        <p:spPr bwMode="auto">
          <a:xfrm rot="-5400000">
            <a:off x="7186094" y="786154"/>
            <a:ext cx="576262" cy="3505200"/>
          </a:xfrm>
          <a:prstGeom prst="curvedLeftArrow">
            <a:avLst>
              <a:gd name="adj1" fmla="val 24978"/>
              <a:gd name="adj2" fmla="val 4992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Curved Right Arrow 38"/>
          <p:cNvSpPr>
            <a:spLocks noChangeArrowheads="1"/>
          </p:cNvSpPr>
          <p:nvPr/>
        </p:nvSpPr>
        <p:spPr bwMode="auto">
          <a:xfrm rot="-5559782">
            <a:off x="6069288" y="3665085"/>
            <a:ext cx="601662" cy="1595438"/>
          </a:xfrm>
          <a:prstGeom prst="curvedRightArrow">
            <a:avLst>
              <a:gd name="adj1" fmla="val 24995"/>
              <a:gd name="adj2" fmla="val 49965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600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48"/>
          <p:cNvSpPr>
            <a:spLocks noChangeArrowheads="1"/>
          </p:cNvSpPr>
          <p:nvPr/>
        </p:nvSpPr>
        <p:spPr bwMode="auto">
          <a:xfrm>
            <a:off x="5721625" y="23696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1" name="Rectangle 48"/>
          <p:cNvSpPr>
            <a:spLocks noChangeArrowheads="1"/>
          </p:cNvSpPr>
          <p:nvPr/>
        </p:nvSpPr>
        <p:spPr bwMode="auto">
          <a:xfrm>
            <a:off x="5721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2" name="Rectangle 48"/>
          <p:cNvSpPr>
            <a:spLocks noChangeArrowheads="1"/>
          </p:cNvSpPr>
          <p:nvPr/>
        </p:nvSpPr>
        <p:spPr bwMode="auto">
          <a:xfrm>
            <a:off x="7626625" y="2501449"/>
            <a:ext cx="14478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7626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37D00F60-9169-4EEC-95F6-A38A7CD7B0C4}"/>
              </a:ext>
            </a:extLst>
          </p:cNvPr>
          <p:cNvSpPr txBox="1">
            <a:spLocks/>
          </p:cNvSpPr>
          <p:nvPr/>
        </p:nvSpPr>
        <p:spPr>
          <a:xfrm>
            <a:off x="263210" y="467860"/>
            <a:ext cx="11055981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6600" kern="1200" spc="-10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9pPr>
          </a:lstStyle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78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4125" grpId="0" animBg="1"/>
      <p:bldP spid="4126" grpId="0" animBg="1"/>
      <p:bldP spid="4127" grpId="0" animBg="1"/>
      <p:bldP spid="4128" grpId="0" animBg="1"/>
      <p:bldP spid="4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942109" y="1457847"/>
            <a:ext cx="10307782" cy="4345794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47383" y="2166412"/>
            <a:ext cx="1039783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Đại lượng này gấp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đại lượng kia cũng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lần </a:t>
            </a:r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Dạng toán quan hệ tỉ lệ 1 (Tỉ lệ thuận).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0008" y="349851"/>
            <a:ext cx="38074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wn Arrow 1">
            <a:extLst>
              <a:ext uri="{FF2B5EF4-FFF2-40B4-BE49-F238E27FC236}">
                <a16:creationId xmlns:a16="http://schemas.microsoft.com/office/drawing/2014/main" id="{5F5633EE-4EDC-4931-BA5B-186A0DDCD871}"/>
              </a:ext>
            </a:extLst>
          </p:cNvPr>
          <p:cNvSpPr/>
          <p:nvPr/>
        </p:nvSpPr>
        <p:spPr>
          <a:xfrm>
            <a:off x="410817" y="848139"/>
            <a:ext cx="11608905" cy="2580861"/>
          </a:xfrm>
          <a:prstGeom prst="down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9740" y="1061351"/>
            <a:ext cx="1139998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90km.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016833" y="3642212"/>
            <a:ext cx="383561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3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eaLnBrk="1" hangingPunct="1"/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90km</a:t>
            </a:r>
          </a:p>
          <a:p>
            <a:pPr algn="l" eaLnBrk="1" hangingPunct="1"/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km?</a:t>
            </a:r>
            <a:endParaRPr lang="vi-VN" sz="36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9" name="Line 14"/>
          <p:cNvSpPr>
            <a:spLocks noChangeShapeType="1"/>
          </p:cNvSpPr>
          <p:nvPr/>
        </p:nvSpPr>
        <p:spPr bwMode="auto">
          <a:xfrm flipH="1">
            <a:off x="5968095" y="1187058"/>
            <a:ext cx="16328" cy="5357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397328" y="1711900"/>
            <a:ext cx="5546272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1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90 : 2 = 45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45 x 4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FF0000"/>
              </a:solidFill>
              <a:ea typeface="SimSun" panose="02010600030101010101" pitchFamily="2" charset="-122"/>
            </a:endParaRP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735286" y="25146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endParaRPr lang="vi-VN" altLang="en-US" sz="2800" b="1" dirty="0">
              <a:solidFill>
                <a:srgbClr val="CC00CC"/>
              </a:solidFill>
              <a:ea typeface="SimSun" panose="02010600030101010101" pitchFamily="2" charset="-122"/>
            </a:endParaRP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0" y="5420994"/>
            <a:ext cx="5943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rút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về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đơn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vị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302328" y="1127125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1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7719391" y="109740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2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493328" y="1779687"/>
            <a:ext cx="577487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4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gấp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2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4 : 2 = 2 (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90 x 2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0281558" y="2514600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endParaRPr lang="vi-VN" altLang="en-US" sz="2800" b="1" dirty="0">
              <a:solidFill>
                <a:srgbClr val="A50021"/>
              </a:solidFill>
              <a:ea typeface="SimSun" panose="02010600030101010101" pitchFamily="2" charset="-122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6215742" y="5467031"/>
            <a:ext cx="55517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tìm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tỉ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0" grpId="0"/>
      <p:bldP spid="6180" grpId="1"/>
      <p:bldP spid="6185" grpId="0"/>
      <p:bldP spid="6185" grpId="1"/>
      <p:bldP spid="6186" grpId="0"/>
      <p:bldP spid="6186" grpId="1"/>
      <p:bldP spid="6187" grpId="0"/>
      <p:bldP spid="6187" grpId="1"/>
      <p:bldP spid="6189" grpId="0"/>
      <p:bldP spid="6189" grpId="1"/>
      <p:bldP spid="6190" grpId="0"/>
      <p:bldP spid="6190" grpId="1"/>
      <p:bldP spid="6195" grpId="0"/>
      <p:bldP spid="619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1294</Words>
  <Application>Microsoft Office PowerPoint</Application>
  <PresentationFormat>Widescreen</PresentationFormat>
  <Paragraphs>155</Paragraphs>
  <Slides>18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2_Office Theme</vt:lpstr>
      <vt:lpstr>Adjacency</vt:lpstr>
      <vt:lpstr>Clip</vt:lpstr>
      <vt:lpstr>PowerPoint Presentation</vt:lpstr>
      <vt:lpstr>PowerPoint Presentation</vt:lpstr>
      <vt:lpstr>PowerPoint Presentation</vt:lpstr>
      <vt:lpstr>Ví dụ 1: Một người đi bộ trung bình mỗi giờ đi được 4 km.  Bảng dưới đây cho biết quãng đường đi được của người đi bộ trong 1 giờ, 2 giờ, 3 giờ.</vt:lpstr>
      <vt:lpstr>Ví dụ 1: Một người đi bộ trung bình mỗi giờ đi được 4 km.  Bảng dưới đây cho biết quãng đường đi được của người đi bộ trong 1 giờ, 2 giờ, 3 giờ.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Nguyễn Ngọc Ánh</cp:lastModifiedBy>
  <cp:revision>203</cp:revision>
  <cp:lastPrinted>2021-04-06T22:48:00Z</cp:lastPrinted>
  <dcterms:created xsi:type="dcterms:W3CDTF">2021-04-05T03:43:00Z</dcterms:created>
  <dcterms:modified xsi:type="dcterms:W3CDTF">2021-09-27T03:00:45Z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577A3A5EF82A4C4F8EF9541FCB3CFA1C</vt:lpwstr>
  </property>
  <property fmtid="{D5CDD505-2E9C-101B-9397-08002B2CF9AE}" pid="3" name="KSOProductBuildVer">
    <vt:lpwstr>1033-11.2.0.10322</vt:lpwstr>
  </property>
</Properties>
</file>