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71" r:id="rId2"/>
    <p:sldId id="276" r:id="rId3"/>
    <p:sldId id="277" r:id="rId4"/>
    <p:sldId id="263" r:id="rId5"/>
    <p:sldId id="270" r:id="rId6"/>
    <p:sldId id="271" r:id="rId7"/>
    <p:sldId id="338" r:id="rId8"/>
    <p:sldId id="272" r:id="rId9"/>
    <p:sldId id="273" r:id="rId10"/>
    <p:sldId id="274" r:id="rId11"/>
    <p:sldId id="279" r:id="rId12"/>
    <p:sldId id="372" r:id="rId13"/>
    <p:sldId id="373" r:id="rId14"/>
    <p:sldId id="374" r:id="rId15"/>
    <p:sldId id="331" r:id="rId16"/>
    <p:sldId id="278" r:id="rId17"/>
    <p:sldId id="332" r:id="rId18"/>
    <p:sldId id="275" r:id="rId19"/>
    <p:sldId id="333" r:id="rId20"/>
    <p:sldId id="334" r:id="rId21"/>
    <p:sldId id="335" r:id="rId22"/>
    <p:sldId id="336" r:id="rId23"/>
    <p:sldId id="337" r:id="rId24"/>
    <p:sldId id="281" r:id="rId25"/>
    <p:sldId id="339" r:id="rId26"/>
    <p:sldId id="283" r:id="rId27"/>
    <p:sldId id="340" r:id="rId28"/>
    <p:sldId id="341" r:id="rId29"/>
    <p:sldId id="342" r:id="rId30"/>
    <p:sldId id="343" r:id="rId31"/>
    <p:sldId id="344" r:id="rId32"/>
    <p:sldId id="345" r:id="rId33"/>
    <p:sldId id="346" r:id="rId34"/>
    <p:sldId id="347" r:id="rId35"/>
    <p:sldId id="348" r:id="rId36"/>
    <p:sldId id="264" r:id="rId37"/>
    <p:sldId id="349" r:id="rId38"/>
    <p:sldId id="350" r:id="rId39"/>
    <p:sldId id="351" r:id="rId40"/>
    <p:sldId id="361" r:id="rId41"/>
    <p:sldId id="362" r:id="rId42"/>
    <p:sldId id="363" r:id="rId43"/>
    <p:sldId id="364" r:id="rId44"/>
    <p:sldId id="365" r:id="rId45"/>
    <p:sldId id="366" r:id="rId46"/>
    <p:sldId id="367" r:id="rId47"/>
    <p:sldId id="368" r:id="rId48"/>
    <p:sldId id="369" r:id="rId49"/>
    <p:sldId id="370" r:id="rId50"/>
    <p:sldId id="269" r:id="rId51"/>
  </p:sldIdLst>
  <p:sldSz cx="12192000" cy="6858000"/>
  <p:notesSz cx="6858000" cy="9144000"/>
  <p:embeddedFontLst>
    <p:embeddedFont>
      <p:font typeface="#9Slide03 AmpleSoft Bold" panose="020B0604020202020204" charset="0"/>
      <p:regular r:id="rId52"/>
    </p:embeddedFont>
    <p:embeddedFont>
      <p:font typeface="Calibri" panose="020F0502020204030204" pitchFamily="34" charset="0"/>
      <p:regular r:id="rId53"/>
      <p:bold r:id="rId54"/>
      <p:italic r:id="rId55"/>
      <p:boldItalic r:id="rId56"/>
    </p:embeddedFont>
    <p:embeddedFont>
      <p:font typeface="Gluten"/>
      <p:regular r:id="rId57"/>
      <p:bold r:id="rId58"/>
    </p:embeddedFont>
    <p:embeddedFont>
      <p:font typeface="Nunito Black" pitchFamily="2" charset="0"/>
      <p:bold r:id="rId59"/>
      <p:boldItalic r:id="rId6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67" d="100"/>
          <a:sy n="67" d="100"/>
        </p:scale>
        <p:origin x="858" y="6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jpe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29D81-0975-54BB-A9F7-41C0969C22CD}"/>
              </a:ext>
            </a:extLst>
          </p:cNvPr>
          <p:cNvSpPr txBox="1"/>
          <p:nvPr/>
        </p:nvSpPr>
        <p:spPr>
          <a:xfrm>
            <a:off x="3581400" y="1905000"/>
            <a:ext cx="78232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5: NHẬT KÍ TẬP BƠI</a:t>
            </a:r>
          </a:p>
        </p:txBody>
      </p:sp>
      <p:sp>
        <p:nvSpPr>
          <p:cNvPr id="3" name="TextBox 2">
            <a:extLst>
              <a:ext uri="{FF2B5EF4-FFF2-40B4-BE49-F238E27FC236}">
                <a16:creationId xmlns:a16="http://schemas.microsoft.com/office/drawing/2014/main" id="{D2CD0BCE-D623-2342-385E-04F42DE669AA}"/>
              </a:ext>
            </a:extLst>
          </p:cNvPr>
          <p:cNvSpPr txBox="1"/>
          <p:nvPr/>
        </p:nvSpPr>
        <p:spPr>
          <a:xfrm>
            <a:off x="2895600" y="381000"/>
            <a:ext cx="7851633" cy="1323439"/>
          </a:xfrm>
          <a:prstGeom prst="rect">
            <a:avLst/>
          </a:prstGeom>
          <a:noFill/>
        </p:spPr>
        <p:txBody>
          <a:bodyPr wrap="square" rtlCol="0">
            <a:spAutoFit/>
          </a:bodyPr>
          <a:lstStyle/>
          <a:p>
            <a:r>
              <a:rPr lang="en-US" sz="4000" b="1">
                <a:solidFill>
                  <a:srgbClr val="7030A0"/>
                </a:solidFill>
                <a:latin typeface="Times New Roman" panose="02020603050405020304" pitchFamily="18" charset="0"/>
                <a:cs typeface="Times New Roman" panose="02020603050405020304" pitchFamily="18" charset="0"/>
              </a:rPr>
              <a:t>Thứ hai ngày19tháng 9năm 2022</a:t>
            </a:r>
          </a:p>
          <a:p>
            <a:pPr algn="ctr"/>
            <a:r>
              <a:rPr lang="en-US" sz="4000" b="1">
                <a:solidFill>
                  <a:schemeClr val="tx2">
                    <a:lumMod val="75000"/>
                  </a:schemeClr>
                </a:solidFill>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211365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3"/>
          <a:stretch>
            <a:fillRect/>
          </a:stretch>
        </p:blipFill>
        <p:spPr>
          <a:xfrm>
            <a:off x="-18739" y="3048000"/>
            <a:ext cx="9881405" cy="3752537"/>
          </a:xfrm>
          <a:prstGeom prst="rect">
            <a:avLst/>
          </a:prstGeom>
          <a:ln>
            <a:noFill/>
          </a:ln>
          <a:effectLst>
            <a:softEdge rad="112500"/>
          </a:effectLst>
        </p:spPr>
      </p:pic>
      <p:sp>
        <p:nvSpPr>
          <p:cNvPr id="6" name="TextBox 5">
            <a:extLst>
              <a:ext uri="{FF2B5EF4-FFF2-40B4-BE49-F238E27FC236}">
                <a16:creationId xmlns:a16="http://schemas.microsoft.com/office/drawing/2014/main" id="{68C1C5D3-A79B-88DA-2767-9D7093E49745}"/>
              </a:ext>
            </a:extLst>
          </p:cNvPr>
          <p:cNvSpPr txBox="1"/>
          <p:nvPr/>
        </p:nvSpPr>
        <p:spPr>
          <a:xfrm>
            <a:off x="446868" y="533779"/>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1" i="0">
                <a:solidFill>
                  <a:srgbClr val="002060"/>
                </a:solidFill>
                <a:effectLst/>
                <a:latin typeface="+mj-lt"/>
              </a:rPr>
              <a:t>Ngày….tháng…..</a:t>
            </a:r>
          </a:p>
          <a:p>
            <a:pPr algn="just"/>
            <a:r>
              <a:rPr lang="en-US" sz="2800" b="1" i="0">
                <a:solidFill>
                  <a:srgbClr val="002060"/>
                </a:solidFill>
                <a:effectLst/>
                <a:latin typeface="+mj-lt"/>
              </a:rPr>
              <a:t>	</a:t>
            </a:r>
            <a:r>
              <a:rPr lang="vi-VN" sz="28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1" i="0">
                <a:solidFill>
                  <a:srgbClr val="002060"/>
                </a:solidFill>
                <a:effectLst/>
                <a:latin typeface="+mj-lt"/>
              </a:rPr>
              <a:t> </a:t>
            </a:r>
          </a:p>
          <a:p>
            <a:pPr algn="r"/>
            <a:r>
              <a:rPr lang="en-US" sz="2800" b="1">
                <a:solidFill>
                  <a:srgbClr val="002060"/>
                </a:solidFill>
                <a:effectLst/>
                <a:latin typeface="+mj-lt"/>
              </a:rPr>
              <a:t>(Nguyễn Ngọc Mai Chi)</a:t>
            </a:r>
            <a:endParaRPr lang="vi-VN" sz="2800" b="1">
              <a:solidFill>
                <a:srgbClr val="002060"/>
              </a:solidFill>
              <a:effectLst/>
              <a:latin typeface="+mj-lt"/>
            </a:endParaRPr>
          </a:p>
        </p:txBody>
      </p:sp>
      <p:pic>
        <p:nvPicPr>
          <p:cNvPr id="7" name="Picture 6">
            <a:extLst>
              <a:ext uri="{FF2B5EF4-FFF2-40B4-BE49-F238E27FC236}">
                <a16:creationId xmlns:a16="http://schemas.microsoft.com/office/drawing/2014/main" id="{4CDA5409-032A-BC2F-87CC-A0F98852706C}"/>
              </a:ext>
            </a:extLst>
          </p:cNvPr>
          <p:cNvPicPr>
            <a:picLocks noChangeAspect="1"/>
          </p:cNvPicPr>
          <p:nvPr/>
        </p:nvPicPr>
        <p:blipFill>
          <a:blip r:embed="rId4"/>
          <a:stretch>
            <a:fillRect/>
          </a:stretch>
        </p:blipFill>
        <p:spPr>
          <a:xfrm>
            <a:off x="-18739" y="0"/>
            <a:ext cx="957155" cy="762066"/>
          </a:xfrm>
          <a:prstGeom prst="rect">
            <a:avLst/>
          </a:prstGeom>
        </p:spPr>
      </p:pic>
    </p:spTree>
    <p:extLst>
      <p:ext uri="{BB962C8B-B14F-4D97-AF65-F5344CB8AC3E}">
        <p14:creationId xmlns:p14="http://schemas.microsoft.com/office/powerpoint/2010/main" val="267220648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2"/>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990600" y="1184362"/>
            <a:ext cx="85166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1: Từ đầu đến </a:t>
            </a:r>
            <a:r>
              <a:rPr lang="en-US" sz="3200" b="1">
                <a:solidFill>
                  <a:srgbClr val="FF0000"/>
                </a:solidFill>
                <a:latin typeface="Times New Roman" panose="02020603050405020304" pitchFamily="18" charset="0"/>
                <a:cs typeface="Times New Roman" panose="02020603050405020304" pitchFamily="18" charset="0"/>
              </a:rPr>
              <a:t>mình sẽ tập tốt hơn.</a:t>
            </a:r>
          </a:p>
        </p:txBody>
      </p:sp>
      <p:sp>
        <p:nvSpPr>
          <p:cNvPr id="5" name="TextBox 4">
            <a:extLst>
              <a:ext uri="{FF2B5EF4-FFF2-40B4-BE49-F238E27FC236}">
                <a16:creationId xmlns:a16="http://schemas.microsoft.com/office/drawing/2014/main" id="{9DB80D81-350B-95EE-4BAC-0F350BEB649B}"/>
              </a:ext>
            </a:extLst>
          </p:cNvPr>
          <p:cNvSpPr txBox="1"/>
          <p:nvPr/>
        </p:nvSpPr>
        <p:spPr>
          <a:xfrm>
            <a:off x="990600" y="2312872"/>
            <a:ext cx="107264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2: Tiếp theo đến </a:t>
            </a:r>
            <a:r>
              <a:rPr lang="en-US" sz="3200" b="1">
                <a:solidFill>
                  <a:srgbClr val="FF0000"/>
                </a:solidFill>
                <a:latin typeface="Times New Roman" panose="02020603050405020304" pitchFamily="18" charset="0"/>
                <a:cs typeface="Times New Roman" panose="02020603050405020304" pitchFamily="18" charset="0"/>
              </a:rPr>
              <a:t>giống hệt như một con ếch ộp</a:t>
            </a:r>
          </a:p>
        </p:txBody>
      </p:sp>
      <p:sp>
        <p:nvSpPr>
          <p:cNvPr id="6" name="TextBox 5">
            <a:extLst>
              <a:ext uri="{FF2B5EF4-FFF2-40B4-BE49-F238E27FC236}">
                <a16:creationId xmlns:a16="http://schemas.microsoft.com/office/drawing/2014/main" id="{D1DBF8D0-FC71-5096-21E1-9E4916EF2FFE}"/>
              </a:ext>
            </a:extLst>
          </p:cNvPr>
          <p:cNvSpPr txBox="1"/>
          <p:nvPr/>
        </p:nvSpPr>
        <p:spPr>
          <a:xfrm>
            <a:off x="990600" y="3251157"/>
            <a:ext cx="352806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3: Còn lại</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848600" y="3840480"/>
            <a:ext cx="3528060" cy="2822448"/>
          </a:xfrm>
          <a:prstGeom prst="rect">
            <a:avLst/>
          </a:prstGeom>
        </p:spPr>
      </p:pic>
    </p:spTree>
    <p:extLst>
      <p:ext uri="{BB962C8B-B14F-4D97-AF65-F5344CB8AC3E}">
        <p14:creationId xmlns:p14="http://schemas.microsoft.com/office/powerpoint/2010/main" val="10785419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Nunito Black" pitchFamily="2" charset="0"/>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11823568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a16="http://schemas.microsoft.com/office/drawing/2014/main" id="{23F72DEA-D10B-1298-9272-0D3FD1C4011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26709844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1">
                <a:solidFill>
                  <a:srgbClr val="002060"/>
                </a:solidFill>
                <a:effectLst/>
                <a:latin typeface="Times New Roman" panose="02020603050405020304" pitchFamily="18" charset="0"/>
                <a:cs typeface="Times New Roman" panose="02020603050405020304" pitchFamily="18" charset="0"/>
              </a:rPr>
              <a:t>(Nguyễn Ngọc Mai Chi)</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a16="http://schemas.microsoft.com/office/drawing/2014/main" id="{50574433-4E8B-7ED2-6EA2-84C13E86A14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51246760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từ khó</a:t>
            </a:r>
          </a:p>
        </p:txBody>
      </p:sp>
      <p:sp>
        <p:nvSpPr>
          <p:cNvPr id="6" name="TextBox 5">
            <a:extLst>
              <a:ext uri="{FF2B5EF4-FFF2-40B4-BE49-F238E27FC236}">
                <a16:creationId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Mũ bơi</a:t>
            </a:r>
          </a:p>
        </p:txBody>
      </p:sp>
      <p:sp>
        <p:nvSpPr>
          <p:cNvPr id="9" name="TextBox 8">
            <a:extLst>
              <a:ext uri="{FF2B5EF4-FFF2-40B4-BE49-F238E27FC236}">
                <a16:creationId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Vỗ về</a:t>
            </a:r>
          </a:p>
        </p:txBody>
      </p:sp>
      <p:sp>
        <p:nvSpPr>
          <p:cNvPr id="11" name="TextBox 10">
            <a:extLst>
              <a:ext uri="{FF2B5EF4-FFF2-40B4-BE49-F238E27FC236}">
                <a16:creationId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Tập luyện</a:t>
            </a: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câu dài</a:t>
            </a:r>
          </a:p>
        </p:txBody>
      </p:sp>
      <p:sp>
        <p:nvSpPr>
          <p:cNvPr id="7" name="TextBox 6">
            <a:extLst>
              <a:ext uri="{FF2B5EF4-FFF2-40B4-BE49-F238E27FC236}">
                <a16:creationId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Mình rất phấn khích</a:t>
            </a:r>
            <a:r>
              <a:rPr lang="en-US" sz="2800" b="1">
                <a:solidFill>
                  <a:srgbClr val="FF0000"/>
                </a:solidFill>
                <a:latin typeface="+mj-lt"/>
              </a:rPr>
              <a:t>/</a:t>
            </a:r>
            <a:r>
              <a:rPr lang="vi-VN" sz="2800" b="1">
                <a:solidFill>
                  <a:srgbClr val="002060"/>
                </a:solidFill>
                <a:latin typeface="+mj-lt"/>
              </a:rPr>
              <a:t> vì được mẹ chuẩn bị cho một chiếc mũ bơi</a:t>
            </a:r>
            <a:r>
              <a:rPr lang="en-US" sz="2800" b="1">
                <a:solidFill>
                  <a:srgbClr val="FF0000"/>
                </a:solidFill>
                <a:latin typeface="+mj-lt"/>
              </a:rPr>
              <a:t>/</a:t>
            </a:r>
            <a:r>
              <a:rPr lang="vi-VN" sz="2800" b="1">
                <a:solidFill>
                  <a:srgbClr val="002060"/>
                </a:solidFill>
                <a:latin typeface="+mj-lt"/>
              </a:rPr>
              <a:t> cùng cặp kính bơi màu hồng rất đẹp.</a:t>
            </a:r>
            <a:r>
              <a:rPr lang="en-US" sz="2800" b="1">
                <a:solidFill>
                  <a:srgbClr val="FF0000"/>
                </a:solidFill>
                <a:latin typeface="+mj-lt"/>
              </a:rPr>
              <a:t>//</a:t>
            </a:r>
            <a:endParaRPr lang="en-US" sz="2800" b="1">
              <a:latin typeface="+mj-lt"/>
            </a:endParaRPr>
          </a:p>
        </p:txBody>
      </p:sp>
      <p:sp>
        <p:nvSpPr>
          <p:cNvPr id="8" name="TextBox 7">
            <a:extLst>
              <a:ext uri="{FF2B5EF4-FFF2-40B4-BE49-F238E27FC236}">
                <a16:creationId xmlns:a16="http://schemas.microsoft.com/office/drawing/2014/main" id="{B058D78B-E62C-7C09-D894-9BDC64548AEE}"/>
              </a:ext>
            </a:extLst>
          </p:cNvPr>
          <p:cNvSpPr txBox="1"/>
          <p:nvPr/>
        </p:nvSpPr>
        <p:spPr>
          <a:xfrm>
            <a:off x="560295" y="2905780"/>
            <a:ext cx="11079480" cy="523220"/>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Kể cũng lạ,</a:t>
            </a:r>
            <a:r>
              <a:rPr lang="en-US" sz="2800" b="1">
                <a:solidFill>
                  <a:srgbClr val="FF0000"/>
                </a:solidFill>
                <a:latin typeface="+mj-lt"/>
              </a:rPr>
              <a:t>/</a:t>
            </a:r>
            <a:r>
              <a:rPr lang="vi-VN" sz="2800" b="1">
                <a:solidFill>
                  <a:srgbClr val="002060"/>
                </a:solidFill>
                <a:latin typeface="+mj-lt"/>
              </a:rPr>
              <a:t> hôm trước mình giống ếch,</a:t>
            </a:r>
            <a:r>
              <a:rPr lang="en-US" sz="2800" b="1">
                <a:solidFill>
                  <a:srgbClr val="FF0000"/>
                </a:solidFill>
                <a:latin typeface="+mj-lt"/>
              </a:rPr>
              <a:t>/</a:t>
            </a:r>
            <a:r>
              <a:rPr lang="vi-VN" sz="2800" b="1">
                <a:solidFill>
                  <a:srgbClr val="002060"/>
                </a:solidFill>
                <a:latin typeface="+mj-lt"/>
              </a:rPr>
              <a:t> hôm nay</a:t>
            </a:r>
            <a:r>
              <a:rPr lang="en-US" sz="2800" b="1">
                <a:solidFill>
                  <a:srgbClr val="FF0000"/>
                </a:solidFill>
                <a:latin typeface="+mj-lt"/>
              </a:rPr>
              <a:t>/</a:t>
            </a:r>
            <a:r>
              <a:rPr lang="vi-VN" sz="2800" b="1">
                <a:solidFill>
                  <a:srgbClr val="002060"/>
                </a:solidFill>
                <a:latin typeface="+mj-lt"/>
              </a:rPr>
              <a:t> mình lại giống cá.</a:t>
            </a:r>
            <a:r>
              <a:rPr lang="en-US" sz="2800" b="1">
                <a:solidFill>
                  <a:srgbClr val="FF0000"/>
                </a:solidFill>
                <a:latin typeface="+mj-lt"/>
              </a:rPr>
              <a:t>//</a:t>
            </a:r>
            <a:endParaRPr lang="en-US" sz="2800" b="1">
              <a:latin typeface="+mj-lt"/>
            </a:endParaRPr>
          </a:p>
        </p:txBody>
      </p:sp>
      <p:pic>
        <p:nvPicPr>
          <p:cNvPr id="9" name="Picture 8" descr="A picture containing clipart&#10;&#10;Description automatically generated">
            <a:extLst>
              <a:ext uri="{FF2B5EF4-FFF2-40B4-BE49-F238E27FC236}">
                <a16:creationId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Nunito Black" pitchFamily="2" charset="0"/>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41192085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81D5D6-279B-86CB-34DD-74FD257AF5DB}"/>
              </a:ext>
            </a:extLst>
          </p:cNvPr>
          <p:cNvSpPr txBox="1"/>
          <p:nvPr/>
        </p:nvSpPr>
        <p:spPr>
          <a:xfrm>
            <a:off x="570251" y="915465"/>
            <a:ext cx="4916149" cy="584775"/>
          </a:xfrm>
          <a:prstGeom prst="rect">
            <a:avLst/>
          </a:prstGeom>
          <a:noFill/>
        </p:spPr>
        <p:txBody>
          <a:bodyPr wrap="square">
            <a:spAutoFit/>
          </a:bodyPr>
          <a:lstStyle/>
          <a:p>
            <a:r>
              <a:rPr lang="en-US" sz="3200" b="1" i="0">
                <a:solidFill>
                  <a:srgbClr val="FF0000"/>
                </a:solidFill>
                <a:effectLst/>
                <a:latin typeface="Times New Roman" panose="02020603050405020304" pitchFamily="18" charset="0"/>
                <a:cs typeface="Times New Roman" panose="02020603050405020304" pitchFamily="18" charset="0"/>
              </a:rPr>
              <a:t>Từ ngữ: Phấn khích</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052" name="Picture 4" descr="Kids Jumping Clipart Png For Kids - Happy Children Toys Clipart (911x755)">
            <a:extLst>
              <a:ext uri="{FF2B5EF4-FFF2-40B4-BE49-F238E27FC236}">
                <a16:creationId xmlns:a16="http://schemas.microsoft.com/office/drawing/2014/main" id="{D6B9BBF8-2C81-60C0-B788-A7A93B32C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663" y="437479"/>
            <a:ext cx="579910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F2C931-A962-62C9-92B2-E2F92212F18D}"/>
              </a:ext>
            </a:extLst>
          </p:cNvPr>
          <p:cNvPicPr>
            <a:picLocks noChangeAspect="1"/>
          </p:cNvPicPr>
          <p:nvPr/>
        </p:nvPicPr>
        <p:blipFill>
          <a:blip r:embed="rId3"/>
          <a:stretch>
            <a:fillRect/>
          </a:stretch>
        </p:blipFill>
        <p:spPr>
          <a:xfrm>
            <a:off x="203638" y="182880"/>
            <a:ext cx="957155" cy="762066"/>
          </a:xfrm>
          <a:prstGeom prst="rect">
            <a:avLst/>
          </a:prstGeom>
        </p:spPr>
      </p:pic>
      <p:pic>
        <p:nvPicPr>
          <p:cNvPr id="6" name="Picture 5">
            <a:extLst>
              <a:ext uri="{FF2B5EF4-FFF2-40B4-BE49-F238E27FC236}">
                <a16:creationId xmlns:a16="http://schemas.microsoft.com/office/drawing/2014/main" id="{FF25193F-8A96-6D39-AAFC-5A7BDA6A6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3600" y="5314279"/>
            <a:ext cx="4883764" cy="1366501"/>
          </a:xfrm>
          <a:prstGeom prst="rect">
            <a:avLst/>
          </a:prstGeom>
        </p:spPr>
      </p:pic>
      <p:sp>
        <p:nvSpPr>
          <p:cNvPr id="4" name="TextBox 3">
            <a:extLst>
              <a:ext uri="{FF2B5EF4-FFF2-40B4-BE49-F238E27FC236}">
                <a16:creationId xmlns:a16="http://schemas.microsoft.com/office/drawing/2014/main" id="{4EF8A51B-7963-5870-996A-BFF19D1D48C2}"/>
              </a:ext>
            </a:extLst>
          </p:cNvPr>
          <p:cNvSpPr txBox="1"/>
          <p:nvPr/>
        </p:nvSpPr>
        <p:spPr>
          <a:xfrm>
            <a:off x="5715000" y="5680924"/>
            <a:ext cx="4343400" cy="523220"/>
          </a:xfrm>
          <a:prstGeom prst="rect">
            <a:avLst/>
          </a:prstGeom>
          <a:noFill/>
          <a:ln>
            <a:noFill/>
          </a:ln>
          <a:effectLst/>
        </p:spPr>
        <p:txBody>
          <a:bodyPr wrap="square">
            <a:spAutoFit/>
          </a:bodyPr>
          <a:lstStyle/>
          <a:p>
            <a:pPr algn="ctr"/>
            <a:r>
              <a:rPr lang="en-US" sz="2800" b="0" i="0">
                <a:solidFill>
                  <a:srgbClr val="002060"/>
                </a:solidFill>
                <a:effectLst/>
                <a:latin typeface="Nunito Black" pitchFamily="2" charset="0"/>
              </a:rPr>
              <a:t>phấn khởi, hào hứng</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3352979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a16="http://schemas.microsoft.com/office/drawing/2014/main" id="{23F72DEA-D10B-1298-9272-0D3FD1C4011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348992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1">
                <a:solidFill>
                  <a:srgbClr val="002060"/>
                </a:solidFill>
                <a:effectLst/>
                <a:latin typeface="Times New Roman" panose="02020603050405020304" pitchFamily="18" charset="0"/>
                <a:cs typeface="Times New Roman" panose="02020603050405020304" pitchFamily="18" charset="0"/>
              </a:rPr>
              <a:t>(Nguyễn Ngọc Mai Chi)</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a16="http://schemas.microsoft.com/office/drawing/2014/main" id="{50574433-4E8B-7ED2-6EA2-84C13E86A14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8329516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p>
          <a:p>
            <a:pPr algn="just"/>
            <a:r>
              <a:rPr lang="en-US" sz="2600" b="1" i="0">
                <a:solidFill>
                  <a:srgbClr val="002060"/>
                </a:solidFill>
                <a:effectLst/>
                <a:latin typeface="+mj-lt"/>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295330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95600" y="2164608"/>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
        <p:nvSpPr>
          <p:cNvPr id="12" name="TextBox 11">
            <a:extLst>
              <a:ext uri="{FF2B5EF4-FFF2-40B4-BE49-F238E27FC236}">
                <a16:creationId xmlns:a16="http://schemas.microsoft.com/office/drawing/2014/main" id="{288C9C40-98BF-BE67-AA04-F51F15388461}"/>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spTree>
    <p:extLst>
      <p:ext uri="{BB962C8B-B14F-4D97-AF65-F5344CB8AC3E}">
        <p14:creationId xmlns:p14="http://schemas.microsoft.com/office/powerpoint/2010/main" val="3992184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0">
                <a:solidFill>
                  <a:srgbClr val="002060"/>
                </a:solidFill>
                <a:effectLst/>
                <a:latin typeface="+mj-lt"/>
              </a:rPr>
              <a:t>(Nguyễn Ngọc Mai Chi)</a:t>
            </a:r>
            <a:endParaRPr lang="vi-VN" sz="3200" b="0">
              <a:solidFill>
                <a:srgbClr val="002060"/>
              </a:solidFill>
              <a:effectLst/>
              <a:latin typeface="+mj-lt"/>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
        <p:nvSpPr>
          <p:cNvPr id="10" name="TextBox 9">
            <a:extLst>
              <a:ext uri="{FF2B5EF4-FFF2-40B4-BE49-F238E27FC236}">
                <a16:creationId xmlns:a16="http://schemas.microsoft.com/office/drawing/2014/main" id="{F704C9B6-64EF-FF38-C699-226DA568F50D}"/>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spTree>
    <p:extLst>
      <p:ext uri="{BB962C8B-B14F-4D97-AF65-F5344CB8AC3E}">
        <p14:creationId xmlns:p14="http://schemas.microsoft.com/office/powerpoint/2010/main" val="128070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3728804"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toàn bài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7540526"/>
          </a:xfrm>
          <a:prstGeom prst="rect">
            <a:avLst/>
          </a:prstGeom>
          <a:solidFill>
            <a:srgbClr val="FEF2E4"/>
          </a:solidFill>
        </p:spPr>
        <p:txBody>
          <a:bodyPr wrap="square">
            <a:spAutoFit/>
          </a:bodyPr>
          <a:lstStyle/>
          <a:p>
            <a:pPr algn="ctr"/>
            <a:r>
              <a:rPr lang="vi-VN" sz="2400" b="1" i="0">
                <a:solidFill>
                  <a:srgbClr val="FF0000"/>
                </a:solidFill>
                <a:effectLst/>
                <a:latin typeface="+mj-lt"/>
              </a:rPr>
              <a:t>NHẬT KÍ TẬP BƠI</a:t>
            </a: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mẹ đưa mình đi tập bơi. Mình rất phấn khích vì được mẹ chuẩn bị cho một chiếc mũ bơi cùng cặp kính bơi màu hồng rất đẹp.Cô giáo cũng khen đồ bơi của mình đáng yêu.</a:t>
            </a:r>
          </a:p>
          <a:p>
            <a:pPr algn="just"/>
            <a:r>
              <a:rPr lang="en-US" sz="2400" b="1" i="0">
                <a:solidFill>
                  <a:srgbClr val="002060"/>
                </a:solidFill>
                <a:effectLst/>
                <a:latin typeface="+mj-lt"/>
              </a:rPr>
              <a:t>	</a:t>
            </a:r>
            <a:r>
              <a:rPr lang="vi-VN" sz="24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400" b="1" i="0">
                <a:solidFill>
                  <a:srgbClr val="002060"/>
                </a:solidFill>
                <a:effectLst/>
                <a:latin typeface="+mj-lt"/>
              </a:rPr>
              <a:t>	</a:t>
            </a:r>
            <a:r>
              <a:rPr lang="vi-VN" sz="2400" b="1" i="0">
                <a:solidFill>
                  <a:srgbClr val="002060"/>
                </a:solidFill>
                <a:effectLst/>
                <a:latin typeface="+mj-lt"/>
              </a:rPr>
              <a:t>Cuối buổi, mình vẫn chưa thở dưới nước được. Mình thấy hơi buồn. Mình nghĩ lần sau, mình sẽ tập tốt hơn.</a:t>
            </a:r>
            <a:endParaRPr lang="en-US" sz="2400" b="1" i="0">
              <a:solidFill>
                <a:srgbClr val="002060"/>
              </a:solidFill>
              <a:effectLst/>
              <a:latin typeface="+mj-lt"/>
            </a:endParaRP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mình đã có cảm giác thích đi bơi. Mình không còn bị sặc nước nữa. Mình đã quen thở dưới nước rồi.</a:t>
            </a:r>
          </a:p>
          <a:p>
            <a:pPr algn="just"/>
            <a:r>
              <a:rPr lang="en-US" sz="2400" b="1" i="0">
                <a:solidFill>
                  <a:srgbClr val="002060"/>
                </a:solidFill>
                <a:effectLst/>
                <a:latin typeface="+mj-lt"/>
              </a:rPr>
              <a:t>	</a:t>
            </a:r>
            <a:r>
              <a:rPr lang="vi-VN" sz="2400" b="1" i="0">
                <a:solidFill>
                  <a:srgbClr val="002060"/>
                </a:solidFill>
                <a:effectLst/>
                <a:latin typeface="+mj-lt"/>
              </a:rPr>
              <a:t>Cô dạy mình động tác bơi ếch. Động tác đó thật lạ! Khi đạp chân, mình giống hệt như một con ếch ộp.</a:t>
            </a:r>
            <a:endParaRPr lang="en-US" sz="2400" b="1" i="0">
              <a:solidFill>
                <a:srgbClr val="002060"/>
              </a:solidFill>
              <a:effectLst/>
              <a:latin typeface="+mj-lt"/>
            </a:endParaRPr>
          </a:p>
          <a:p>
            <a:pPr algn="l"/>
            <a:r>
              <a:rPr lang="en-US" sz="2400" b="1" i="0">
                <a:solidFill>
                  <a:srgbClr val="002060"/>
                </a:solidFill>
                <a:effectLst/>
                <a:latin typeface="+mj-lt"/>
              </a:rPr>
              <a:t>	</a:t>
            </a:r>
            <a:r>
              <a:rPr lang="vi-VN" sz="2400" b="1" i="0">
                <a:solidFill>
                  <a:srgbClr val="002060"/>
                </a:solidFill>
                <a:effectLst/>
                <a:latin typeface="+mj-lt"/>
              </a:rPr>
              <a:t>Ngày….tháng…..</a:t>
            </a:r>
          </a:p>
          <a:p>
            <a:pPr algn="just"/>
            <a:r>
              <a:rPr lang="en-US" sz="2400" b="1" i="0">
                <a:solidFill>
                  <a:srgbClr val="002060"/>
                </a:solidFill>
                <a:effectLst/>
                <a:latin typeface="+mj-lt"/>
              </a:rPr>
              <a:t>	</a:t>
            </a:r>
            <a:r>
              <a:rPr lang="vi-VN" sz="24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a:solidFill>
                  <a:srgbClr val="002060"/>
                </a:solidFill>
                <a:effectLst/>
                <a:latin typeface="+mj-lt"/>
              </a:rPr>
              <a:t> </a:t>
            </a:r>
          </a:p>
          <a:p>
            <a:pPr algn="r"/>
            <a:r>
              <a:rPr lang="en-US" sz="2400" b="1">
                <a:solidFill>
                  <a:srgbClr val="002060"/>
                </a:solidFill>
                <a:effectLst/>
                <a:latin typeface="Times New Roman" panose="02020603050405020304" pitchFamily="18" charset="0"/>
                <a:cs typeface="Times New Roman" panose="02020603050405020304" pitchFamily="18" charset="0"/>
              </a:rPr>
              <a:t>(Nguyễn Ngọc Mai Chi</a:t>
            </a:r>
            <a:r>
              <a:rPr lang="en-US" sz="2400" b="0">
                <a:solidFill>
                  <a:srgbClr val="002060"/>
                </a:solidFill>
                <a:effectLst/>
                <a:latin typeface="Times New Roman" panose="02020603050405020304" pitchFamily="18" charset="0"/>
                <a:cs typeface="Times New Roman" panose="02020603050405020304" pitchFamily="18" charset="0"/>
              </a:rPr>
              <a:t>)</a:t>
            </a:r>
            <a:endParaRPr lang="vi-VN" sz="2400" b="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037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32138" y="3835400"/>
            <a:ext cx="7464580"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Trả lời câu hỏi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Bạn nhỏ đến bể bơi với ai? Bạn ấy được chuẩn bị những gì?</a:t>
            </a:r>
            <a:endParaRPr lang="vi-VN" sz="2800" b="0"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7384" y="1981200"/>
            <a:ext cx="6756816" cy="1532334"/>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Nunito Black" pitchFamily="2" charset="0"/>
              </a:rPr>
              <a:t>	</a:t>
            </a:r>
            <a:r>
              <a:rPr lang="vi-VN" sz="2800" b="1" i="0">
                <a:solidFill>
                  <a:srgbClr val="FF0000"/>
                </a:solidFill>
                <a:effectLst/>
                <a:latin typeface="+mj-lt"/>
              </a:rPr>
              <a:t>Bạn nhỏ đến bể bơi với mẹ. Bạn nhỏ được mẹ chuẩn bị cho một chiếc mũ bơi cùng cặp kính bơi màu hồng rất đẹp.</a:t>
            </a:r>
            <a:endParaRPr lang="en-US" sz="2800" b="1">
              <a:solidFill>
                <a:srgbClr val="FF0000"/>
              </a:solidFill>
              <a:latin typeface="+mj-lt"/>
            </a:endParaRPr>
          </a:p>
        </p:txBody>
      </p:sp>
      <p:pic>
        <p:nvPicPr>
          <p:cNvPr id="8" name="Picture 7">
            <a:extLst>
              <a:ext uri="{FF2B5EF4-FFF2-40B4-BE49-F238E27FC236}">
                <a16:creationId xmlns:a16="http://schemas.microsoft.com/office/drawing/2014/main" id="{2F296A76-90A2-7824-0174-9F3D45EA18DE}"/>
              </a:ext>
            </a:extLst>
          </p:cNvPr>
          <p:cNvPicPr>
            <a:picLocks noChangeAspect="1"/>
          </p:cNvPicPr>
          <p:nvPr/>
        </p:nvPicPr>
        <p:blipFill>
          <a:blip r:embed="rId4"/>
          <a:stretch>
            <a:fillRect/>
          </a:stretch>
        </p:blipFill>
        <p:spPr>
          <a:xfrm>
            <a:off x="7070331" y="3810000"/>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mj-lt"/>
              </a:rPr>
              <a:t>Câu </a:t>
            </a:r>
            <a:r>
              <a:rPr lang="en-US" sz="2800" b="1" i="0">
                <a:solidFill>
                  <a:srgbClr val="2888E1"/>
                </a:solidFill>
                <a:effectLst/>
                <a:latin typeface="+mj-lt"/>
              </a:rPr>
              <a:t>2</a:t>
            </a:r>
            <a:r>
              <a:rPr lang="en-US" sz="2800" b="1">
                <a:solidFill>
                  <a:srgbClr val="000000"/>
                </a:solidFill>
                <a:latin typeface="+mj-lt"/>
              </a:rPr>
              <a:t>: </a:t>
            </a:r>
            <a:r>
              <a:rPr lang="vi-VN" sz="2800" b="1">
                <a:latin typeface="+mj-lt"/>
              </a:rPr>
              <a:t>Bạn nhỏ cảm thấy thế nào trong ngày đầu đến bể bơi?</a:t>
            </a:r>
            <a:endParaRPr lang="vi-VN" sz="2800" b="1"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Trong ngày đầu đến bể bơi, bạn nhỏ cảm thấy rất sợ, không dám xuống nước nữa.</a:t>
            </a:r>
            <a:endParaRPr lang="en-US" sz="2800" b="1">
              <a:solidFill>
                <a:srgbClr val="FF0000"/>
              </a:solidFill>
              <a:latin typeface="+mj-lt"/>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365760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pic>
        <p:nvPicPr>
          <p:cNvPr id="4" name="Picture 3">
            <a:extLst>
              <a:ext uri="{FF2B5EF4-FFF2-40B4-BE49-F238E27FC236}">
                <a16:creationId xmlns:a16="http://schemas.microsoft.com/office/drawing/2014/main" id="{F5886A70-5CF6-F650-A128-93059BD6CFDC}"/>
              </a:ext>
            </a:extLst>
          </p:cNvPr>
          <p:cNvPicPr>
            <a:picLocks noChangeAspect="1"/>
          </p:cNvPicPr>
          <p:nvPr/>
        </p:nvPicPr>
        <p:blipFill>
          <a:blip r:embed="rId4"/>
          <a:stretch>
            <a:fillRect/>
          </a:stretch>
        </p:blipFill>
        <p:spPr>
          <a:xfrm>
            <a:off x="2286000" y="1981200"/>
            <a:ext cx="2946816" cy="373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F0533DFC-0C6E-04C6-7068-778D4398D089}"/>
              </a:ext>
            </a:extLst>
          </p:cNvPr>
          <p:cNvSpPr txBox="1"/>
          <p:nvPr/>
        </p:nvSpPr>
        <p:spPr>
          <a:xfrm>
            <a:off x="5867400" y="2667000"/>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800">
                <a:solidFill>
                  <a:srgbClr val="00B050"/>
                </a:solidFill>
                <a:latin typeface="Nunito Black" pitchFamily="2" charset="0"/>
              </a:rPr>
              <a:t>	</a:t>
            </a:r>
            <a:r>
              <a:rPr lang="vi-VN" sz="2800" b="0" i="0">
                <a:solidFill>
                  <a:srgbClr val="00B050"/>
                </a:solidFill>
                <a:effectLst/>
                <a:latin typeface="Nunito Black" pitchFamily="2" charset="0"/>
              </a:rPr>
              <a:t>Ngày đầu tiên, bạn nhỏ được cô dạy tập thở. Nhưng khi thở dưới nước, bạn ấy toàn bị sặc. Vì thế mà bạn nhỏ rất sợ.</a:t>
            </a:r>
            <a:endParaRPr lang="en-US" sz="2800">
              <a:solidFill>
                <a:srgbClr val="00B050"/>
              </a:solidFill>
              <a:latin typeface="Nunito Black" pitchFamily="2" charset="0"/>
            </a:endParaRPr>
          </a:p>
        </p:txBody>
      </p:sp>
    </p:spTree>
    <p:extLst>
      <p:ext uri="{BB962C8B-B14F-4D97-AF65-F5344CB8AC3E}">
        <p14:creationId xmlns:p14="http://schemas.microsoft.com/office/powerpoint/2010/main" val="5080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sp>
        <p:nvSpPr>
          <p:cNvPr id="9" name="TextBox 8">
            <a:extLst>
              <a:ext uri="{FF2B5EF4-FFF2-40B4-BE49-F238E27FC236}">
                <a16:creationId xmlns:a16="http://schemas.microsoft.com/office/drawing/2014/main" id="{F0533DFC-0C6E-04C6-7068-778D4398D089}"/>
              </a:ext>
            </a:extLst>
          </p:cNvPr>
          <p:cNvSpPr txBox="1"/>
          <p:nvPr/>
        </p:nvSpPr>
        <p:spPr>
          <a:xfrm>
            <a:off x="5680491" y="2171196"/>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hai, bạn nhỏ đã có cảm giác thích bơi. Bạn không còn bị sặc nước nữa. Bạn được học động tác bơi ếch.</a:t>
            </a:r>
            <a:endParaRPr lang="en-US" sz="2800" b="1">
              <a:solidFill>
                <a:srgbClr val="FF0000"/>
              </a:solidFill>
              <a:latin typeface="+mj-lt"/>
            </a:endParaRPr>
          </a:p>
        </p:txBody>
      </p:sp>
      <p:pic>
        <p:nvPicPr>
          <p:cNvPr id="3" name="Picture 2">
            <a:extLst>
              <a:ext uri="{FF2B5EF4-FFF2-40B4-BE49-F238E27FC236}">
                <a16:creationId xmlns:a16="http://schemas.microsoft.com/office/drawing/2014/main" id="{82EFE768-CF18-F11D-0E70-A85855630795}"/>
              </a:ext>
            </a:extLst>
          </p:cNvPr>
          <p:cNvPicPr>
            <a:picLocks noChangeAspect="1"/>
          </p:cNvPicPr>
          <p:nvPr/>
        </p:nvPicPr>
        <p:blipFill>
          <a:blip r:embed="rId4"/>
          <a:stretch>
            <a:fillRect/>
          </a:stretch>
        </p:blipFill>
        <p:spPr>
          <a:xfrm>
            <a:off x="2286000" y="1773935"/>
            <a:ext cx="2895600" cy="367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
        <p:nvSpPr>
          <p:cNvPr id="9" name="TextBox 8">
            <a:extLst>
              <a:ext uri="{FF2B5EF4-FFF2-40B4-BE49-F238E27FC236}">
                <a16:creationId xmlns:a16="http://schemas.microsoft.com/office/drawing/2014/main" id="{F0533DFC-0C6E-04C6-7068-778D4398D089}"/>
              </a:ext>
            </a:extLst>
          </p:cNvPr>
          <p:cNvSpPr txBox="1"/>
          <p:nvPr/>
        </p:nvSpPr>
        <p:spPr>
          <a:xfrm>
            <a:off x="3411745" y="5029200"/>
            <a:ext cx="5368509" cy="1532334"/>
          </a:xfrm>
          <a:prstGeom prst="roundRect">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ba, bạn nhỏ đã biết bơi. Bạn rất thích thú với việc được bơi dưới nước.</a:t>
            </a:r>
            <a:endParaRPr lang="en-US" sz="2800" b="1">
              <a:solidFill>
                <a:srgbClr val="FF0000"/>
              </a:solidFill>
              <a:latin typeface="+mj-lt"/>
            </a:endParaRPr>
          </a:p>
        </p:txBody>
      </p:sp>
      <p:pic>
        <p:nvPicPr>
          <p:cNvPr id="4" name="Picture 3">
            <a:extLst>
              <a:ext uri="{FF2B5EF4-FFF2-40B4-BE49-F238E27FC236}">
                <a16:creationId xmlns:a16="http://schemas.microsoft.com/office/drawing/2014/main" id="{70187D20-9012-9591-5F3F-4CD984CB0EEA}"/>
              </a:ext>
            </a:extLst>
          </p:cNvPr>
          <p:cNvPicPr>
            <a:picLocks noChangeAspect="1"/>
          </p:cNvPicPr>
          <p:nvPr/>
        </p:nvPicPr>
        <p:blipFill>
          <a:blip r:embed="rId4"/>
          <a:stretch>
            <a:fillRect/>
          </a:stretch>
        </p:blipFill>
        <p:spPr>
          <a:xfrm>
            <a:off x="3411745" y="1593444"/>
            <a:ext cx="5368509" cy="3203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629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mj-lt"/>
              </a:rPr>
              <a:t>Câu 4</a:t>
            </a:r>
            <a:r>
              <a:rPr lang="en-US" sz="2800">
                <a:solidFill>
                  <a:srgbClr val="000000"/>
                </a:solidFill>
                <a:latin typeface="+mj-lt"/>
              </a:rPr>
              <a:t>: </a:t>
            </a:r>
            <a:r>
              <a:rPr lang="vi-VN" sz="2800" b="1" i="0">
                <a:solidFill>
                  <a:srgbClr val="000000"/>
                </a:solidFill>
                <a:effectLst/>
                <a:latin typeface="+mj-lt"/>
              </a:rPr>
              <a:t>Bạn nhỏ nhận ra điều gì thú vị khi biết bơi?</a:t>
            </a:r>
            <a:endParaRPr lang="vi-VN" sz="2800" b="0" i="0">
              <a:solidFill>
                <a:srgbClr val="000000"/>
              </a:solidFill>
              <a:effectLst/>
              <a:latin typeface="+mj-lt"/>
            </a:endParaRPr>
          </a:p>
        </p:txBody>
      </p:sp>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602636" y="2090172"/>
            <a:ext cx="4779364" cy="2246769"/>
          </a:xfrm>
          <a:prstGeom prst="rect">
            <a:avLst/>
          </a:prstGeom>
          <a:noFill/>
        </p:spPr>
        <p:txBody>
          <a:bodyPr wrap="square">
            <a:spAutoFit/>
          </a:bodyPr>
          <a:lstStyle/>
          <a:p>
            <a:pPr algn="just"/>
            <a:r>
              <a:rPr lang="en-US" sz="2800" b="0" i="0">
                <a:solidFill>
                  <a:srgbClr val="FF0000"/>
                </a:solidFill>
                <a:effectLst/>
                <a:latin typeface="Nunito Black" pitchFamily="2" charset="0"/>
              </a:rPr>
              <a:t>	</a:t>
            </a:r>
            <a:r>
              <a:rPr lang="vi-VN" sz="2800" b="1" i="0">
                <a:solidFill>
                  <a:srgbClr val="FF0000"/>
                </a:solidFill>
                <a:effectLst/>
                <a:latin typeface="+mj-lt"/>
              </a:rPr>
              <a:t>Bạn nhỏ nhận ra rằng mỗi buổi mình lại giống một con vật khác nhau. Buổi trước thì giống ếch, buổi hôm nay thì lại giống cá.</a:t>
            </a:r>
            <a:endParaRPr lang="en-US" sz="2800" b="1">
              <a:solidFill>
                <a:srgbClr val="FF0000"/>
              </a:solidFill>
              <a:latin typeface="+mj-lt"/>
            </a:endParaRPr>
          </a:p>
        </p:txBody>
      </p:sp>
    </p:spTree>
    <p:extLst>
      <p:ext uri="{BB962C8B-B14F-4D97-AF65-F5344CB8AC3E}">
        <p14:creationId xmlns:p14="http://schemas.microsoft.com/office/powerpoint/2010/main" val="429286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Nunito Black" pitchFamily="2" charset="0"/>
              </a:rPr>
              <a:t>	</a:t>
            </a:r>
            <a:r>
              <a:rPr lang="vi-VN" sz="3200" b="1" i="0">
                <a:solidFill>
                  <a:srgbClr val="FF0000"/>
                </a:solidFill>
                <a:effectLst/>
                <a:latin typeface="+mj-lt"/>
              </a:rPr>
              <a:t>- Theo em, việc học bơi khó. Vì học bơi cần phải có sự dũng cảm, kiên trì</a:t>
            </a:r>
            <a:r>
              <a:rPr lang="en-US" sz="3200" b="1" i="0">
                <a:solidFill>
                  <a:srgbClr val="FF0000"/>
                </a:solidFill>
                <a:effectLst/>
                <a:latin typeface="+mj-lt"/>
              </a:rPr>
              <a:t>.</a:t>
            </a:r>
            <a:endParaRPr lang="en-US" sz="3200" b="1">
              <a:solidFill>
                <a:srgbClr val="FF0000"/>
              </a:solidFill>
              <a:latin typeface="+mj-lt"/>
            </a:endParaRPr>
          </a:p>
        </p:txBody>
      </p:sp>
      <p:sp>
        <p:nvSpPr>
          <p:cNvPr id="7" name="TextBox 6">
            <a:extLst>
              <a:ext uri="{FF2B5EF4-FFF2-40B4-BE49-F238E27FC236}">
                <a16:creationId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mj-lt"/>
              </a:rPr>
              <a:t>Câu 5</a:t>
            </a:r>
            <a:r>
              <a:rPr lang="en-US" sz="2800">
                <a:solidFill>
                  <a:srgbClr val="000000"/>
                </a:solidFill>
                <a:latin typeface="+mj-lt"/>
              </a:rPr>
              <a:t>: </a:t>
            </a:r>
            <a:r>
              <a:rPr lang="vi-VN" sz="2800" b="1" i="0">
                <a:solidFill>
                  <a:srgbClr val="000000"/>
                </a:solidFill>
                <a:effectLst/>
                <a:latin typeface="+mj-lt"/>
              </a:rPr>
              <a:t>Theo em, việc học bơi dễ hay khó? Vì sao?</a:t>
            </a:r>
            <a:endParaRPr lang="vi-VN" sz="2800" b="0" i="0">
              <a:solidFill>
                <a:srgbClr val="000000"/>
              </a:solidFill>
              <a:effectLst/>
              <a:latin typeface="+mj-lt"/>
            </a:endParaRPr>
          </a:p>
        </p:txBody>
      </p:sp>
      <p:sp>
        <p:nvSpPr>
          <p:cNvPr id="8" name="TextBox 7">
            <a:extLst>
              <a:ext uri="{FF2B5EF4-FFF2-40B4-BE49-F238E27FC236}">
                <a16:creationId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vi-VN" sz="3200" b="1" i="0">
                <a:solidFill>
                  <a:schemeClr val="tx2"/>
                </a:solidFill>
                <a:effectLst/>
                <a:latin typeface="+mj-lt"/>
              </a:rPr>
              <a:t>- Theo em, việc học bơi dễ. Vì chỉ cần cố gắng một chút thì sẽ biết bơi.</a:t>
            </a:r>
            <a:endParaRPr lang="en-US" sz="3200" b="1">
              <a:solidFill>
                <a:schemeClr val="tx2"/>
              </a:solidFill>
              <a:latin typeface="+mj-lt"/>
            </a:endParaRPr>
          </a:p>
        </p:txBody>
      </p:sp>
    </p:spTree>
    <p:extLst>
      <p:ext uri="{BB962C8B-B14F-4D97-AF65-F5344CB8AC3E}">
        <p14:creationId xmlns:p14="http://schemas.microsoft.com/office/powerpoint/2010/main" val="223814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715CAB5-C3F9-2AD1-8E51-23DAE5EEEBC2}"/>
              </a:ext>
            </a:extLst>
          </p:cNvPr>
          <p:cNvSpPr txBox="1"/>
          <p:nvPr/>
        </p:nvSpPr>
        <p:spPr>
          <a:xfrm>
            <a:off x="332091" y="609600"/>
            <a:ext cx="4722742" cy="3742762"/>
          </a:xfrm>
          <a:prstGeom prst="wedgeRoundRectCallout">
            <a:avLst>
              <a:gd name="adj1" fmla="val -37146"/>
              <a:gd name="adj2" fmla="val 74560"/>
              <a:gd name="adj3" fmla="val 16667"/>
            </a:avLst>
          </a:prstGeom>
        </p:spPr>
        <p:txBody>
          <a:bodyPr vert="horz" lIns="91440" tIns="45720" rIns="91440" bIns="45720" rtlCol="0">
            <a:normAutofit/>
          </a:bodyPr>
          <a:lstStyle/>
          <a:p>
            <a:pPr defTabSz="914400">
              <a:lnSpc>
                <a:spcPct val="90000"/>
              </a:lnSpc>
              <a:spcAft>
                <a:spcPts val="600"/>
              </a:spcAft>
            </a:pPr>
            <a:r>
              <a:rPr lang="en-US" sz="2800" b="0" i="0">
                <a:solidFill>
                  <a:srgbClr val="C00000"/>
                </a:solidFill>
                <a:effectLst/>
                <a:latin typeface="Nunito Black" pitchFamily="2" charset="0"/>
              </a:rPr>
              <a:t>	</a:t>
            </a:r>
            <a:r>
              <a:rPr lang="en-US" sz="2800" b="0" i="0">
                <a:solidFill>
                  <a:srgbClr val="00B050"/>
                </a:solidFill>
                <a:effectLst/>
                <a:latin typeface="Nunito Black" pitchFamily="2" charset="0"/>
              </a:rPr>
              <a:t>*</a:t>
            </a:r>
            <a:r>
              <a:rPr lang="en-US" sz="2800" b="0" i="0">
                <a:solidFill>
                  <a:srgbClr val="C00000"/>
                </a:solidFill>
                <a:effectLst/>
                <a:latin typeface="Nunito Black" pitchFamily="2" charset="0"/>
              </a:rPr>
              <a:t> </a:t>
            </a:r>
            <a:r>
              <a:rPr lang="en-US" sz="3200" b="1" i="0">
                <a:solidFill>
                  <a:srgbClr val="C00000"/>
                </a:solidFill>
                <a:effectLst/>
                <a:latin typeface="Times New Roman" panose="02020603050405020304" pitchFamily="18" charset="0"/>
                <a:cs typeface="Times New Roman" panose="02020603050405020304" pitchFamily="18" charset="0"/>
              </a:rPr>
              <a:t>Nội dung bài: </a:t>
            </a:r>
          </a:p>
          <a:p>
            <a:pPr defTabSz="914400">
              <a:lnSpc>
                <a:spcPct val="90000"/>
              </a:lnSpc>
              <a:spcAft>
                <a:spcPts val="600"/>
              </a:spcAft>
            </a:pPr>
            <a:r>
              <a:rPr lang="en-US" sz="3200" b="1">
                <a:solidFill>
                  <a:srgbClr val="C00000"/>
                </a:solidFill>
                <a:latin typeface="Times New Roman" panose="02020603050405020304" pitchFamily="18" charset="0"/>
                <a:cs typeface="Times New Roman" panose="02020603050405020304" pitchFamily="18" charset="0"/>
              </a:rPr>
              <a:t>    </a:t>
            </a:r>
            <a:r>
              <a:rPr lang="en-US" sz="3200" b="1" i="0">
                <a:solidFill>
                  <a:srgbClr val="C00000"/>
                </a:solidFill>
                <a:effectLst/>
                <a:latin typeface="Times New Roman" panose="02020603050405020304" pitchFamily="18" charset="0"/>
                <a:cs typeface="Times New Roman" panose="02020603050405020304" pitchFamily="18" charset="0"/>
              </a:rPr>
              <a:t>Khi tập luyện để làm bất cứ điều gì, ta không được nản chí và cần cố gắng hết mình, chắc chắn ta sẽ thành công.</a:t>
            </a:r>
          </a:p>
        </p:txBody>
      </p:sp>
    </p:spTree>
    <p:extLst>
      <p:ext uri="{BB962C8B-B14F-4D97-AF65-F5344CB8AC3E}">
        <p14:creationId xmlns:p14="http://schemas.microsoft.com/office/powerpoint/2010/main" val="413693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2814403"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lại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7478970"/>
          </a:xfrm>
          <a:prstGeom prst="rect">
            <a:avLst/>
          </a:prstGeom>
          <a:solidFill>
            <a:srgbClr val="FEF2E4"/>
          </a:solidFill>
        </p:spPr>
        <p:txBody>
          <a:bodyPr wrap="square">
            <a:spAutoFit/>
          </a:bodyPr>
          <a:lstStyle/>
          <a:p>
            <a:pPr algn="ctr"/>
            <a:r>
              <a:rPr lang="vi-VN" sz="2400" b="1" i="0">
                <a:solidFill>
                  <a:srgbClr val="FF0000"/>
                </a:solidFill>
                <a:effectLst/>
                <a:latin typeface="+mj-lt"/>
              </a:rPr>
              <a:t>NHẬT KÍ TẬP BƠI</a:t>
            </a: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400" b="1" i="0">
                <a:solidFill>
                  <a:srgbClr val="002060"/>
                </a:solidFill>
                <a:effectLst/>
                <a:latin typeface="+mj-lt"/>
              </a:rPr>
              <a:t>	</a:t>
            </a:r>
            <a:r>
              <a:rPr lang="vi-VN" sz="2400" b="1" i="0">
                <a:solidFill>
                  <a:srgbClr val="002060"/>
                </a:solidFill>
                <a:effectLst/>
                <a:latin typeface="+mj-lt"/>
              </a:rPr>
              <a:t>Cô giáo cũng khen đồ bơi của mình đáng yêu.</a:t>
            </a:r>
          </a:p>
          <a:p>
            <a:pPr algn="just"/>
            <a:r>
              <a:rPr lang="en-US" sz="2400" b="1" i="0">
                <a:solidFill>
                  <a:srgbClr val="002060"/>
                </a:solidFill>
                <a:effectLst/>
                <a:latin typeface="+mj-lt"/>
              </a:rPr>
              <a:t>	</a:t>
            </a:r>
            <a:r>
              <a:rPr lang="vi-VN" sz="24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a:t>
            </a:r>
            <a:r>
              <a:rPr lang="en-US" sz="2400" b="1" i="0">
                <a:solidFill>
                  <a:srgbClr val="002060"/>
                </a:solidFill>
                <a:effectLst/>
                <a:latin typeface="+mj-lt"/>
              </a:rPr>
              <a:t>uyện</a:t>
            </a:r>
            <a:r>
              <a:rPr lang="vi-VN" sz="2400" b="1" i="0">
                <a:solidFill>
                  <a:srgbClr val="002060"/>
                </a:solidFill>
                <a:effectLst/>
                <a:latin typeface="+mj-lt"/>
              </a:rPr>
              <a:t>.</a:t>
            </a:r>
          </a:p>
          <a:p>
            <a:pPr algn="just"/>
            <a:r>
              <a:rPr lang="en-US" sz="2400" b="1" i="0">
                <a:solidFill>
                  <a:srgbClr val="002060"/>
                </a:solidFill>
                <a:effectLst/>
                <a:latin typeface="+mj-lt"/>
              </a:rPr>
              <a:t>	</a:t>
            </a:r>
            <a:r>
              <a:rPr lang="vi-VN" sz="2400" b="1" i="0">
                <a:solidFill>
                  <a:srgbClr val="002060"/>
                </a:solidFill>
                <a:effectLst/>
                <a:latin typeface="+mj-lt"/>
              </a:rPr>
              <a:t>Cuối buổi, mình vẫn chưa thở dưới nước được. Mình thấy hơi buồn. Mình nghĩ lần sau, mình sẽ tập tốt hơn.</a:t>
            </a:r>
            <a:endParaRPr lang="en-US" sz="2400" b="1" i="0">
              <a:solidFill>
                <a:srgbClr val="002060"/>
              </a:solidFill>
              <a:effectLst/>
              <a:latin typeface="+mj-lt"/>
            </a:endParaRP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mình đã có cảm giác thích đi bơi. Mình không còn bị sặc nước nữa. Mình đã quen thở dưới nước rồi.</a:t>
            </a:r>
          </a:p>
          <a:p>
            <a:pPr algn="just"/>
            <a:r>
              <a:rPr lang="en-US" sz="2400" b="1" i="0">
                <a:solidFill>
                  <a:srgbClr val="002060"/>
                </a:solidFill>
                <a:effectLst/>
                <a:latin typeface="+mj-lt"/>
              </a:rPr>
              <a:t>	</a:t>
            </a:r>
            <a:r>
              <a:rPr lang="vi-VN" sz="2400" b="1" i="0">
                <a:solidFill>
                  <a:srgbClr val="002060"/>
                </a:solidFill>
                <a:effectLst/>
                <a:latin typeface="+mj-lt"/>
              </a:rPr>
              <a:t>Cô dạy mình động tác bơi ếch. Động tác đó thật lạ! Khi đạp chân, mình giống hệt như một con ếch ộp.</a:t>
            </a:r>
            <a:endParaRPr lang="en-US" sz="2400" b="1" i="0">
              <a:solidFill>
                <a:srgbClr val="002060"/>
              </a:solidFill>
              <a:effectLst/>
              <a:latin typeface="+mj-lt"/>
            </a:endParaRPr>
          </a:p>
          <a:p>
            <a:pPr algn="l"/>
            <a:r>
              <a:rPr lang="en-US" sz="2400" b="1" i="0">
                <a:solidFill>
                  <a:srgbClr val="002060"/>
                </a:solidFill>
                <a:effectLst/>
                <a:latin typeface="+mj-lt"/>
              </a:rPr>
              <a:t>	</a:t>
            </a:r>
            <a:r>
              <a:rPr lang="vi-VN" sz="2400" b="1" i="0">
                <a:solidFill>
                  <a:srgbClr val="002060"/>
                </a:solidFill>
                <a:effectLst/>
                <a:latin typeface="+mj-lt"/>
              </a:rPr>
              <a:t>Ngày….tháng…..</a:t>
            </a:r>
          </a:p>
          <a:p>
            <a:pPr algn="just"/>
            <a:r>
              <a:rPr lang="en-US" sz="2400" b="1" i="0">
                <a:solidFill>
                  <a:srgbClr val="002060"/>
                </a:solidFill>
                <a:effectLst/>
                <a:latin typeface="+mj-lt"/>
              </a:rPr>
              <a:t>	</a:t>
            </a:r>
            <a:r>
              <a:rPr lang="vi-VN" sz="24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a:solidFill>
                  <a:srgbClr val="002060"/>
                </a:solidFill>
                <a:effectLst/>
                <a:latin typeface="+mj-lt"/>
              </a:rPr>
              <a:t> </a:t>
            </a:r>
          </a:p>
          <a:p>
            <a:pPr algn="r"/>
            <a:r>
              <a:rPr lang="en-US" sz="2400" b="1">
                <a:solidFill>
                  <a:srgbClr val="002060"/>
                </a:solidFill>
                <a:effectLst/>
                <a:latin typeface="Times New Roman" panose="02020603050405020304" pitchFamily="18" charset="0"/>
                <a:cs typeface="Times New Roman" panose="02020603050405020304" pitchFamily="18" charset="0"/>
              </a:rPr>
              <a:t>(Nguyễn Ngọc Mai Chi)</a:t>
            </a:r>
            <a:endParaRPr lang="vi-VN" sz="2400" b="1">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26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Times New Roman" panose="02020603050405020304" pitchFamily="18" charset="0"/>
                <a:cs typeface="Times New Roman" panose="02020603050405020304" pitchFamily="18" charset="0"/>
              </a:rPr>
              <a:t>NÓI VÀ NGHE</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DC107E-B181-9B09-062F-FCA2B2FAF2F3}"/>
              </a:ext>
            </a:extLst>
          </p:cNvPr>
          <p:cNvSpPr txBox="1"/>
          <p:nvPr/>
        </p:nvSpPr>
        <p:spPr>
          <a:xfrm>
            <a:off x="304800" y="381000"/>
            <a:ext cx="10744200" cy="954107"/>
          </a:xfrm>
          <a:prstGeom prst="rect">
            <a:avLst/>
          </a:prstGeom>
          <a:solidFill>
            <a:schemeClr val="accent6">
              <a:lumMod val="20000"/>
              <a:lumOff val="80000"/>
            </a:schemeClr>
          </a:solid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Kể về một buổi tập luyện của em (ví dụ: tập hát, tập thể dục, tập vẽ,…)</a:t>
            </a:r>
            <a:endParaRPr lang="vi-VN" sz="2800" b="0" i="0">
              <a:solidFill>
                <a:srgbClr val="000000"/>
              </a:solidFill>
              <a:effectLst/>
              <a:latin typeface="+mj-lt"/>
            </a:endParaRPr>
          </a:p>
        </p:txBody>
      </p:sp>
      <p:sp>
        <p:nvSpPr>
          <p:cNvPr id="5" name="TextBox 4">
            <a:extLst>
              <a:ext uri="{FF2B5EF4-FFF2-40B4-BE49-F238E27FC236}">
                <a16:creationId xmlns:a16="http://schemas.microsoft.com/office/drawing/2014/main" id="{FFCA7D5E-3331-2F03-4154-7CF87C331048}"/>
              </a:ext>
            </a:extLst>
          </p:cNvPr>
          <p:cNvSpPr txBox="1"/>
          <p:nvPr/>
        </p:nvSpPr>
        <p:spPr>
          <a:xfrm>
            <a:off x="4381500" y="3124200"/>
            <a:ext cx="5562600" cy="138499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Em đã thực hiện các bước tập luyện như thế nào?</a:t>
            </a:r>
          </a:p>
        </p:txBody>
      </p:sp>
      <p:pic>
        <p:nvPicPr>
          <p:cNvPr id="6" name="Picture 2">
            <a:extLst>
              <a:ext uri="{FF2B5EF4-FFF2-40B4-BE49-F238E27FC236}">
                <a16:creationId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86200" y="1676400"/>
            <a:ext cx="6781800" cy="4800600"/>
          </a:xfrm>
          <a:prstGeom prst="rect">
            <a:avLst/>
          </a:prstGeom>
        </p:spPr>
      </p:pic>
    </p:spTree>
    <p:extLst>
      <p:ext uri="{BB962C8B-B14F-4D97-AF65-F5344CB8AC3E}">
        <p14:creationId xmlns:p14="http://schemas.microsoft.com/office/powerpoint/2010/main" val="185977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00B98-DA60-C1FE-6BA8-BA37397971CF}"/>
              </a:ext>
            </a:extLst>
          </p:cNvPr>
          <p:cNvSpPr txBox="1"/>
          <p:nvPr/>
        </p:nvSpPr>
        <p:spPr>
          <a:xfrm>
            <a:off x="533400" y="1066800"/>
            <a:ext cx="10744200" cy="2962513"/>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2800" b="1" i="0">
                <a:solidFill>
                  <a:srgbClr val="C00000"/>
                </a:solidFill>
                <a:effectLst/>
                <a:latin typeface="+mj-lt"/>
                <a:ea typeface="Open Sans Extrabold" panose="020B0906030804020204" pitchFamily="34" charset="0"/>
                <a:cs typeface="Open Sans Extrabold" panose="020B0906030804020204" pitchFamily="34" charset="0"/>
              </a:rPr>
              <a:t>Bài tham khảo 1:</a:t>
            </a:r>
          </a:p>
          <a:p>
            <a:pPr algn="just"/>
            <a:r>
              <a:rPr lang="en-US" sz="2800" b="1" i="0">
                <a:solidFill>
                  <a:srgbClr val="00B050"/>
                </a:solidFill>
                <a:effectLst/>
                <a:latin typeface="+mj-lt"/>
                <a:ea typeface="Open Sans Extrabold" panose="020B0906030804020204" pitchFamily="34" charset="0"/>
                <a:cs typeface="Open Sans Extrabold" panose="020B0906030804020204" pitchFamily="34" charset="0"/>
              </a:rPr>
              <a:t>	</a:t>
            </a:r>
            <a:r>
              <a:rPr lang="vi-VN" sz="2800" b="1" i="0">
                <a:solidFill>
                  <a:srgbClr val="00B050"/>
                </a:solidFill>
                <a:effectLst/>
                <a:latin typeface="+mj-lt"/>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654E9F-7C9B-13C6-8B0C-50D733E66629}"/>
              </a:ext>
            </a:extLst>
          </p:cNvPr>
          <p:cNvSpPr txBox="1"/>
          <p:nvPr/>
        </p:nvSpPr>
        <p:spPr>
          <a:xfrm>
            <a:off x="381000" y="533400"/>
            <a:ext cx="9906000" cy="523220"/>
          </a:xfrm>
          <a:prstGeom prst="rect">
            <a:avLst/>
          </a:prstGeom>
          <a:noFill/>
        </p:spPr>
        <p:txBody>
          <a:bodyPr wrap="square">
            <a:spAutoFit/>
          </a:bodyPr>
          <a:lstStyle/>
          <a:p>
            <a:pPr algn="l"/>
            <a:r>
              <a:rPr lang="en-US" sz="2800" b="1" i="0">
                <a:solidFill>
                  <a:srgbClr val="2888E1"/>
                </a:solidFill>
                <a:effectLst/>
                <a:latin typeface="Times New Roman" panose="02020603050405020304" pitchFamily="18" charset="0"/>
                <a:cs typeface="Times New Roman" panose="02020603050405020304" pitchFamily="18" charset="0"/>
              </a:rPr>
              <a:t>Câu 2</a:t>
            </a:r>
            <a:r>
              <a:rPr lang="en-US" sz="2800">
                <a:solidFill>
                  <a:srgbClr val="000000"/>
                </a:solidFill>
                <a:latin typeface="Times New Roman" panose="02020603050405020304" pitchFamily="18" charset="0"/>
                <a:cs typeface="Times New Roman" panose="02020603050405020304" pitchFamily="18" charset="0"/>
              </a:rPr>
              <a:t>: </a:t>
            </a:r>
            <a:r>
              <a:rPr lang="en-US" sz="2800" b="1" i="0">
                <a:solidFill>
                  <a:srgbClr val="000000"/>
                </a:solidFill>
                <a:effectLst/>
                <a:latin typeface="Times New Roman" panose="02020603050405020304" pitchFamily="18" charset="0"/>
                <a:cs typeface="Times New Roman" panose="02020603050405020304" pitchFamily="18" charset="0"/>
              </a:rPr>
              <a:t>Em cảm thấy thế nào về buổi tập luyện đó?</a:t>
            </a:r>
            <a:endParaRPr lang="en-US" sz="2800" b="0" i="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20220526030245_wm_shs-tieng-viet-3---tap-1">
            <a:extLst>
              <a:ext uri="{FF2B5EF4-FFF2-40B4-BE49-F238E27FC236}">
                <a16:creationId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4038600" y="1056620"/>
            <a:ext cx="7141552"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a16="http://schemas.microsoft.com/office/drawing/2014/main" id="{AB0D4825-1973-6FF4-C4B1-5943F9849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2" y="3088783"/>
            <a:ext cx="3166533" cy="3195831"/>
          </a:xfrm>
          <a:prstGeom prst="rect">
            <a:avLst/>
          </a:prstGeom>
        </p:spPr>
      </p:pic>
      <p:sp>
        <p:nvSpPr>
          <p:cNvPr id="21" name="Rectangle 2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0">
            <a:extLst>
              <a:ext uri="{FF2B5EF4-FFF2-40B4-BE49-F238E27FC236}">
                <a16:creationId xmlns:a16="http://schemas.microsoft.com/office/drawing/2014/main" id="{B0BDFC13-09FD-51D9-4FA9-B7040779B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592" y="643467"/>
            <a:ext cx="5053846" cy="5571066"/>
          </a:xfrm>
          <a:prstGeom prst="rect">
            <a:avLst/>
          </a:prstGeom>
        </p:spPr>
      </p:pic>
      <p:sp>
        <p:nvSpPr>
          <p:cNvPr id="6" name="TextBox 5">
            <a:extLst>
              <a:ext uri="{FF2B5EF4-FFF2-40B4-BE49-F238E27FC236}">
                <a16:creationId xmlns:a16="http://schemas.microsoft.com/office/drawing/2014/main" id="{BF1EBFE7-5912-25C4-1E79-3C5039CE23EF}"/>
              </a:ext>
            </a:extLst>
          </p:cNvPr>
          <p:cNvSpPr txBox="1"/>
          <p:nvPr/>
        </p:nvSpPr>
        <p:spPr>
          <a:xfrm>
            <a:off x="6908800" y="1600201"/>
            <a:ext cx="4165600" cy="1426096"/>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8667" b="1" i="0" u="none" strike="noStrike" kern="1200" cap="none" spc="0" normalizeH="0" baseline="0" noProof="0">
                <a:ln>
                  <a:noFill/>
                </a:ln>
                <a:solidFill>
                  <a:srgbClr val="FFFF00"/>
                </a:solidFill>
                <a:effectLst/>
                <a:uLnTx/>
                <a:uFillTx/>
                <a:latin typeface="Gluten" pitchFamily="2" charset="0"/>
                <a:ea typeface="+mn-ea"/>
                <a:cs typeface="+mn-cs"/>
              </a:rPr>
              <a:t>Tiết 3 </a:t>
            </a:r>
          </a:p>
        </p:txBody>
      </p:sp>
    </p:spTree>
    <p:extLst>
      <p:ext uri="{BB962C8B-B14F-4D97-AF65-F5344CB8AC3E}">
        <p14:creationId xmlns:p14="http://schemas.microsoft.com/office/powerpoint/2010/main" val="315379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E4AD3-B6C6-4CB4-E3EF-D2ABB2B85CDB}"/>
              </a:ext>
            </a:extLst>
          </p:cNvPr>
          <p:cNvPicPr>
            <a:picLocks noChangeAspect="1"/>
          </p:cNvPicPr>
          <p:nvPr/>
        </p:nvPicPr>
        <p:blipFill rotWithShape="1">
          <a:blip r:embed="rId2"/>
          <a:srcRect t="19"/>
          <a:stretch/>
        </p:blipFill>
        <p:spPr>
          <a:xfrm>
            <a:off x="13" y="1283"/>
            <a:ext cx="12191987" cy="6856718"/>
          </a:xfrm>
          <a:prstGeom prst="rect">
            <a:avLst/>
          </a:prstGeom>
        </p:spPr>
      </p:pic>
      <p:sp>
        <p:nvSpPr>
          <p:cNvPr id="5" name="TextBox 4">
            <a:extLst>
              <a:ext uri="{FF2B5EF4-FFF2-40B4-BE49-F238E27FC236}">
                <a16:creationId xmlns:a16="http://schemas.microsoft.com/office/drawing/2014/main" id="{5335AB50-89AA-A054-3283-D0F88ADE9449}"/>
              </a:ext>
            </a:extLst>
          </p:cNvPr>
          <p:cNvSpPr txBox="1"/>
          <p:nvPr/>
        </p:nvSpPr>
        <p:spPr>
          <a:xfrm>
            <a:off x="4957200" y="259200"/>
            <a:ext cx="6332400" cy="120032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Viết </a:t>
            </a:r>
          </a:p>
        </p:txBody>
      </p:sp>
      <p:sp>
        <p:nvSpPr>
          <p:cNvPr id="7" name="Rectangle: Rounded Corners 6">
            <a:extLst>
              <a:ext uri="{FF2B5EF4-FFF2-40B4-BE49-F238E27FC236}">
                <a16:creationId xmlns:a16="http://schemas.microsoft.com/office/drawing/2014/main" id="{DB155DD9-71A8-C03C-41EB-CFD61E4D4E5F}"/>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BE23DF-8A90-4D73-15EC-C04B783CC97C}"/>
              </a:ext>
            </a:extLst>
          </p:cNvPr>
          <p:cNvSpPr txBox="1"/>
          <p:nvPr/>
        </p:nvSpPr>
        <p:spPr>
          <a:xfrm>
            <a:off x="769748" y="769435"/>
            <a:ext cx="36792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1</a:t>
            </a: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 viết</a:t>
            </a:r>
          </a:p>
        </p:txBody>
      </p:sp>
      <p:graphicFrame>
        <p:nvGraphicFramePr>
          <p:cNvPr id="10" name="Table 9">
            <a:extLst>
              <a:ext uri="{FF2B5EF4-FFF2-40B4-BE49-F238E27FC236}">
                <a16:creationId xmlns:a16="http://schemas.microsoft.com/office/drawing/2014/main" id="{289CDEAB-96E8-EE2E-986E-B63130045659}"/>
              </a:ext>
            </a:extLst>
          </p:cNvPr>
          <p:cNvGraphicFramePr>
            <a:graphicFrameLocks noGrp="1"/>
          </p:cNvGraphicFramePr>
          <p:nvPr>
            <p:extLst>
              <p:ext uri="{D42A27DB-BD31-4B8C-83A1-F6EECF244321}">
                <p14:modId xmlns:p14="http://schemas.microsoft.com/office/powerpoint/2010/main" val="3561207502"/>
              </p:ext>
            </p:extLst>
          </p:nvPr>
        </p:nvGraphicFramePr>
        <p:xfrm>
          <a:off x="2286000" y="2227681"/>
          <a:ext cx="8775000" cy="4432380"/>
        </p:xfrm>
        <a:graphic>
          <a:graphicData uri="http://schemas.openxmlformats.org/drawingml/2006/table">
            <a:tbl>
              <a:tblPr/>
              <a:tblGrid>
                <a:gridCol w="4387500">
                  <a:extLst>
                    <a:ext uri="{9D8B030D-6E8A-4147-A177-3AD203B41FA5}">
                      <a16:colId xmlns:a16="http://schemas.microsoft.com/office/drawing/2014/main" val="1163514443"/>
                    </a:ext>
                  </a:extLst>
                </a:gridCol>
                <a:gridCol w="4387500">
                  <a:extLst>
                    <a:ext uri="{9D8B030D-6E8A-4147-A177-3AD203B41FA5}">
                      <a16:colId xmlns:a16="http://schemas.microsoft.com/office/drawing/2014/main" val="441518296"/>
                    </a:ext>
                  </a:extLst>
                </a:gridCol>
              </a:tblGrid>
              <a:tr h="2216190">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Chào mặt trời nhỏ</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Thắp lửa trên cây</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Má đỏ hây hây</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Đung đưa trưa nắng</a:t>
                      </a:r>
                      <a:endParaRPr lang="en-US" sz="2800" b="1" i="1">
                        <a:solidFill>
                          <a:srgbClr val="0070C0"/>
                        </a:solidFill>
                        <a:effectLst/>
                        <a:latin typeface="+mj-lt"/>
                        <a:ea typeface="Open Sans" panose="020B0606030504020204" pitchFamily="34" charset="0"/>
                        <a:cs typeface="Open Sans" panose="020B0606030504020204" pitchFamily="34" charset="0"/>
                      </a:endParaRPr>
                    </a:p>
                    <a:p>
                      <a:pPr fontAlgn="t"/>
                      <a:endParaRPr lang="vi-VN" sz="2800" b="1" i="1">
                        <a:solidFill>
                          <a:srgbClr val="0070C0"/>
                        </a:solidFill>
                        <a:effectLst/>
                        <a:latin typeface="+mj-lt"/>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Gọi ong ủ mật</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Rủ ve chơi đàn</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Tu hú kêu vang</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Mùa hè rực rỡ</a:t>
                      </a:r>
                    </a:p>
                  </a:txBody>
                  <a:tcPr marL="19050" marR="19050" marT="19050" marB="19050">
                    <a:lnL>
                      <a:noFill/>
                    </a:lnL>
                    <a:lnR>
                      <a:noFill/>
                    </a:lnR>
                    <a:lnT>
                      <a:noFill/>
                    </a:lnT>
                    <a:lnB>
                      <a:noFill/>
                    </a:lnB>
                  </a:tcPr>
                </a:tc>
                <a:extLst>
                  <a:ext uri="{0D108BD9-81ED-4DB2-BD59-A6C34878D82A}">
                    <a16:rowId xmlns:a16="http://schemas.microsoft.com/office/drawing/2014/main" val="72595379"/>
                  </a:ext>
                </a:extLst>
              </a:tr>
              <a:tr h="2216190">
                <a:tc>
                  <a:txBody>
                    <a:bodyPr/>
                    <a:lstStyle/>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Quả tròn cùi trắng</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Hạt bé màu nâu</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Áo đỏ mặt bầu</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Rủ nhau gà gật.</a:t>
                      </a: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Mặt trời hớn hở</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Đếm bạn cùng chơi</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Bối rối phì cười</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“Ôi sao nhiều thế!”</a:t>
                      </a:r>
                    </a:p>
                    <a:p>
                      <a:pPr algn="r" fontAlgn="t"/>
                      <a:r>
                        <a:rPr lang="vi-VN" sz="2800" b="1" i="1">
                          <a:solidFill>
                            <a:srgbClr val="0070C0"/>
                          </a:solidFill>
                          <a:effectLst/>
                          <a:latin typeface="+mj-lt"/>
                          <a:ea typeface="Open Sans" panose="020B0606030504020204" pitchFamily="34" charset="0"/>
                          <a:cs typeface="Open Sans" panose="020B0606030504020204" pitchFamily="34" charset="0"/>
                        </a:rPr>
                        <a:t>(My Linh)</a:t>
                      </a:r>
                    </a:p>
                  </a:txBody>
                  <a:tcPr marL="19050" marR="19050" marT="19050" marB="19050">
                    <a:lnL>
                      <a:noFill/>
                    </a:lnL>
                    <a:lnR>
                      <a:noFill/>
                    </a:lnR>
                    <a:lnT>
                      <a:noFill/>
                    </a:lnT>
                    <a:lnB>
                      <a:noFill/>
                    </a:lnB>
                  </a:tcPr>
                </a:tc>
                <a:extLst>
                  <a:ext uri="{0D108BD9-81ED-4DB2-BD59-A6C34878D82A}">
                    <a16:rowId xmlns:a16="http://schemas.microsoft.com/office/drawing/2014/main" val="496050883"/>
                  </a:ext>
                </a:extLst>
              </a:tr>
            </a:tbl>
          </a:graphicData>
        </a:graphic>
      </p:graphicFrame>
      <p:sp>
        <p:nvSpPr>
          <p:cNvPr id="12" name="TextBox 11">
            <a:extLst>
              <a:ext uri="{FF2B5EF4-FFF2-40B4-BE49-F238E27FC236}">
                <a16:creationId xmlns:a16="http://schemas.microsoft.com/office/drawing/2014/main" id="{7744F6D6-D48B-199C-7D1E-0A2B29CF6338}"/>
              </a:ext>
            </a:extLst>
          </p:cNvPr>
          <p:cNvSpPr txBox="1"/>
          <p:nvPr/>
        </p:nvSpPr>
        <p:spPr>
          <a:xfrm>
            <a:off x="3810000" y="1600200"/>
            <a:ext cx="4648200" cy="769441"/>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MẶT TRỜI NHỎ</a:t>
            </a:r>
          </a:p>
        </p:txBody>
      </p:sp>
    </p:spTree>
    <p:extLst>
      <p:ext uri="{BB962C8B-B14F-4D97-AF65-F5344CB8AC3E}">
        <p14:creationId xmlns:p14="http://schemas.microsoft.com/office/powerpoint/2010/main" val="2422821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640BA-7263-0898-AFA7-F0C71BA77383}"/>
              </a:ext>
            </a:extLst>
          </p:cNvPr>
          <p:cNvPicPr>
            <a:picLocks noChangeAspect="1"/>
          </p:cNvPicPr>
          <p:nvPr/>
        </p:nvPicPr>
        <p:blipFill rotWithShape="1">
          <a:blip r:embed="rId2"/>
          <a:srcRect t="19"/>
          <a:stretch/>
        </p:blipFill>
        <p:spPr>
          <a:xfrm>
            <a:off x="-19334" y="-46266"/>
            <a:ext cx="12191987" cy="6856718"/>
          </a:xfrm>
          <a:prstGeom prst="rect">
            <a:avLst/>
          </a:prstGeom>
        </p:spPr>
      </p:pic>
      <p:sp>
        <p:nvSpPr>
          <p:cNvPr id="3" name="Rectangle: Rounded Corners 2">
            <a:extLst>
              <a:ext uri="{FF2B5EF4-FFF2-40B4-BE49-F238E27FC236}">
                <a16:creationId xmlns:a16="http://schemas.microsoft.com/office/drawing/2014/main" id="{30158109-5AF4-7EE4-75AA-437D1E497F23}"/>
              </a:ext>
            </a:extLst>
          </p:cNvPr>
          <p:cNvSpPr/>
          <p:nvPr/>
        </p:nvSpPr>
        <p:spPr>
          <a:xfrm>
            <a:off x="609600" y="60960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Cách trình bày</a:t>
            </a:r>
          </a:p>
        </p:txBody>
      </p:sp>
      <p:sp>
        <p:nvSpPr>
          <p:cNvPr id="5" name="Speech Bubble: Rectangle with Corners Rounded 4">
            <a:extLst>
              <a:ext uri="{FF2B5EF4-FFF2-40B4-BE49-F238E27FC236}">
                <a16:creationId xmlns:a16="http://schemas.microsoft.com/office/drawing/2014/main" id="{1E5B8B6B-699F-D68A-AE99-2F99482A4B26}"/>
              </a:ext>
            </a:extLst>
          </p:cNvPr>
          <p:cNvSpPr/>
          <p:nvPr/>
        </p:nvSpPr>
        <p:spPr>
          <a:xfrm flipH="1">
            <a:off x="2286000" y="1413065"/>
            <a:ext cx="7924800" cy="3768536"/>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FBC0764-B03F-E343-B591-141309F1CBEA}"/>
              </a:ext>
            </a:extLst>
          </p:cNvPr>
          <p:cNvSpPr txBox="1"/>
          <p:nvPr/>
        </p:nvSpPr>
        <p:spPr>
          <a:xfrm>
            <a:off x="2274493" y="1659285"/>
            <a:ext cx="7924800"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Lắng nghe GV nhận xét bài của một số bạn.</a:t>
            </a:r>
          </a:p>
        </p:txBody>
      </p:sp>
    </p:spTree>
    <p:extLst>
      <p:ext uri="{BB962C8B-B14F-4D97-AF65-F5344CB8AC3E}">
        <p14:creationId xmlns:p14="http://schemas.microsoft.com/office/powerpoint/2010/main" val="3766945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C6CC8-61B6-F4F1-DAB4-80466CB6D5D5}"/>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3" name="Rectangle: Rounded Corners 2">
            <a:extLst>
              <a:ext uri="{FF2B5EF4-FFF2-40B4-BE49-F238E27FC236}">
                <a16:creationId xmlns:a16="http://schemas.microsoft.com/office/drawing/2014/main" id="{D218FEBB-9D3F-9D1C-A156-8559B9FCAD57}"/>
              </a:ext>
            </a:extLst>
          </p:cNvPr>
          <p:cNvSpPr/>
          <p:nvPr/>
        </p:nvSpPr>
        <p:spPr>
          <a:xfrm>
            <a:off x="381000" y="381000"/>
            <a:ext cx="8870950" cy="695148"/>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 Chọn ng hoặc ngh thay cho ô vuông.</a:t>
            </a:r>
            <a:r>
              <a:rPr kumimoji="0" lang="vi-VN" sz="32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a:t>
            </a:r>
            <a:b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b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endPar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2" descr="Cậu Bé Suy Nghĩ Về Vấn đề Dễ Thương Hình ảnh | Định dạng hình ảnh PSD  401077661| vn.lovepik.com">
            <a:extLst>
              <a:ext uri="{FF2B5EF4-FFF2-40B4-BE49-F238E27FC236}">
                <a16:creationId xmlns:a16="http://schemas.microsoft.com/office/drawing/2014/main" id="{54275E93-ADE6-CB9D-2B4E-700415DAB7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3167">
                        <a14:foregroundMark x1="60083" y1="16917" x2="93167" y2="40500"/>
                        <a14:foregroundMark x1="93167" y1="40500" x2="93167" y2="40500"/>
                        <a14:foregroundMark x1="53917" y1="31583" x2="85083" y2="28333"/>
                        <a14:foregroundMark x1="85083" y1="28333" x2="85083" y2="28333"/>
                        <a14:foregroundMark x1="28176" y1="52037" x2="35167" y2="69750"/>
                        <a14:foregroundMark x1="35167" y1="69750" x2="35167" y2="69750"/>
                        <a14:foregroundMark x1="33561" y1="50325" x2="43167" y2="59083"/>
                        <a14:foregroundMark x1="21583" y1="49833" x2="22667" y2="56833"/>
                        <a14:foregroundMark x1="22083" y1="47083" x2="22318" y2="47219"/>
                        <a14:foregroundMark x1="24167" y1="71583" x2="32583" y2="76083"/>
                        <a14:foregroundMark x1="32583" y1="76083" x2="33833" y2="76250"/>
                        <a14:foregroundMark x1="40417" y1="71667" x2="38750" y2="73000"/>
                        <a14:backgroundMark x1="22250" y1="42750" x2="42333" y2="48167"/>
                        <a14:backgroundMark x1="42333" y1="48167" x2="42417" y2="48083"/>
                        <a14:backgroundMark x1="23417" y1="45667" x2="35500" y2="47583"/>
                        <a14:backgroundMark x1="25750" y1="48667" x2="30083" y2="49333"/>
                      </a14:backgroundRemoval>
                    </a14:imgEffect>
                  </a14:imgLayer>
                </a14:imgProps>
              </a:ext>
              <a:ext uri="{28A0092B-C50C-407E-A947-70E740481C1C}">
                <a14:useLocalDpi xmlns:a14="http://schemas.microsoft.com/office/drawing/2010/main" val="0"/>
              </a:ext>
            </a:extLst>
          </a:blip>
          <a:srcRect l="43027" t="8888" b="50067"/>
          <a:stretch/>
        </p:blipFill>
        <p:spPr bwMode="auto">
          <a:xfrm>
            <a:off x="1143000" y="2057400"/>
            <a:ext cx="3998544" cy="3323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209DF4-43FC-B5A5-4D28-A5F988890B76}"/>
              </a:ext>
            </a:extLst>
          </p:cNvPr>
          <p:cNvSpPr txBox="1"/>
          <p:nvPr/>
        </p:nvSpPr>
        <p:spPr>
          <a:xfrm>
            <a:off x="1447800" y="2954930"/>
            <a:ext cx="3290296" cy="3046988"/>
          </a:xfrm>
          <a:prstGeom prst="rect">
            <a:avLst/>
          </a:prstGeom>
          <a:noFill/>
        </p:spPr>
        <p:txBody>
          <a:bodyPr wrap="square">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mj-lt"/>
                <a:ea typeface="+mn-ea"/>
                <a:cs typeface="+mn-cs"/>
              </a:rPr>
              <a:t>Em đọc kĩ khổ thơ và điền </a:t>
            </a:r>
            <a:r>
              <a:rPr kumimoji="0" lang="vi-VN" sz="3200" b="1" i="0" u="none" strike="noStrike" kern="1200" cap="none" spc="0" normalizeH="0" baseline="0" noProof="0">
                <a:ln>
                  <a:noFill/>
                </a:ln>
                <a:solidFill>
                  <a:srgbClr val="00B050"/>
                </a:solidFill>
                <a:effectLst/>
                <a:uLnTx/>
                <a:uFillTx/>
                <a:latin typeface="+mj-lt"/>
                <a:ea typeface="+mn-ea"/>
                <a:cs typeface="+mn-cs"/>
              </a:rPr>
              <a:t>ng</a:t>
            </a:r>
            <a:r>
              <a:rPr kumimoji="0" lang="vi-VN" sz="3200" b="1" i="0" u="none" strike="noStrike" kern="1200" cap="none" spc="0" normalizeH="0" baseline="0" noProof="0">
                <a:ln>
                  <a:noFill/>
                </a:ln>
                <a:solidFill>
                  <a:srgbClr val="FF0000"/>
                </a:solidFill>
                <a:effectLst/>
                <a:uLnTx/>
                <a:uFillTx/>
                <a:latin typeface="+mj-lt"/>
                <a:ea typeface="+mn-ea"/>
                <a:cs typeface="+mn-cs"/>
              </a:rPr>
              <a:t> hoặc </a:t>
            </a:r>
            <a:r>
              <a:rPr kumimoji="0" lang="vi-VN" sz="3200" b="1" i="0" u="none" strike="noStrike" kern="1200" cap="none" spc="0" normalizeH="0" baseline="0" noProof="0">
                <a:ln>
                  <a:noFill/>
                </a:ln>
                <a:solidFill>
                  <a:srgbClr val="00B050"/>
                </a:solidFill>
                <a:effectLst/>
                <a:uLnTx/>
                <a:uFillTx/>
                <a:latin typeface="+mj-lt"/>
                <a:ea typeface="+mn-ea"/>
                <a:cs typeface="+mn-cs"/>
              </a:rPr>
              <a:t>ngh</a:t>
            </a:r>
            <a:r>
              <a:rPr kumimoji="0" lang="vi-VN" sz="3200" b="1" i="0" u="none" strike="noStrike" kern="1200" cap="none" spc="0" normalizeH="0" baseline="0" noProof="0">
                <a:ln>
                  <a:noFill/>
                </a:ln>
                <a:solidFill>
                  <a:srgbClr val="FF0000"/>
                </a:solidFill>
                <a:effectLst/>
                <a:uLnTx/>
                <a:uFillTx/>
                <a:latin typeface="+mj-lt"/>
                <a:ea typeface="+mn-ea"/>
                <a:cs typeface="+mn-cs"/>
              </a:rPr>
              <a:t> phù hợp.</a:t>
            </a:r>
            <a:br>
              <a:rPr kumimoji="0" lang="vi-VN" sz="3200" b="1" i="0" u="none" strike="noStrike" kern="1200" cap="none" spc="0" normalizeH="0" baseline="0" noProof="0">
                <a:ln>
                  <a:noFill/>
                </a:ln>
                <a:solidFill>
                  <a:srgbClr val="FF0000"/>
                </a:solidFill>
                <a:effectLst/>
                <a:uLnTx/>
                <a:uFillTx/>
                <a:latin typeface="+mj-lt"/>
                <a:ea typeface="+mn-ea"/>
                <a:cs typeface="+mn-cs"/>
              </a:rPr>
            </a:b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pic>
        <p:nvPicPr>
          <p:cNvPr id="15" name="Picture 2">
            <a:extLst>
              <a:ext uri="{FF2B5EF4-FFF2-40B4-BE49-F238E27FC236}">
                <a16:creationId xmlns:a16="http://schemas.microsoft.com/office/drawing/2014/main" id="{3028E473-B4B9-70B7-1470-9A5B3700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544" y="1752601"/>
            <a:ext cx="6821856" cy="4249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50EE21-BDD4-17F8-073C-B0AA6D989000}"/>
              </a:ext>
            </a:extLst>
          </p:cNvPr>
          <p:cNvSpPr txBox="1"/>
          <p:nvPr/>
        </p:nvSpPr>
        <p:spPr>
          <a:xfrm>
            <a:off x="5867400" y="2716948"/>
            <a:ext cx="5771853" cy="3046988"/>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Vui sao đàn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é con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Miệng chúng cười mủm mỉm</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Mắt chúng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ơ </a:t>
            </a:r>
            <a:r>
              <a:rPr kumimoji="0" lang="en-US" sz="3200" b="1" i="0" u="none" strike="noStrike" kern="1200" cap="none" spc="0" normalizeH="0" baseline="0" noProof="0">
                <a:ln>
                  <a:noFill/>
                </a:ln>
                <a:solidFill>
                  <a:srgbClr val="00B0F0"/>
                </a:solidFill>
                <a:effectLst/>
                <a:uLnTx/>
                <a:uFillTx/>
                <a:latin typeface="+mj-lt"/>
                <a:ea typeface="+mn-ea"/>
                <a:cs typeface="+mn-cs"/>
              </a:rPr>
              <a:t>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en-US" sz="3200" b="1" i="0" u="none" strike="noStrike" kern="1200" cap="none" spc="0" normalizeH="0" baseline="0" noProof="0">
                <a:ln>
                  <a:noFill/>
                </a:ln>
                <a:solidFill>
                  <a:srgbClr val="00B0F0"/>
                </a:solidFill>
                <a:effectLst/>
                <a:uLnTx/>
                <a:uFillTx/>
                <a:latin typeface="+mj-lt"/>
                <a:ea typeface="+mn-ea"/>
                <a:cs typeface="+mn-cs"/>
              </a:rPr>
              <a:t> </a:t>
            </a:r>
            <a:r>
              <a:rPr kumimoji="0" lang="vi-VN" sz="3200" b="1" i="0" u="none" strike="noStrike" kern="1200" cap="none" spc="0" normalizeH="0" baseline="0" noProof="0">
                <a:ln>
                  <a:noFill/>
                </a:ln>
                <a:solidFill>
                  <a:srgbClr val="00B0F0"/>
                </a:solidFill>
                <a:effectLst/>
                <a:uLnTx/>
                <a:uFillTx/>
                <a:latin typeface="+mj-lt"/>
                <a:ea typeface="+mn-ea"/>
                <a:cs typeface="+mn-cs"/>
              </a:rPr>
              <a:t>ác tròn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Nhìn tay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ười giơ đếm</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
        <p:nvSpPr>
          <p:cNvPr id="18" name="TextBox 17">
            <a:extLst>
              <a:ext uri="{FF2B5EF4-FFF2-40B4-BE49-F238E27FC236}">
                <a16:creationId xmlns:a16="http://schemas.microsoft.com/office/drawing/2014/main" id="{8FCB71BF-E0C7-AD46-A4C2-F039DC0EE692}"/>
              </a:ext>
            </a:extLst>
          </p:cNvPr>
          <p:cNvSpPr txBox="1"/>
          <p:nvPr/>
        </p:nvSpPr>
        <p:spPr>
          <a:xfrm>
            <a:off x="2286000" y="1630681"/>
            <a:ext cx="45719" cy="4571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8F9BE41-9531-6D54-321C-BC6491E03C57}"/>
              </a:ext>
            </a:extLst>
          </p:cNvPr>
          <p:cNvSpPr txBox="1"/>
          <p:nvPr/>
        </p:nvSpPr>
        <p:spPr>
          <a:xfrm>
            <a:off x="90678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1" name="TextBox 20">
            <a:extLst>
              <a:ext uri="{FF2B5EF4-FFF2-40B4-BE49-F238E27FC236}">
                <a16:creationId xmlns:a16="http://schemas.microsoft.com/office/drawing/2014/main" id="{2D3C2A92-7398-1F81-81BB-B729765C6AD2}"/>
              </a:ext>
            </a:extLst>
          </p:cNvPr>
          <p:cNvSpPr txBox="1"/>
          <p:nvPr/>
        </p:nvSpPr>
        <p:spPr>
          <a:xfrm>
            <a:off x="7924800" y="2716948"/>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ngh</a:t>
            </a:r>
          </a:p>
        </p:txBody>
      </p:sp>
      <p:sp>
        <p:nvSpPr>
          <p:cNvPr id="23" name="TextBox 22">
            <a:extLst>
              <a:ext uri="{FF2B5EF4-FFF2-40B4-BE49-F238E27FC236}">
                <a16:creationId xmlns:a16="http://schemas.microsoft.com/office/drawing/2014/main" id="{CFF006C7-892F-EE30-FC18-25905981AA4F}"/>
              </a:ext>
            </a:extLst>
          </p:cNvPr>
          <p:cNvSpPr txBox="1"/>
          <p:nvPr/>
        </p:nvSpPr>
        <p:spPr>
          <a:xfrm>
            <a:off x="79248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5" name="TextBox 24">
            <a:extLst>
              <a:ext uri="{FF2B5EF4-FFF2-40B4-BE49-F238E27FC236}">
                <a16:creationId xmlns:a16="http://schemas.microsoft.com/office/drawing/2014/main" id="{B20ADF9E-897E-CEA1-BD55-1DA03BE26D92}"/>
              </a:ext>
            </a:extLst>
          </p:cNvPr>
          <p:cNvSpPr txBox="1"/>
          <p:nvPr/>
        </p:nvSpPr>
        <p:spPr>
          <a:xfrm>
            <a:off x="7467600" y="4191000"/>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7044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FB3CE-570E-DB57-3DE7-CDCA68ED8BA9}"/>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 name="Rectangle: Rounded Corners 3">
            <a:extLst>
              <a:ext uri="{FF2B5EF4-FFF2-40B4-BE49-F238E27FC236}">
                <a16:creationId xmlns:a16="http://schemas.microsoft.com/office/drawing/2014/main" id="{C8EEEAC8-3763-E9DA-CFE2-7372670F2BF9}"/>
              </a:ext>
            </a:extLst>
          </p:cNvPr>
          <p:cNvSpPr/>
          <p:nvPr/>
        </p:nvSpPr>
        <p:spPr>
          <a:xfrm>
            <a:off x="381000" y="381000"/>
            <a:ext cx="10363200" cy="1015662"/>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3. </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Tìm và viết từ ngữ có tiếng bắt đầu bằng ng hoặc ngh chỉ hoạt động của các bạn nhỏ trong tranh.</a:t>
            </a:r>
            <a:b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2052" name="Picture 4">
            <a:extLst>
              <a:ext uri="{FF2B5EF4-FFF2-40B4-BE49-F238E27FC236}">
                <a16:creationId xmlns:a16="http://schemas.microsoft.com/office/drawing/2014/main" id="{E422B948-7F37-2671-F475-E79DCF293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9372600" cy="2173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oggang.com : เนยสีฟ้า : 62 - ป้ายสำหรับพิมพ์ข้อความ">
            <a:extLst>
              <a:ext uri="{FF2B5EF4-FFF2-40B4-BE49-F238E27FC236}">
                <a16:creationId xmlns:a16="http://schemas.microsoft.com/office/drawing/2014/main" id="{27C80876-A8C3-E977-8AE5-39AD879C3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3933756"/>
            <a:ext cx="61722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71718A-E62C-AA7C-8B63-1B7AEF2C9333}"/>
              </a:ext>
            </a:extLst>
          </p:cNvPr>
          <p:cNvSpPr txBox="1"/>
          <p:nvPr/>
        </p:nvSpPr>
        <p:spPr>
          <a:xfrm>
            <a:off x="4038600" y="4495800"/>
            <a:ext cx="6094770" cy="3108543"/>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1: ngoắc tay</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2: nghe ngóng</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3: nghi ngờ</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4: ngẩng đầu</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b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645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324600" y="1447800"/>
            <a:ext cx="6197600" cy="3710427"/>
          </a:xfrm>
          <a:prstGeom prst="rect">
            <a:avLst/>
          </a:prstGeom>
        </p:spPr>
        <p:txBody>
          <a:bodyPr vert="horz" lIns="60960" tIns="30480" rIns="60960" bIns="30480" rtlCol="0" anchor="t">
            <a:normAutofit/>
          </a:bodyPr>
          <a:lstStyle/>
          <a:p>
            <a:pPr marL="0" marR="0" lvl="0" indent="0" algn="l" defTabSz="609468" rtl="0" eaLnBrk="1" fontAlgn="auto" latinLnBrk="0" hangingPunct="1">
              <a:lnSpc>
                <a:spcPct val="90000"/>
              </a:lnSpc>
              <a:spcBef>
                <a:spcPts val="0"/>
              </a:spcBef>
              <a:spcAft>
                <a:spcPts val="400"/>
              </a:spcAft>
              <a:buClrTx/>
              <a:buSzTx/>
              <a:buFontTx/>
              <a:buNone/>
              <a:tabLst/>
              <a:defRPr/>
            </a:pPr>
            <a:r>
              <a:rPr kumimoji="0" lang="en-US" sz="6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VẬN DỤNG</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2" y="3175000"/>
            <a:ext cx="2258829" cy="2466331"/>
          </a:xfrm>
          <a:prstGeom prst="rect">
            <a:avLst/>
          </a:prstGeom>
        </p:spPr>
      </p:pic>
    </p:spTree>
    <p:extLst>
      <p:ext uri="{BB962C8B-B14F-4D97-AF65-F5344CB8AC3E}">
        <p14:creationId xmlns:p14="http://schemas.microsoft.com/office/powerpoint/2010/main" val="3385660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104363" y="1298518"/>
            <a:ext cx="6844520" cy="2123658"/>
          </a:xfrm>
          <a:prstGeom prst="rect">
            <a:avLst/>
          </a:prstGeom>
          <a:noFill/>
        </p:spPr>
        <p:txBody>
          <a:bodyPr wrap="square" rtlCol="0">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mj-lt"/>
                <a:ea typeface="+mn-ea"/>
                <a:cs typeface="+mn-cs"/>
              </a:rPr>
              <a:t>Viết 2 – 3 câu ghi lại những việc em đã làm trong ngày hôm nay</a:t>
            </a:r>
            <a:endParaRPr kumimoji="0" lang="vi-VN" sz="44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609518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D9273-BE1F-D0F0-2019-F3824A37B0CB}"/>
              </a:ext>
            </a:extLst>
          </p:cNvPr>
          <p:cNvPicPr>
            <a:picLocks noChangeAspect="1"/>
          </p:cNvPicPr>
          <p:nvPr/>
        </p:nvPicPr>
        <p:blipFill rotWithShape="1">
          <a:blip r:embed="rId2"/>
          <a:srcRect t="19"/>
          <a:stretch/>
        </p:blipFill>
        <p:spPr>
          <a:xfrm>
            <a:off x="13" y="1283"/>
            <a:ext cx="12191987" cy="6856718"/>
          </a:xfrm>
          <a:prstGeom prst="rect">
            <a:avLst/>
          </a:prstGeom>
        </p:spPr>
      </p:pic>
      <p:pic>
        <p:nvPicPr>
          <p:cNvPr id="2" name="图片 2">
            <a:extLst>
              <a:ext uri="{FF2B5EF4-FFF2-40B4-BE49-F238E27FC236}">
                <a16:creationId xmlns:a16="http://schemas.microsoft.com/office/drawing/2014/main" id="{CDB693C2-6062-F8B5-60B8-D81B3212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10134600" cy="60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81E9F4E-35B1-5B0C-24F8-5639F04A4A10}"/>
              </a:ext>
            </a:extLst>
          </p:cNvPr>
          <p:cNvSpPr txBox="1"/>
          <p:nvPr/>
        </p:nvSpPr>
        <p:spPr>
          <a:xfrm>
            <a:off x="3124200" y="2971800"/>
            <a:ext cx="6430309" cy="1500627"/>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ts val="0"/>
              </a:spcBef>
              <a:spcAft>
                <a:spcPts val="40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Em liên hệ bản thân và viết về những việc mình đã làm trong ngày.</a:t>
            </a:r>
            <a:b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b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endPar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760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AEE99EF-50D1-D53E-7521-F7E4E2CE472B}"/>
              </a:ext>
            </a:extLst>
          </p:cNvPr>
          <p:cNvSpPr txBox="1"/>
          <p:nvPr/>
        </p:nvSpPr>
        <p:spPr>
          <a:xfrm>
            <a:off x="594970" y="1676015"/>
            <a:ext cx="6670136" cy="120036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Tham khảo:</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endParaRP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4308E31E-EFD7-8DB5-60C5-54253A72F8D6}"/>
              </a:ext>
            </a:extLst>
          </p:cNvPr>
          <p:cNvSpPr>
            <a:spLocks noChangeArrowheads="1"/>
          </p:cNvSpPr>
          <p:nvPr/>
        </p:nvSpPr>
        <p:spPr bwMode="auto">
          <a:xfrm>
            <a:off x="221551" y="2031101"/>
            <a:ext cx="5500177"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36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Sáng nay, em đã dậy sớm. Em cùng bố tập thể dục ở sân. Sau đó, hai bố con vào vệ sinh cá nhân, ăn sáng rồi bố đưa em đến trường. </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a:extLst>
              <a:ext uri="{FF2B5EF4-FFF2-40B4-BE49-F238E27FC236}">
                <a16:creationId xmlns:a16="http://schemas.microsoft.com/office/drawing/2014/main" id="{200AA497-06B4-B734-8FD5-30DA040D3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7738" y="1430769"/>
            <a:ext cx="5628018" cy="3763592"/>
          </a:xfrm>
          <a:prstGeom prst="rect">
            <a:avLst/>
          </a:prstGeom>
        </p:spPr>
      </p:pic>
    </p:spTree>
    <p:extLst>
      <p:ext uri="{BB962C8B-B14F-4D97-AF65-F5344CB8AC3E}">
        <p14:creationId xmlns:p14="http://schemas.microsoft.com/office/powerpoint/2010/main" val="3845684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rPr>
              <a:t>Củng cố                     Dặn dò</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87720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AE8C37-DBFE-BC34-9C5F-E8015B7D443C}"/>
              </a:ext>
            </a:extLst>
          </p:cNvPr>
          <p:cNvSpPr txBox="1"/>
          <p:nvPr/>
        </p:nvSpPr>
        <p:spPr>
          <a:xfrm>
            <a:off x="1295400" y="304800"/>
            <a:ext cx="10058400" cy="954107"/>
          </a:xfrm>
          <a:prstGeom prst="rect">
            <a:avLst/>
          </a:prstGeom>
          <a:noFill/>
        </p:spPr>
        <p:txBody>
          <a:bodyPr wrap="square">
            <a:spAutoFit/>
          </a:bodyPr>
          <a:lstStyle/>
          <a:p>
            <a:r>
              <a:rPr lang="vi-VN" sz="2800" b="1" i="0">
                <a:solidFill>
                  <a:srgbClr val="000000"/>
                </a:solidFill>
                <a:effectLst/>
                <a:latin typeface="+mj-lt"/>
              </a:rPr>
              <a:t>Em suy nghĩ và đưa ra ý kiến của mình về lợi ích của việc biết bơi.</a:t>
            </a:r>
            <a:endParaRPr lang="en-US" sz="2800" b="1">
              <a:latin typeface="+mj-lt"/>
            </a:endParaRPr>
          </a:p>
        </p:txBody>
      </p:sp>
      <p:pic>
        <p:nvPicPr>
          <p:cNvPr id="4" name="Picture 3">
            <a:extLst>
              <a:ext uri="{FF2B5EF4-FFF2-40B4-BE49-F238E27FC236}">
                <a16:creationId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1" i="0">
                <a:solidFill>
                  <a:srgbClr val="002060"/>
                </a:solidFill>
                <a:effectLst/>
                <a:latin typeface="+mj-lt"/>
              </a:rPr>
              <a:t>Những lợi ích của việc biết bơi là:</a:t>
            </a:r>
          </a:p>
          <a:p>
            <a:pPr algn="just"/>
            <a:r>
              <a:rPr lang="vi-VN" sz="2800" b="1" i="0">
                <a:solidFill>
                  <a:srgbClr val="002060"/>
                </a:solidFill>
                <a:effectLst/>
                <a:latin typeface="+mj-lt"/>
              </a:rPr>
              <a:t>- Phòng tránh những nguy hiểm khi ở vùng sông nước</a:t>
            </a:r>
          </a:p>
          <a:p>
            <a:pPr algn="just"/>
            <a:r>
              <a:rPr lang="vi-VN" sz="2800" b="1" i="0">
                <a:solidFill>
                  <a:srgbClr val="002060"/>
                </a:solidFill>
                <a:effectLst/>
                <a:latin typeface="+mj-lt"/>
              </a:rPr>
              <a:t>- Tăng chiều cao</a:t>
            </a:r>
          </a:p>
          <a:p>
            <a:pPr algn="just"/>
            <a:r>
              <a:rPr lang="vi-VN" sz="2800" b="1" i="0">
                <a:solidFill>
                  <a:srgbClr val="002060"/>
                </a:solidFill>
                <a:effectLst/>
                <a:latin typeface="+mj-lt"/>
              </a:rPr>
              <a:t>- Tăng cường sức khỏe</a:t>
            </a:r>
          </a:p>
        </p:txBody>
      </p:sp>
    </p:spTree>
    <p:extLst>
      <p:ext uri="{BB962C8B-B14F-4D97-AF65-F5344CB8AC3E}">
        <p14:creationId xmlns:p14="http://schemas.microsoft.com/office/powerpoint/2010/main" val="252120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Times New Roman" panose="02020603050405020304" pitchFamily="18" charset="0"/>
                <a:cs typeface="Times New Roman" panose="02020603050405020304" pitchFamily="18" charset="0"/>
              </a:rPr>
              <a:t>Hẹn gặp lại</a:t>
            </a:r>
          </a:p>
          <a:p>
            <a:pPr algn="ctr"/>
            <a:r>
              <a:rPr lang="en-US" sz="5334" b="1">
                <a:solidFill>
                  <a:srgbClr val="FFFF00"/>
                </a:solidFill>
                <a:latin typeface="Times New Roman" panose="02020603050405020304" pitchFamily="18" charset="0"/>
                <a:cs typeface="Times New Roman" panose="02020603050405020304" pitchFamily="18"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
        <p:nvSpPr>
          <p:cNvPr id="9" name="TextBox 8">
            <a:extLst>
              <a:ext uri="{FF2B5EF4-FFF2-40B4-BE49-F238E27FC236}">
                <a16:creationId xmlns:a16="http://schemas.microsoft.com/office/drawing/2014/main" id="{3568118B-7D6A-40D6-28F0-A228320A515B}"/>
              </a:ext>
            </a:extLst>
          </p:cNvPr>
          <p:cNvSpPr txBox="1"/>
          <p:nvPr/>
        </p:nvSpPr>
        <p:spPr>
          <a:xfrm>
            <a:off x="3291876" y="847070"/>
            <a:ext cx="5699724" cy="3420130"/>
          </a:xfrm>
          <a:prstGeom prst="cloud">
            <a:avLst/>
          </a:prstGeom>
          <a:solidFill>
            <a:schemeClr val="accent6">
              <a:lumMod val="40000"/>
              <a:lumOff val="60000"/>
            </a:schemeClr>
          </a:solidFill>
          <a:ln w="28575">
            <a:solidFill>
              <a:srgbClr val="C0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Cách trình bày tranh minh họa của bài tập đọc này có gì khác so với các bài tập đọc trước?</a:t>
            </a:r>
          </a:p>
        </p:txBody>
      </p:sp>
    </p:spTree>
    <p:extLst>
      <p:ext uri="{BB962C8B-B14F-4D97-AF65-F5344CB8AC3E}">
        <p14:creationId xmlns:p14="http://schemas.microsoft.com/office/powerpoint/2010/main" val="426299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000381" y="3628022"/>
            <a:ext cx="4949950" cy="3247382"/>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200284"/>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mj-lt"/>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rotWithShape="1">
          <a:blip r:embed="rId2"/>
          <a:srcRect l="15740" r="17639" b="1"/>
          <a:stretch/>
        </p:blipFill>
        <p:spPr>
          <a:xfrm>
            <a:off x="3989238" y="1055940"/>
            <a:ext cx="8153400" cy="5782627"/>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4423445-F1B6-A46B-8E5D-B172F5B148C7}"/>
              </a:ext>
            </a:extLst>
          </p:cNvPr>
          <p:cNvSpPr txBox="1"/>
          <p:nvPr/>
        </p:nvSpPr>
        <p:spPr>
          <a:xfrm>
            <a:off x="990600" y="182880"/>
            <a:ext cx="10820970" cy="3742762"/>
          </a:xfrm>
          <a:prstGeom prst="rect">
            <a:avLst/>
          </a:prstGeom>
        </p:spPr>
        <p:txBody>
          <a:bodyPr vert="horz" lIns="91440" tIns="45720" rIns="91440" bIns="45720" rtlCol="0">
            <a:normAutofit/>
          </a:bodyPr>
          <a:lstStyle/>
          <a:p>
            <a:pPr defTabSz="914400">
              <a:lnSpc>
                <a:spcPct val="90000"/>
              </a:lnSpc>
              <a:spcAft>
                <a:spcPts val="600"/>
              </a:spcAft>
            </a:pPr>
            <a:r>
              <a:rPr lang="en-US" sz="2800" b="0" i="0">
                <a:effectLst/>
                <a:latin typeface="Nunito Black" pitchFamily="2" charset="0"/>
              </a:rPr>
              <a:t>  </a:t>
            </a:r>
            <a:r>
              <a:rPr lang="en-US" sz="2800" b="1" i="0">
                <a:effectLst/>
                <a:latin typeface="Times New Roman" panose="02020603050405020304" pitchFamily="18" charset="0"/>
                <a:cs typeface="Times New Roman" panose="02020603050405020304" pitchFamily="18" charset="0"/>
              </a:rPr>
              <a:t>Ngày… tháng…</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Hôm nay, mình đã có cảm giác thích đi bơi. Mình không còn bị sặc nước nữa. Mình đã quen thở dưới nước rồi.</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5F3D7642-60E0-6454-6828-E428D7A309EA}"/>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84698283"/>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2741</Words>
  <Application>Microsoft Office PowerPoint</Application>
  <PresentationFormat>Widescreen</PresentationFormat>
  <Paragraphs>200</Paragraphs>
  <Slides>50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Times New Roman</vt:lpstr>
      <vt:lpstr>Calibri</vt:lpstr>
      <vt:lpstr>Wingdings</vt:lpstr>
      <vt:lpstr>Arial</vt:lpstr>
      <vt:lpstr>Nunito Black</vt:lpstr>
      <vt:lpstr>#9Slide03 AmpleSoft Bold</vt:lpstr>
      <vt:lpstr>Gluten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Administrator</cp:lastModifiedBy>
  <cp:revision>24</cp:revision>
  <dcterms:created xsi:type="dcterms:W3CDTF">2006-08-16T00:00:00Z</dcterms:created>
  <dcterms:modified xsi:type="dcterms:W3CDTF">2022-09-19T05:13:12Z</dcterms:modified>
  <dc:identifier>DAFDiO2oNAs</dc:identifier>
</cp:coreProperties>
</file>