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07" r:id="rId3"/>
  </p:sldMasterIdLst>
  <p:notesMasterIdLst>
    <p:notesMasterId r:id="rId54"/>
  </p:notesMasterIdLst>
  <p:sldIdLst>
    <p:sldId id="415" r:id="rId4"/>
    <p:sldId id="256" r:id="rId5"/>
    <p:sldId id="414" r:id="rId6"/>
    <p:sldId id="406" r:id="rId7"/>
    <p:sldId id="259" r:id="rId8"/>
    <p:sldId id="260" r:id="rId9"/>
    <p:sldId id="261" r:id="rId10"/>
    <p:sldId id="262" r:id="rId11"/>
    <p:sldId id="263" r:id="rId12"/>
    <p:sldId id="264" r:id="rId13"/>
    <p:sldId id="411" r:id="rId14"/>
    <p:sldId id="391" r:id="rId15"/>
    <p:sldId id="393" r:id="rId16"/>
    <p:sldId id="394" r:id="rId17"/>
    <p:sldId id="361" r:id="rId18"/>
    <p:sldId id="360" r:id="rId19"/>
    <p:sldId id="362" r:id="rId20"/>
    <p:sldId id="365" r:id="rId21"/>
    <p:sldId id="366" r:id="rId22"/>
    <p:sldId id="367" r:id="rId23"/>
    <p:sldId id="368" r:id="rId24"/>
    <p:sldId id="369" r:id="rId25"/>
    <p:sldId id="370" r:id="rId26"/>
    <p:sldId id="371" r:id="rId27"/>
    <p:sldId id="412" r:id="rId28"/>
    <p:sldId id="372" r:id="rId29"/>
    <p:sldId id="395" r:id="rId30"/>
    <p:sldId id="413" r:id="rId31"/>
    <p:sldId id="376" r:id="rId32"/>
    <p:sldId id="377" r:id="rId33"/>
    <p:sldId id="363" r:id="rId34"/>
    <p:sldId id="379" r:id="rId35"/>
    <p:sldId id="380" r:id="rId36"/>
    <p:sldId id="381" r:id="rId37"/>
    <p:sldId id="382" r:id="rId38"/>
    <p:sldId id="383" r:id="rId39"/>
    <p:sldId id="384" r:id="rId40"/>
    <p:sldId id="385" r:id="rId41"/>
    <p:sldId id="386" r:id="rId42"/>
    <p:sldId id="387" r:id="rId43"/>
    <p:sldId id="388" r:id="rId44"/>
    <p:sldId id="389" r:id="rId45"/>
    <p:sldId id="390" r:id="rId46"/>
    <p:sldId id="400" r:id="rId47"/>
    <p:sldId id="401" r:id="rId48"/>
    <p:sldId id="402" r:id="rId49"/>
    <p:sldId id="399" r:id="rId50"/>
    <p:sldId id="403" r:id="rId51"/>
    <p:sldId id="404" r:id="rId52"/>
    <p:sldId id="40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5" d="100"/>
          <a:sy n="65" d="100"/>
        </p:scale>
        <p:origin x="66" y="276"/>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26/9/2022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defRPr/>
            </a:pPr>
            <a:r>
              <a:rPr lang="en-US" altLang="zh-CN" sz="1200">
                <a:solidFill>
                  <a:prstClr val="black"/>
                </a:solidFill>
              </a:rPr>
              <a:t>12</a:t>
            </a:r>
          </a:p>
        </p:txBody>
      </p:sp>
    </p:spTree>
    <p:extLst>
      <p:ext uri="{BB962C8B-B14F-4D97-AF65-F5344CB8AC3E}">
        <p14:creationId xmlns:p14="http://schemas.microsoft.com/office/powerpoint/2010/main" val="2976792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029860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391850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731466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831487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700351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329781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38462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393178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233710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14825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16144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1665499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1757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1426732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261914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779337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661154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2916973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39997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539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FB2C00-B77A-4A61-8A62-0575F5CED5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3493FE7-961D-4A99-8ACE-1B4C877320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3582681-0908-406E-A77C-48718DB5B787}"/>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7C3F1F-0093-414F-AFCE-AFF34E93243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B04B9E-AD4B-4DB4-9D69-0A660BDF510C}"/>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6469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007446-BAA9-490A-9C2A-0B6731B90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A5345B-1521-49FF-8AF0-BBD8BC6ED1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ABC4F71-6036-4848-8A08-A47F4ADB6024}"/>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966F6F-A17A-4C69-B4F9-764BF1D4EE3D}"/>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6539D47-63D1-42FF-A3D3-140FEC9E51F8}"/>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5075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748919-6C20-40A7-BEB4-1305698528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122AA8E-FD3E-47F2-A9D5-636B1D29A3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CD320DD-1E96-4012-A2BD-02F1018DC092}"/>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492E7F9-3B7A-421D-B5FE-5B9A73B50C6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F0C1433-8E3C-4DEF-915F-303E42A712A3}"/>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8814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A3C33D-ABC0-4D45-A30C-BACA56A5A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D2AE991-9416-4964-AB4A-DC4FBFE9A1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D0111C1-C283-4AE1-9E1A-74D8242385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CACDB27-436C-49CD-BD3D-BB1A0B562134}"/>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F3C614B-D755-40E8-B372-5D871E9FA2C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87831D3-9474-4186-A461-42C4380D8334}"/>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8538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002E6B-0EC5-4049-825E-4A20B89FBB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FE481AE-B973-4BD2-AB74-621DFBDD3D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4B27D65-2215-421E-B6E0-F8AAF58FEF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18D5DA0-F281-40B5-8349-29D4465318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A8FA55F-A9E7-4B63-99DE-BFD7929864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DACAD5A-CA8A-46B8-87D5-795F42ED46A9}"/>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159F8A9-C4C4-4459-80FB-C16CF5FB74E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68E9FA4-BCF3-4813-B704-B06AE5D284D2}"/>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4791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A0E56A-4DA0-46D6-B3F8-44E34B7E46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2DF9BFE-5D99-40FA-BFE2-54950FC88316}"/>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057E1C3B-966A-445D-817D-BEF57530D1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CA8BDBE-3465-48B2-B9D3-D9612F254F57}"/>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5936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FC8B66E-134D-4637-BC31-474478DD2A21}"/>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8C791097-5BB5-4F6F-9516-354E4E73BAC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C30E1C7-3D76-4884-8BA3-5721395C3C5B}"/>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1245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7BB7A6-FA57-453C-BE9D-DD39E3F6E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7E1DD08-7F24-494F-8477-70115CAF3D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ADED2DC-CE15-45D0-AD49-5AAB87C74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4A3D7F0-13B7-4663-B2E5-BEBDACB5A2D0}"/>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1E8B244-FA51-498D-B045-15FE8DCBE71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C3E17E1-BB3D-4115-A8EB-ACCACDD5A32D}"/>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6199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58C60D-FD0D-452C-8F4C-456ED3BD2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634D05F-951A-4BE9-85E6-24030AEB8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C92D22B-08DB-4D80-8F88-CD683EF68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410540-E216-4933-AB48-79247C5B2240}"/>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5D61017-D823-487E-B0F1-0E5A5E175A4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EB57D7F-122F-4E03-9788-B696855A0530}"/>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1464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4C4E3C-79E0-4C3E-BECF-02A963D6E8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EAEAB3A-A75F-4E7C-978C-7272DFD012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4F4CAC0-ABE0-4890-8CE5-ED7A50C84B2A}"/>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917F1FD-CAA0-461A-B9A2-869A7F1AA48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A48D4F2-80FD-4DA3-B627-6BB4AC96A5B9}"/>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514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15E05FF-8574-4C8A-9896-5ED75ED35C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D14B78E-AD1E-4F0E-A4D8-42CE96CC2D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967291B-C6A6-469E-8982-93A8D5FA1AAD}"/>
              </a:ext>
            </a:extLst>
          </p:cNvPr>
          <p:cNvSpPr>
            <a:spLocks noGrp="1"/>
          </p:cNvSpPr>
          <p:nvPr>
            <p:ph type="dt" sz="half" idx="10"/>
          </p:nvPr>
        </p:nvSpPr>
        <p:spPr/>
        <p:txBody>
          <a:body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87147DD-43D8-4207-ACBB-DD9F75234826}"/>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1EB697F-EC4C-4E3A-8E74-A0749238C935}"/>
              </a:ext>
            </a:extLst>
          </p:cNvPr>
          <p:cNvSpPr>
            <a:spLocks noGrp="1"/>
          </p:cNvSpPr>
          <p:nvPr>
            <p:ph type="sldNum" sz="quarter" idx="12"/>
          </p:nvPr>
        </p:nvSpPr>
        <p:spPr/>
        <p:txBody>
          <a:body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2767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26/9/2022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26/9/2022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26/9/2022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 id="214748371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26/9/2022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D3D7153-70A8-4D67-8897-371CB3B52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04F0446-5D19-4E3A-86EE-9F5604C49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976243-2973-4FA1-8D2D-2BC419531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A23DB4C-9D7B-40CE-A38E-F8C64BBD940F}" type="datetimeFigureOut">
              <a:rPr lang="en-US" smtClean="0">
                <a:solidFill>
                  <a:prstClr val="black">
                    <a:tint val="75000"/>
                  </a:prstClr>
                </a:solidFill>
              </a:rPr>
              <a:pPr>
                <a:defRPr/>
              </a:pPr>
              <a:t>26/9/2022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54BDFCF-3AA4-4477-8974-D7523E5444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56C5142-7ABC-459F-B2F1-D1EE1C1A5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EDE249A-CE96-4B28-A52A-C70BE4FAFA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42069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slideLayout" Target="../slideLayouts/slideLayout19.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7.png"/><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7.png"/><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14.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4.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19.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slideLayout" Target="../slideLayouts/slideLayout19.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19.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1FDD3B7B-436F-406F-8B6F-E40941E3FC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774068"/>
          </a:xfrm>
          <a:prstGeom prst="rect">
            <a:avLst/>
          </a:prstGeom>
        </p:spPr>
      </p:pic>
      <p:sp>
        <p:nvSpPr>
          <p:cNvPr id="2" name="TextBox 1"/>
          <p:cNvSpPr txBox="1"/>
          <p:nvPr/>
        </p:nvSpPr>
        <p:spPr>
          <a:xfrm>
            <a:off x="0" y="700391"/>
            <a:ext cx="12192000" cy="6093976"/>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TRƯỜNG TIỂU HỌC ÁI MỘ A</a:t>
            </a:r>
          </a:p>
          <a:p>
            <a:pPr algn="ctr"/>
            <a:endParaRPr lang="en-US" sz="4800" b="1" dirty="0" smtClean="0">
              <a:solidFill>
                <a:srgbClr val="FF0000"/>
              </a:solidFill>
              <a:latin typeface="Times New Roman" panose="02020603050405020304" pitchFamily="18" charset="0"/>
              <a:cs typeface="Times New Roman" panose="02020603050405020304" pitchFamily="18" charset="0"/>
            </a:endParaRPr>
          </a:p>
          <a:p>
            <a:pPr algn="ctr"/>
            <a:r>
              <a:rPr lang="en-US" sz="4400" b="1" dirty="0" smtClean="0">
                <a:solidFill>
                  <a:srgbClr val="FF0000"/>
                </a:solidFill>
                <a:latin typeface="Times New Roman" panose="02020603050405020304" pitchFamily="18" charset="0"/>
                <a:cs typeface="Times New Roman" panose="02020603050405020304" pitchFamily="18" charset="0"/>
              </a:rPr>
              <a:t>BÀI GIẢNG ĐIỆN TỬ LỚP 3</a:t>
            </a:r>
          </a:p>
          <a:p>
            <a:pPr algn="ct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a:r>
              <a:rPr lang="en-US" sz="4000" b="1" dirty="0" smtClean="0">
                <a:solidFill>
                  <a:srgbClr val="FF0000"/>
                </a:solidFill>
                <a:latin typeface="Times New Roman" panose="02020603050405020304" pitchFamily="18" charset="0"/>
                <a:cs typeface="Times New Roman" panose="02020603050405020304" pitchFamily="18" charset="0"/>
              </a:rPr>
              <a:t>MÔN: </a:t>
            </a:r>
            <a:r>
              <a:rPr lang="en-US" sz="4000" b="1" dirty="0" smtClean="0">
                <a:solidFill>
                  <a:srgbClr val="FF0000"/>
                </a:solidFill>
                <a:latin typeface="Times New Roman" panose="02020603050405020304" pitchFamily="18" charset="0"/>
                <a:cs typeface="Times New Roman" panose="02020603050405020304" pitchFamily="18" charset="0"/>
              </a:rPr>
              <a:t>TIẾNG VIỆT</a:t>
            </a:r>
            <a:r>
              <a:rPr lang="en-US" sz="4000" b="1" dirty="0" smtClean="0">
                <a:solidFill>
                  <a:srgbClr val="FF0000"/>
                </a:solidFill>
                <a:latin typeface="Times New Roman" panose="02020603050405020304" pitchFamily="18" charset="0"/>
                <a:cs typeface="Times New Roman" panose="02020603050405020304" pitchFamily="18" charset="0"/>
              </a:rPr>
              <a:t>-TUẦN </a:t>
            </a:r>
            <a:r>
              <a:rPr lang="en-US" sz="4000" b="1" dirty="0" smtClean="0">
                <a:solidFill>
                  <a:srgbClr val="FF0000"/>
                </a:solidFill>
                <a:latin typeface="Times New Roman" panose="02020603050405020304" pitchFamily="18" charset="0"/>
                <a:cs typeface="Times New Roman" panose="02020603050405020304" pitchFamily="18" charset="0"/>
              </a:rPr>
              <a:t>2</a:t>
            </a:r>
            <a:endParaRPr lang="en-US" sz="4000" b="1" dirty="0">
              <a:solidFill>
                <a:srgbClr val="FF0000"/>
              </a:solidFill>
              <a:latin typeface="Times New Roman" panose="02020603050405020304" pitchFamily="18" charset="0"/>
              <a:cs typeface="Times New Roman" panose="02020603050405020304" pitchFamily="18" charset="0"/>
            </a:endParaRPr>
          </a:p>
          <a:p>
            <a:pPr algn="ctr"/>
            <a:endParaRPr lang="en-US" sz="4000" b="1" dirty="0" smtClean="0">
              <a:solidFill>
                <a:srgbClr val="FF0000"/>
              </a:solidFill>
              <a:latin typeface="Times New Roman" panose="02020603050405020304" pitchFamily="18" charset="0"/>
              <a:cs typeface="Times New Roman" panose="02020603050405020304" pitchFamily="18" charset="0"/>
            </a:endParaRPr>
          </a:p>
          <a:p>
            <a:pPr algn="ctr"/>
            <a:r>
              <a:rPr lang="en-US" sz="4000" b="1" dirty="0" smtClean="0">
                <a:solidFill>
                  <a:srgbClr val="00B050"/>
                </a:solidFill>
                <a:latin typeface="Times New Roman" panose="02020603050405020304" pitchFamily="18" charset="0"/>
                <a:cs typeface="Times New Roman" panose="02020603050405020304" pitchFamily="18" charset="0"/>
              </a:rPr>
              <a:t>CÁNH RỪNG TRONG NẮNG</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endParaRPr lang="en-US" sz="3600" b="1" dirty="0" smtClean="0">
              <a:solidFill>
                <a:srgbClr val="00B050"/>
              </a:solidFill>
              <a:latin typeface="Times New Roman" panose="02020603050405020304" pitchFamily="18" charset="0"/>
              <a:cs typeface="Times New Roman" panose="02020603050405020304" pitchFamily="18" charset="0"/>
            </a:endParaRPr>
          </a:p>
          <a:p>
            <a:pPr algn="ct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7261165"/>
      </p:ext>
    </p:extLst>
  </p:cSld>
  <p:clrMapOvr>
    <a:masterClrMapping/>
  </p:clrMapOvr>
  <mc:AlternateContent xmlns:mc="http://schemas.openxmlformats.org/markup-compatibility/2006">
    <mc:Choice xmlns:p14="http://schemas.microsoft.com/office/powerpoint/2010/main" Requires="p14">
      <p:transition spd="slow" p14:dur="1750" advTm="0">
        <p14:doors dir="vert"/>
      </p:transition>
    </mc:Choice>
    <mc:Fallback>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329020"/>
            <a:ext cx="10314970" cy="707886"/>
          </a:xfrm>
          <a:prstGeom prst="rect">
            <a:avLst/>
          </a:prstGeom>
          <a:noFill/>
          <a:ln w="9525">
            <a:noFill/>
            <a:miter lim="800000"/>
          </a:ln>
          <a:effectLst/>
        </p:spPr>
        <p:txBody>
          <a:bodyPr wrap="square">
            <a:spAutoFit/>
          </a:bodyPr>
          <a:lstStyle/>
          <a:p>
            <a:pPr algn="ct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Thứ</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ngày</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tháng</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năm</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2022</a:t>
            </a:r>
            <a:endParaRPr lang="zh-CN" altLang="en-US" sz="4000" b="1" dirty="0">
              <a:solidFill>
                <a:srgbClr val="0070C0"/>
              </a:solidFill>
              <a:latin typeface="Times New Roman" panose="02020603050405020304" pitchFamily="18" charset="0"/>
              <a:cs typeface="Times New Roman" panose="02020603050405020304" pitchFamily="18" charset="0"/>
              <a:sym typeface="+mn-lt"/>
            </a:endParaRPr>
          </a:p>
        </p:txBody>
      </p:sp>
      <p:sp>
        <p:nvSpPr>
          <p:cNvPr id="6" name="TextBox 5"/>
          <p:cNvSpPr txBox="1"/>
          <p:nvPr/>
        </p:nvSpPr>
        <p:spPr>
          <a:xfrm>
            <a:off x="1700752" y="1036906"/>
            <a:ext cx="8459239" cy="1323439"/>
          </a:xfrm>
          <a:prstGeom prst="rect">
            <a:avLst/>
          </a:prstGeom>
          <a:noFill/>
        </p:spPr>
        <p:txBody>
          <a:bodyPr wrap="square">
            <a:spAutoFit/>
          </a:bodyPr>
          <a:lstStyle/>
          <a:p>
            <a:pPr algn="ctr" defTabSz="609600"/>
            <a:r>
              <a:rPr lang="en-US" sz="4000" b="1" dirty="0" err="1">
                <a:solidFill>
                  <a:srgbClr val="0070C0"/>
                </a:solidFill>
                <a:latin typeface="Times New Roman" panose="02020603050405020304" pitchFamily="18" charset="0"/>
                <a:cs typeface="Times New Roman" panose="02020603050405020304" pitchFamily="18" charset="0"/>
              </a:rPr>
              <a:t>Tiếng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Việt</a:t>
            </a:r>
            <a:endParaRPr lang="en-US" sz="4000" b="1" dirty="0">
              <a:solidFill>
                <a:srgbClr val="0070C0"/>
              </a:solidFill>
              <a:latin typeface="Times New Roman" panose="02020603050405020304" pitchFamily="18" charset="0"/>
              <a:cs typeface="Times New Roman" panose="02020603050405020304" pitchFamily="18" charset="0"/>
            </a:endParaRPr>
          </a:p>
          <a:p>
            <a:pPr algn="ctr" defTabSz="609600"/>
            <a:r>
              <a:rPr lang="en-US" sz="4000" b="1">
                <a:solidFill>
                  <a:srgbClr val="FF0000"/>
                </a:solidFill>
                <a:latin typeface="Times New Roman" panose="02020603050405020304" pitchFamily="18" charset="0"/>
                <a:cs typeface="Times New Roman" panose="02020603050405020304" pitchFamily="18" charset="0"/>
              </a:rPr>
              <a:t>Đọc: </a:t>
            </a:r>
            <a:r>
              <a:rPr lang="en-US" sz="4000" b="1" dirty="0" err="1">
                <a:solidFill>
                  <a:srgbClr val="FF0000"/>
                </a:solidFill>
                <a:latin typeface="Times New Roman" panose="02020603050405020304" pitchFamily="18" charset="0"/>
                <a:cs typeface="Times New Roman" panose="02020603050405020304" pitchFamily="18" charset="0"/>
              </a:rPr>
              <a:t>Cánh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rừng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nắng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36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thích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vẽ</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r>
            <a:br>
              <a:rPr kumimoji="0" lang="en-US" sz="28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3092094" y="1148835"/>
            <a:ext cx="7089137"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VĂN BẢN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864E387-1A73-1DEF-5724-EA51DCF1C99B}"/>
              </a:ext>
            </a:extLst>
          </p:cNvPr>
          <p:cNvPicPr>
            <a:picLocks noChangeAspect="1"/>
          </p:cNvPicPr>
          <p:nvPr/>
        </p:nvPicPr>
        <p:blipFill>
          <a:blip r:embed="rId3"/>
          <a:stretch>
            <a:fillRect/>
          </a:stretch>
        </p:blipFill>
        <p:spPr>
          <a:xfrm>
            <a:off x="4353636" y="2365287"/>
            <a:ext cx="3848667" cy="4082596"/>
          </a:xfrm>
          <a:prstGeom prst="rect">
            <a:avLst/>
          </a:prstGeom>
        </p:spPr>
      </p:pic>
    </p:spTree>
    <p:extLst>
      <p:ext uri="{BB962C8B-B14F-4D97-AF65-F5344CB8AC3E}">
        <p14:creationId xmlns:p14="http://schemas.microsoft.com/office/powerpoint/2010/main" val="303892691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580154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a:t>
            </a:r>
            <a:r>
              <a:rPr lang="en-US" sz="2800" b="0" dirty="0" err="1">
                <a:solidFill>
                  <a:srgbClr val="0070C0"/>
                </a:solidFill>
                <a:effectLst/>
                <a:latin typeface="Times New Roman" panose="02020603050405020304" pitchFamily="18" charset="0"/>
                <a:cs typeface="Times New Roman" panose="02020603050405020304" pitchFamily="18" charset="0"/>
              </a:rPr>
              <a:t>ãy</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dài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khoảng</a:t>
            </a:r>
            <a:r>
              <a:rPr lang="en-US" sz="2800" b="0" dirty="0">
                <a:solidFill>
                  <a:srgbClr val="0070C0"/>
                </a:solidFill>
                <a:effectLst/>
                <a:latin typeface="Times New Roman" panose="02020603050405020304" pitchFamily="18" charset="0"/>
                <a:cs typeface="Times New Roman" panose="02020603050405020304" pitchFamily="18" charset="0"/>
              </a:rPr>
              <a:t> 1100km, chia </a:t>
            </a:r>
            <a:r>
              <a:rPr lang="en-US" sz="2800" b="0" dirty="0" err="1">
                <a:solidFill>
                  <a:srgbClr val="0070C0"/>
                </a:solidFill>
                <a:effectLst/>
                <a:latin typeface="Times New Roman" panose="02020603050405020304" pitchFamily="18" charset="0"/>
                <a:cs typeface="Times New Roman" panose="02020603050405020304" pitchFamily="18" charset="0"/>
              </a:rPr>
              <a:t>thành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Bắc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ranh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giới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tự</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nhiên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giữa</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Việt</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Lào</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gồm</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các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khối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ở </a:t>
            </a:r>
            <a:r>
              <a:rPr lang="en-US" sz="2800" b="0" dirty="0" err="1">
                <a:solidFill>
                  <a:srgbClr val="0070C0"/>
                </a:solidFill>
                <a:effectLst/>
                <a:latin typeface="Times New Roman" panose="02020603050405020304" pitchFamily="18" charset="0"/>
                <a:cs typeface="Times New Roman" panose="02020603050405020304" pitchFamily="18" charset="0"/>
              </a:rPr>
              <a:t>tỉnh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Kon</a:t>
            </a:r>
            <a:r>
              <a:rPr lang="en-US" sz="2800" b="0" dirty="0">
                <a:solidFill>
                  <a:srgbClr val="0070C0"/>
                </a:solidFill>
                <a:effectLst/>
                <a:latin typeface="Times New Roman" panose="02020603050405020304" pitchFamily="18" charset="0"/>
                <a:cs typeface="Times New Roman" panose="02020603050405020304" pitchFamily="18" charset="0"/>
              </a:rPr>
              <a:t> Tum)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3A34C87-DEA1-FD50-1FA1-022C1460C8C4}"/>
              </a:ext>
            </a:extLst>
          </p:cNvPr>
          <p:cNvSpPr txBox="1"/>
          <p:nvPr/>
        </p:nvSpPr>
        <p:spPr>
          <a:xfrm>
            <a:off x="3511801" y="452655"/>
            <a:ext cx="4746128"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Luyện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23A34C87-DEA1-FD50-1FA1-022C1460C8C4}"/>
              </a:ext>
            </a:extLst>
          </p:cNvPr>
          <p:cNvSpPr txBox="1"/>
          <p:nvPr/>
        </p:nvSpPr>
        <p:spPr>
          <a:xfrm>
            <a:off x="1138738" y="173134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lưng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Trường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Sơn</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23A34C87-DEA1-FD50-1FA1-022C1460C8C4}"/>
              </a:ext>
            </a:extLst>
          </p:cNvPr>
          <p:cNvSpPr txBox="1"/>
          <p:nvPr/>
        </p:nvSpPr>
        <p:spPr>
          <a:xfrm>
            <a:off x="4019273" y="261775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núi</a:t>
            </a:r>
            <a:r>
              <a:rPr lang="en-US" sz="4000" dirty="0">
                <a:solidFill>
                  <a:srgbClr val="0070C0"/>
                </a:solidFill>
                <a:latin typeface="Times New Roman" panose="02020603050405020304" pitchFamily="18" charset="0"/>
                <a:cs typeface="Times New Roman" panose="02020603050405020304" pitchFamily="18" charset="0"/>
              </a:rPr>
              <a:t> non </a:t>
            </a:r>
            <a:r>
              <a:rPr lang="en-US" sz="4000" dirty="0" err="1">
                <a:solidFill>
                  <a:srgbClr val="0070C0"/>
                </a:solidFill>
                <a:latin typeface="Times New Roman" panose="02020603050405020304" pitchFamily="18" charset="0"/>
                <a:cs typeface="Times New Roman" panose="02020603050405020304" pitchFamily="18" charset="0"/>
              </a:rPr>
              <a:t>trùng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điệp</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23A34C87-DEA1-FD50-1FA1-022C1460C8C4}"/>
              </a:ext>
            </a:extLst>
          </p:cNvPr>
          <p:cNvSpPr txBox="1"/>
          <p:nvPr/>
        </p:nvSpPr>
        <p:spPr>
          <a:xfrm>
            <a:off x="5775683" y="3512855"/>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róc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rách</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64127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điệp</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Times New Roman" panose="02020603050405020304" pitchFamily="18" charset="0"/>
                <a:cs typeface="Times New Roman" panose="02020603050405020304" pitchFamily="18" charset="0"/>
              </a:rPr>
              <a:t>Giải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nghĩa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từ</a:t>
            </a:r>
            <a:r>
              <a:rPr lang="en-US" sz="2400" b="1" dirty="0">
                <a:solidFill>
                  <a:srgbClr val="008000"/>
                </a:solidFill>
                <a:latin typeface="Times New Roman" panose="02020603050405020304" pitchFamily="18" charset="0"/>
                <a:cs typeface="Times New Roman" panose="02020603050405020304" pitchFamily="18" charset="0"/>
              </a:rPr>
              <a:t>:</a:t>
            </a:r>
            <a:endParaRPr lang="vi-VN" sz="24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334021" y="225557"/>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xmlns=""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Rectangle: Rounded Corners 12">
            <a:extLst>
              <a:ext uri="{FF2B5EF4-FFF2-40B4-BE49-F238E27FC236}">
                <a16:creationId xmlns:a16="http://schemas.microsoft.com/office/drawing/2014/main" xmlns="" id="{C50C31DD-CB2D-4710-A9BE-F59595B70FB7}"/>
              </a:ext>
            </a:extLst>
          </p:cNvPr>
          <p:cNvSpPr/>
          <p:nvPr/>
        </p:nvSpPr>
        <p:spPr>
          <a:xfrm>
            <a:off x="413241" y="868080"/>
            <a:ext cx="11778759" cy="77795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xmlns="" id="{B4151FD4-4492-423E-B3E2-9B9F3B387D5A}"/>
              </a:ext>
            </a:extLst>
          </p:cNvPr>
          <p:cNvSpPr/>
          <p:nvPr/>
        </p:nvSpPr>
        <p:spPr>
          <a:xfrm>
            <a:off x="-21302" y="67603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0" name="Rectangle: Rounded Corners 15">
            <a:extLst>
              <a:ext uri="{FF2B5EF4-FFF2-40B4-BE49-F238E27FC236}">
                <a16:creationId xmlns:a16="http://schemas.microsoft.com/office/drawing/2014/main" xmlns="" id="{8932026F-07D8-48F7-BE35-1FBFD56A76D9}"/>
              </a:ext>
            </a:extLst>
          </p:cNvPr>
          <p:cNvSpPr/>
          <p:nvPr/>
        </p:nvSpPr>
        <p:spPr>
          <a:xfrm>
            <a:off x="437375" y="1720897"/>
            <a:ext cx="11572137" cy="10942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xmlns="" id="{AF5FEB72-34B3-43EA-BC56-B61D575183D9}"/>
              </a:ext>
            </a:extLst>
          </p:cNvPr>
          <p:cNvSpPr/>
          <p:nvPr/>
        </p:nvSpPr>
        <p:spPr>
          <a:xfrm>
            <a:off x="-31125" y="164603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2" name="Rectangle: Rounded Corners 14">
            <a:extLst>
              <a:ext uri="{FF2B5EF4-FFF2-40B4-BE49-F238E27FC236}">
                <a16:creationId xmlns:a16="http://schemas.microsoft.com/office/drawing/2014/main" xmlns="" id="{D0535B8B-E5C2-4984-8380-9062A97C7E83}"/>
              </a:ext>
            </a:extLst>
          </p:cNvPr>
          <p:cNvSpPr/>
          <p:nvPr/>
        </p:nvSpPr>
        <p:spPr>
          <a:xfrm>
            <a:off x="296998" y="2944431"/>
            <a:ext cx="11712514" cy="113162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xmlns="" id="{AB1588D0-12BB-4A2C-8069-4DDEC169061B}"/>
              </a:ext>
            </a:extLst>
          </p:cNvPr>
          <p:cNvSpPr/>
          <p:nvPr/>
        </p:nvSpPr>
        <p:spPr>
          <a:xfrm>
            <a:off x="-40948" y="288635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5" name="Rectangle: Rounded Corners 16">
            <a:extLst>
              <a:ext uri="{FF2B5EF4-FFF2-40B4-BE49-F238E27FC236}">
                <a16:creationId xmlns:a16="http://schemas.microsoft.com/office/drawing/2014/main" xmlns="" id="{A1C51485-7645-4D79-91C3-E35F36A921AE}"/>
              </a:ext>
            </a:extLst>
          </p:cNvPr>
          <p:cNvSpPr/>
          <p:nvPr/>
        </p:nvSpPr>
        <p:spPr>
          <a:xfrm>
            <a:off x="239742" y="4153547"/>
            <a:ext cx="11769770" cy="156532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xmlns="" id="{89721E03-EA07-42C6-98DB-DFD5A65395FD}"/>
              </a:ext>
            </a:extLst>
          </p:cNvPr>
          <p:cNvSpPr/>
          <p:nvPr/>
        </p:nvSpPr>
        <p:spPr>
          <a:xfrm>
            <a:off x="0" y="405424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
        <p:nvSpPr>
          <p:cNvPr id="17" name="TextBox 16">
            <a:extLst>
              <a:ext uri="{FF2B5EF4-FFF2-40B4-BE49-F238E27FC236}">
                <a16:creationId xmlns:a16="http://schemas.microsoft.com/office/drawing/2014/main" xmlns=""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Chia </a:t>
            </a:r>
            <a:r>
              <a:rPr lang="en-US" sz="2800" b="1" dirty="0" err="1">
                <a:solidFill>
                  <a:srgbClr val="008000"/>
                </a:solidFill>
                <a:latin typeface="Times New Roman" panose="02020603050405020304" pitchFamily="18" charset="0"/>
                <a:cs typeface="Times New Roman" panose="02020603050405020304" pitchFamily="18" charset="0"/>
              </a:rPr>
              <a:t>đoạn</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13"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xmlns=""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522601" y="1872166"/>
            <a:ext cx="9353469"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76884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44311" y="682963"/>
            <a:ext cx="10314970" cy="707886"/>
          </a:xfrm>
          <a:prstGeom prst="rect">
            <a:avLst/>
          </a:prstGeom>
          <a:noFill/>
          <a:ln w="9525">
            <a:noFill/>
            <a:miter lim="800000"/>
          </a:ln>
          <a:effectLst/>
        </p:spPr>
        <p:txBody>
          <a:bodyPr wrap="square">
            <a:spAutoFit/>
          </a:bodyPr>
          <a:lstStyle/>
          <a:p>
            <a:pPr algn="ctr"/>
            <a:r>
              <a:rPr lang="en-US" sz="4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Tiếng</a:t>
            </a:r>
            <a:r>
              <a:rPr lang="en-US" sz="4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4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857250" y="1390849"/>
            <a:ext cx="9468369" cy="1323439"/>
          </a:xfrm>
          <a:prstGeom prst="rect">
            <a:avLst/>
          </a:prstGeom>
          <a:noFill/>
        </p:spPr>
        <p:txBody>
          <a:bodyPr wrap="square">
            <a:spAutoFit/>
          </a:bodyPr>
          <a:lstStyle/>
          <a:p>
            <a:pPr algn="ctr" defTabSz="609600"/>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Đọc: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Cánh</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rừng</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 nắng</a:t>
            </a:r>
          </a:p>
          <a:p>
            <a:pPr algn="ctr" defTabSz="609600"/>
            <a:r>
              <a:rPr 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Nói và nghe: Sự tích loài hoa của mùa hạ</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a16="http://schemas.microsoft.com/office/drawing/2014/main" xmlns=""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0058C64B-71E6-6640-96B2-78519B6845E6}"/>
              </a:ext>
            </a:extLst>
          </p:cNvPr>
          <p:cNvSpPr txBox="1"/>
          <p:nvPr/>
        </p:nvSpPr>
        <p:spPr>
          <a:xfrm>
            <a:off x="479488" y="1938780"/>
            <a:ext cx="11530414" cy="1938992"/>
          </a:xfrm>
          <a:prstGeom prst="rect">
            <a:avLst/>
          </a:prstGeom>
          <a:solidFill>
            <a:srgbClr val="FFFFFF"/>
          </a:solid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tôi</a:t>
            </a:r>
            <a:r>
              <a:rPr lang="en-US" sz="4000" b="0" i="0" dirty="0">
                <a:solidFill>
                  <a:srgbClr val="000000"/>
                </a:solidFill>
                <a:effectLst/>
                <a:latin typeface="Times New Roman" panose="02020603050405020304" pitchFamily="18" charset="0"/>
                <a:cs typeface="Times New Roman" panose="02020603050405020304" pitchFamily="18" charset="0"/>
              </a:rPr>
              <a:t> ở </a:t>
            </a:r>
            <a:r>
              <a:rPr lang="en-US" sz="4000" b="0" i="0" dirty="0" err="1">
                <a:solidFill>
                  <a:srgbClr val="000000"/>
                </a:solidFill>
                <a:effectLst/>
                <a:latin typeface="Times New Roman" panose="02020603050405020304" pitchFamily="18" charset="0"/>
                <a:cs typeface="Times New Roman" panose="02020603050405020304" pitchFamily="18" charset="0"/>
              </a:rPr>
              <a:t>lưng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Trường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trùng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p>
        </p:txBody>
      </p:sp>
      <p:sp>
        <p:nvSpPr>
          <p:cNvPr id="5" name="Oval 4">
            <a:extLst>
              <a:ext uri="{FF2B5EF4-FFF2-40B4-BE49-F238E27FC236}">
                <a16:creationId xmlns:a16="http://schemas.microsoft.com/office/drawing/2014/main" xmlns="" id="{B4151FD4-4492-423E-B3E2-9B9F3B387D5A}"/>
              </a:ext>
            </a:extLst>
          </p:cNvPr>
          <p:cNvSpPr/>
          <p:nvPr/>
        </p:nvSpPr>
        <p:spPr>
          <a:xfrm>
            <a:off x="479488" y="193878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239744" y="199649"/>
            <a:ext cx="11712513" cy="4091302"/>
            <a:chOff x="239150" y="199649"/>
            <a:chExt cx="11683537" cy="4091302"/>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39150" y="1120852"/>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 um.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líu</a:t>
              </a:r>
              <a:r>
                <a:rPr lang="en-US" sz="4000" dirty="0">
                  <a:latin typeface="Times New Roman" panose="02020603050405020304" pitchFamily="18" charset="0"/>
                  <a:cs typeface="Times New Roman" panose="02020603050405020304" pitchFamily="18" charset="0"/>
                </a:rPr>
                <a:t> lo. </a:t>
              </a:r>
            </a:p>
          </p:txBody>
        </p:sp>
        <p:sp>
          <p:nvSpPr>
            <p:cNvPr id="9" name="TextBox 8">
              <a:extLst>
                <a:ext uri="{FF2B5EF4-FFF2-40B4-BE49-F238E27FC236}">
                  <a16:creationId xmlns:a16="http://schemas.microsoft.com/office/drawing/2014/main" xmlns="" id="{78AA7019-15F0-E0B4-B7B8-5FEC4AF39094}"/>
                </a:ext>
              </a:extLst>
            </p:cNvPr>
            <p:cNvSpPr txBox="1"/>
            <p:nvPr/>
          </p:nvSpPr>
          <p:spPr>
            <a:xfrm>
              <a:off x="3049536" y="199649"/>
              <a:ext cx="581549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xmlns="" id="{AF5FEB72-34B3-43EA-BC56-B61D575183D9}"/>
              </a:ext>
            </a:extLst>
          </p:cNvPr>
          <p:cNvSpPr/>
          <p:nvPr/>
        </p:nvSpPr>
        <p:spPr>
          <a:xfrm>
            <a:off x="420957" y="112085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776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239744" y="199650"/>
            <a:ext cx="11712513" cy="4044806"/>
            <a:chOff x="239150" y="199649"/>
            <a:chExt cx="11683537" cy="4044806"/>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39150" y="1074356"/>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vươn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xoe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thoắt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ngác</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xmlns=""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thuở</a:t>
              </a:r>
              <a:r>
                <a:rPr lang="en-US" sz="3600">
                  <a:latin typeface="Times New Roman" panose="02020603050405020304" pitchFamily="18" charset="0"/>
                  <a:cs typeface="Times New Roman" panose="02020603050405020304" pitchFamily="18" charset="0"/>
                </a:rPr>
                <a:t> xưa.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đẫm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sương</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cxnSp>
        <p:nvCxnSpPr>
          <p:cNvPr id="8" name="Straight Connector 7">
            <a:extLst>
              <a:ext uri="{FF2B5EF4-FFF2-40B4-BE49-F238E27FC236}">
                <a16:creationId xmlns:a16="http://schemas.microsoft.com/office/drawing/2014/main" xmlns=""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xmlns=""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xmlns="" id="{DFEF988E-3F69-4403-8E5C-2FDFFC28E3EF}"/>
              </a:ext>
            </a:extLst>
          </p:cNvPr>
          <p:cNvCxnSpPr>
            <a:cxnSpLocks/>
          </p:cNvCxnSpPr>
          <p:nvPr/>
        </p:nvCxnSpPr>
        <p:spPr>
          <a:xfrm flipH="1">
            <a:off x="4707344" y="3275220"/>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xmlns="" id="{DFEF988E-3F69-4403-8E5C-2FDFFC28E3EF}"/>
              </a:ext>
            </a:extLst>
          </p:cNvPr>
          <p:cNvCxnSpPr>
            <a:cxnSpLocks/>
          </p:cNvCxnSpPr>
          <p:nvPr/>
        </p:nvCxnSpPr>
        <p:spPr>
          <a:xfrm flipH="1">
            <a:off x="1505960" y="3861008"/>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xmlns=""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E3FDE6-1A8C-AFE2-C1E0-B49C73DE583A}"/>
              </a:ext>
            </a:extLst>
          </p:cNvPr>
          <p:cNvSpPr txBox="1"/>
          <p:nvPr/>
        </p:nvSpPr>
        <p:spPr>
          <a:xfrm>
            <a:off x="2831539" y="5849656"/>
            <a:ext cx="8125391" cy="646331"/>
          </a:xfrm>
          <a:prstGeom prst="rect">
            <a:avLst/>
          </a:prstGeom>
          <a:noFill/>
          <a:ln>
            <a:solidFill>
              <a:srgbClr val="0070C0"/>
            </a:solidFill>
          </a:ln>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endParaRPr lang="en-US" sz="36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FC31A596-7BD5-4B23-6B40-F76A262AF8D6}"/>
              </a:ext>
            </a:extLst>
          </p:cNvPr>
          <p:cNvPicPr>
            <a:picLocks noChangeAspect="1"/>
          </p:cNvPicPr>
          <p:nvPr/>
        </p:nvPicPr>
        <p:blipFill>
          <a:blip r:embed="rId3"/>
          <a:stretch>
            <a:fillRect/>
          </a:stretch>
        </p:blipFill>
        <p:spPr>
          <a:xfrm>
            <a:off x="1931852" y="1826426"/>
            <a:ext cx="9766516" cy="3747354"/>
          </a:xfrm>
          <a:prstGeom prst="rect">
            <a:avLst/>
          </a:prstGeom>
        </p:spPr>
      </p:pic>
      <p:sp>
        <p:nvSpPr>
          <p:cNvPr id="6" name="Google Shape;7902;p32"/>
          <p:cNvSpPr txBox="1">
            <a:spLocks noGrp="1"/>
          </p:cNvSpPr>
          <p:nvPr>
            <p:ph type="title"/>
          </p:nvPr>
        </p:nvSpPr>
        <p:spPr>
          <a:xfrm>
            <a:off x="3504176" y="767622"/>
            <a:ext cx="52213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endParaRPr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53580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239742" y="219381"/>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xmlns=""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xmlns="" id="{B4151FD4-4492-423E-B3E2-9B9F3B387D5A}"/>
              </a:ext>
            </a:extLst>
          </p:cNvPr>
          <p:cNvSpPr/>
          <p:nvPr/>
        </p:nvSpPr>
        <p:spPr>
          <a:xfrm>
            <a:off x="70244" y="772236"/>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a16="http://schemas.microsoft.com/office/drawing/2014/main" xmlns="" id="{AF5FEB72-34B3-43EA-BC56-B61D575183D9}"/>
              </a:ext>
            </a:extLst>
          </p:cNvPr>
          <p:cNvSpPr/>
          <p:nvPr/>
        </p:nvSpPr>
        <p:spPr>
          <a:xfrm>
            <a:off x="8776" y="1686976"/>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3" name="Oval 12">
            <a:extLst>
              <a:ext uri="{FF2B5EF4-FFF2-40B4-BE49-F238E27FC236}">
                <a16:creationId xmlns:a16="http://schemas.microsoft.com/office/drawing/2014/main" xmlns="" id="{AB1588D0-12BB-4A2C-8069-4DDEC169061B}"/>
              </a:ext>
            </a:extLst>
          </p:cNvPr>
          <p:cNvSpPr/>
          <p:nvPr/>
        </p:nvSpPr>
        <p:spPr>
          <a:xfrm>
            <a:off x="37770" y="2835248"/>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a16="http://schemas.microsoft.com/office/drawing/2014/main" xmlns="" id="{89721E03-EA07-42C6-98DB-DFD5A65395FD}"/>
              </a:ext>
            </a:extLst>
          </p:cNvPr>
          <p:cNvSpPr/>
          <p:nvPr/>
        </p:nvSpPr>
        <p:spPr>
          <a:xfrm>
            <a:off x="0" y="4085246"/>
            <a:ext cx="532991" cy="36855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xmlns=""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4" name="Picture 3">
            <a:extLst>
              <a:ext uri="{FF2B5EF4-FFF2-40B4-BE49-F238E27FC236}">
                <a16:creationId xmlns:a16="http://schemas.microsoft.com/office/drawing/2014/main" xmlns=""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a16="http://schemas.microsoft.com/office/drawing/2014/main" xmlns=""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a16="http://schemas.microsoft.com/office/drawing/2014/main" xmlns=""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a16="http://schemas.microsoft.com/office/drawing/2014/main" xmlns=""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xmlns=""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xmlns=""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xmlns=""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xmlns=""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xmlns=""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334021" y="225557"/>
            <a:ext cx="11712513" cy="6739182"/>
            <a:chOff x="279901" y="225556"/>
            <a:chExt cx="11683537" cy="6739182"/>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79901" y="839984"/>
              <a:ext cx="11683537" cy="6124754"/>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Làng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tôi</a:t>
              </a:r>
              <a:r>
                <a:rPr lang="en-US" sz="2800" b="0" i="0" dirty="0">
                  <a:solidFill>
                    <a:srgbClr val="000000"/>
                  </a:solidFill>
                  <a:effectLst/>
                  <a:latin typeface="Times New Roman" panose="02020603050405020304" pitchFamily="18" charset="0"/>
                  <a:cs typeface="Times New Roman" panose="02020603050405020304" pitchFamily="18" charset="0"/>
                </a:rPr>
                <a:t> ở </a:t>
              </a:r>
              <a:r>
                <a:rPr lang="en-US" sz="2800" b="0" i="0" dirty="0" err="1">
                  <a:solidFill>
                    <a:srgbClr val="000000"/>
                  </a:solidFill>
                  <a:effectLst/>
                  <a:latin typeface="Times New Roman" panose="02020603050405020304" pitchFamily="18" charset="0"/>
                  <a:cs typeface="Times New Roman" panose="02020603050405020304" pitchFamily="18" charset="0"/>
                </a:rPr>
                <a:t>lưng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Trường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um.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líu</a:t>
              </a:r>
              <a:r>
                <a:rPr lang="en-US" sz="2800" dirty="0">
                  <a:latin typeface="Times New Roman" panose="02020603050405020304" pitchFamily="18" charset="0"/>
                  <a:cs typeface="Times New Roman" panose="02020603050405020304" pitchFamily="18" charset="0"/>
                </a:rPr>
                <a:t> lo.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thoắt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ngác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xmlns=""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xmlns=""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xmlns="" id="{AF5FEB72-34B3-43EA-BC56-B61D575183D9}"/>
              </a:ext>
            </a:extLst>
          </p:cNvPr>
          <p:cNvSpPr/>
          <p:nvPr/>
        </p:nvSpPr>
        <p:spPr>
          <a:xfrm>
            <a:off x="85803" y="1686978"/>
            <a:ext cx="538821" cy="40112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xmlns=""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xmlns=""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7" y="147638"/>
            <a:ext cx="3606388" cy="2038350"/>
          </a:xfrm>
          <a:prstGeom prst="rect">
            <a:avLst/>
          </a:prstGeom>
        </p:spPr>
      </p:pic>
      <p:sp>
        <p:nvSpPr>
          <p:cNvPr id="4" name="TextBox 3">
            <a:extLst>
              <a:ext uri="{FF2B5EF4-FFF2-40B4-BE49-F238E27FC236}">
                <a16:creationId xmlns:a16="http://schemas.microsoft.com/office/drawing/2014/main" xmlns="" id="{BFA71ED6-4818-4971-940C-5293AD3E8C5F}"/>
              </a:ext>
            </a:extLst>
          </p:cNvPr>
          <p:cNvSpPr txBox="1"/>
          <p:nvPr/>
        </p:nvSpPr>
        <p:spPr>
          <a:xfrm>
            <a:off x="429687" y="1792980"/>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a16="http://schemas.microsoft.com/office/drawing/2014/main" xmlns=""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a16="http://schemas.microsoft.com/office/drawing/2014/main" xmlns=""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
          <p:cNvPicPr>
            <a:picLocks noChangeAspect="1" noChangeArrowheads="1"/>
          </p:cNvPicPr>
          <p:nvPr/>
        </p:nvPicPr>
        <p:blipFill>
          <a:blip r:embed="rId3"/>
          <a:srcRect/>
          <a:stretch>
            <a:fillRect/>
          </a:stretch>
        </p:blipFill>
        <p:spPr bwMode="auto">
          <a:xfrm>
            <a:off x="0" y="3196628"/>
            <a:ext cx="12192000" cy="3882178"/>
          </a:xfrm>
          <a:prstGeom prst="rect">
            <a:avLst/>
          </a:prstGeom>
          <a:noFill/>
          <a:ln w="9525">
            <a:noFill/>
            <a:miter lim="800000"/>
            <a:headEnd/>
            <a:tailEnd/>
          </a:ln>
        </p:spPr>
      </p:pic>
      <p:grpSp>
        <p:nvGrpSpPr>
          <p:cNvPr id="7" name="Group 7"/>
          <p:cNvGrpSpPr>
            <a:grpSpLocks/>
          </p:cNvGrpSpPr>
          <p:nvPr/>
        </p:nvGrpSpPr>
        <p:grpSpPr bwMode="auto">
          <a:xfrm>
            <a:off x="-247650" y="5737225"/>
            <a:ext cx="3832225" cy="968375"/>
            <a:chOff x="0" y="0"/>
            <a:chExt cx="3831771" cy="968829"/>
          </a:xfrm>
        </p:grpSpPr>
        <p:pic>
          <p:nvPicPr>
            <p:cNvPr id="8" name="Picture 3" descr="·_0005_Layer-4-副本"/>
            <p:cNvPicPr>
              <a:picLocks noChangeAspect="1" noChangeArrowheads="1"/>
            </p:cNvPicPr>
            <p:nvPr/>
          </p:nvPicPr>
          <p:blipFill>
            <a:blip r:embed="rId4"/>
            <a:srcRect l="22261" r="58095" b="81171"/>
            <a:stretch>
              <a:fillRect/>
            </a:stretch>
          </p:blipFill>
          <p:spPr bwMode="auto">
            <a:xfrm>
              <a:off x="2035629" y="0"/>
              <a:ext cx="1796142" cy="968829"/>
            </a:xfrm>
            <a:prstGeom prst="rect">
              <a:avLst/>
            </a:prstGeom>
            <a:noFill/>
          </p:spPr>
        </p:pic>
        <p:pic>
          <p:nvPicPr>
            <p:cNvPr id="9" name="Picture 9" descr="·_0006_Layer-4"/>
            <p:cNvPicPr>
              <a:picLocks noChangeAspect="1" noChangeArrowheads="1"/>
            </p:cNvPicPr>
            <p:nvPr/>
          </p:nvPicPr>
          <p:blipFill>
            <a:blip r:embed="rId5"/>
            <a:srcRect r="75357" b="81171"/>
            <a:stretch>
              <a:fillRect/>
            </a:stretch>
          </p:blipFill>
          <p:spPr bwMode="auto">
            <a:xfrm>
              <a:off x="0" y="0"/>
              <a:ext cx="2253343" cy="968829"/>
            </a:xfrm>
            <a:prstGeom prst="rect">
              <a:avLst/>
            </a:prstGeom>
            <a:noFill/>
          </p:spPr>
        </p:pic>
      </p:grpSp>
      <p:pic>
        <p:nvPicPr>
          <p:cNvPr id="10" name="Picture 6" descr="5">
            <a:extLst>
              <a:ext uri="{FF2B5EF4-FFF2-40B4-BE49-F238E27FC236}">
                <a16:creationId xmlns="" xmlns:a16="http://schemas.microsoft.com/office/drawing/2014/main" id="{1D7BDE7B-8351-411C-80C5-2773C1D96231}"/>
              </a:ext>
            </a:extLst>
          </p:cNvPr>
          <p:cNvPicPr>
            <a:picLocks noChangeAspect="1" noChangeArrowheads="1"/>
          </p:cNvPicPr>
          <p:nvPr/>
        </p:nvPicPr>
        <p:blipFill>
          <a:blip r:embed="rId6"/>
          <a:srcRect t="62344" r="64444"/>
          <a:stretch>
            <a:fillRect/>
          </a:stretch>
        </p:blipFill>
        <p:spPr bwMode="auto">
          <a:xfrm>
            <a:off x="1304144" y="4086736"/>
            <a:ext cx="4970047" cy="2960673"/>
          </a:xfrm>
          <a:prstGeom prst="rect">
            <a:avLst/>
          </a:prstGeom>
          <a:noFill/>
        </p:spPr>
      </p:pic>
      <p:sp>
        <p:nvSpPr>
          <p:cNvPr id="17" name="文本框 22">
            <a:extLst>
              <a:ext uri="{FF2B5EF4-FFF2-40B4-BE49-F238E27FC236}">
                <a16:creationId xmlns="" xmlns:a16="http://schemas.microsoft.com/office/drawing/2014/main" id="{BDEA7D3F-D115-4BD1-806F-75A418E2DEF9}"/>
              </a:ext>
            </a:extLst>
          </p:cNvPr>
          <p:cNvSpPr txBox="1"/>
          <p:nvPr/>
        </p:nvSpPr>
        <p:spPr>
          <a:xfrm>
            <a:off x="929239" y="60160"/>
            <a:ext cx="8176438" cy="901593"/>
          </a:xfrm>
          <a:prstGeom prst="rect">
            <a:avLst/>
          </a:prstGeom>
          <a:noFill/>
        </p:spPr>
        <p:txBody>
          <a:bodyPr wrap="square" rtlCol="0">
            <a:spAutoFit/>
          </a:bodyPr>
          <a:lstStyle/>
          <a:p>
            <a:pPr>
              <a:lnSpc>
                <a:spcPct val="150000"/>
              </a:lnSpc>
              <a:defRPr/>
            </a:pPr>
            <a:r>
              <a:rPr lang="en-US" altLang="zh-CN"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altLang="zh-CN"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altLang="zh-CN"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4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p:cNvSpPr txBox="1"/>
          <p:nvPr/>
        </p:nvSpPr>
        <p:spPr>
          <a:xfrm>
            <a:off x="429492" y="1381619"/>
            <a:ext cx="11485418" cy="646331"/>
          </a:xfrm>
          <a:prstGeom prst="rect">
            <a:avLst/>
          </a:prstGeom>
          <a:noFill/>
        </p:spPr>
        <p:txBody>
          <a:bodyPr wrap="square" rtlCol="0">
            <a:spAutoFit/>
          </a:bodyPr>
          <a:lstStyle/>
          <a:p>
            <a:pPr>
              <a:defRPr/>
            </a:pPr>
            <a:r>
              <a:rPr lang="en-US" sz="3600" smtClean="0">
                <a:solidFill>
                  <a:prstClr val="black"/>
                </a:solidFill>
                <a:latin typeface="Arial" panose="020B0604020202020204" pitchFamily="34" charset="0"/>
                <a:cs typeface="Arial" panose="020B0604020202020204" pitchFamily="34" charset="0"/>
              </a:rPr>
              <a:t> </a:t>
            </a:r>
            <a:r>
              <a:rPr lang="en-US" sz="3200" smtClean="0">
                <a:solidFill>
                  <a:prstClr val="black"/>
                </a:solidFill>
                <a:latin typeface="Arial" panose="020B0604020202020204" pitchFamily="34" charset="0"/>
                <a:cs typeface="Arial" panose="020B0604020202020204" pitchFamily="34" charset="0"/>
              </a:rPr>
              <a:t>    </a:t>
            </a:r>
            <a:endParaRPr lang="en-US" sz="36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429493" y="875765"/>
            <a:ext cx="10775128" cy="4031873"/>
          </a:xfrm>
          <a:prstGeom prst="rect">
            <a:avLst/>
          </a:prstGeom>
          <a:noFill/>
        </p:spPr>
        <p:txBody>
          <a:bodyPr wrap="square" rtlCol="0">
            <a:spAutoFit/>
          </a:bodyPr>
          <a:lstStyle/>
          <a:p>
            <a:pPr algn="just"/>
            <a:r>
              <a:rPr lang="nl-NL" sz="3200">
                <a:latin typeface="Times New Roman" panose="02020603050405020304" pitchFamily="18" charset="0"/>
                <a:ea typeface="Times New Roman" panose="02020603050405020304" pitchFamily="18" charset="0"/>
              </a:rPr>
              <a:t>- Học sinh đọc đúng từ ngữ, câu, đoạn và toàn bộ câu chuyện “Cánh rừng trong nắng”.</a:t>
            </a:r>
            <a:endParaRPr lang="en-US" sz="3200">
              <a:latin typeface="Times New Roman" panose="02020603050405020304" pitchFamily="18" charset="0"/>
              <a:ea typeface="Times New Roman" panose="02020603050405020304" pitchFamily="18" charset="0"/>
            </a:endParaRPr>
          </a:p>
          <a:p>
            <a:pPr algn="just"/>
            <a:r>
              <a:rPr lang="nl-NL" sz="3200">
                <a:latin typeface="Times New Roman" panose="02020603050405020304" pitchFamily="18" charset="0"/>
                <a:ea typeface="Times New Roman" panose="02020603050405020304" pitchFamily="18" charset="0"/>
              </a:rPr>
              <a:t>- Bước đầu biết thể hiện tâm trạng, cảm xúc của nhân vật .</a:t>
            </a:r>
            <a:endParaRPr lang="en-US" sz="3200">
              <a:latin typeface="Times New Roman" panose="02020603050405020304" pitchFamily="18" charset="0"/>
              <a:ea typeface="Times New Roman" panose="02020603050405020304" pitchFamily="18" charset="0"/>
            </a:endParaRPr>
          </a:p>
          <a:p>
            <a:pPr algn="just"/>
            <a:r>
              <a:rPr lang="nl-NL" sz="3200" smtClean="0">
                <a:latin typeface="Times New Roman" panose="02020603050405020304" pitchFamily="18" charset="0"/>
                <a:ea typeface="Times New Roman" panose="02020603050405020304" pitchFamily="18" charset="0"/>
              </a:rPr>
              <a:t>- </a:t>
            </a:r>
            <a:r>
              <a:rPr lang="nl-NL" sz="3200">
                <a:latin typeface="Times New Roman" panose="02020603050405020304" pitchFamily="18" charset="0"/>
                <a:ea typeface="Times New Roman" panose="02020603050405020304" pitchFamily="18" charset="0"/>
              </a:rPr>
              <a:t>Hiểu cảm nhận của bạn nhỏ trước cảnh đẹp, thú vị của cánh rừng già hoang vắng. Thiên nhiên quanh ta thật đáng yêu, đáng mến.</a:t>
            </a:r>
            <a:endParaRPr lang="en-US" sz="3200">
              <a:latin typeface="Times New Roman" panose="02020603050405020304" pitchFamily="18" charset="0"/>
              <a:ea typeface="Times New Roman" panose="02020603050405020304" pitchFamily="18" charset="0"/>
            </a:endParaRPr>
          </a:p>
          <a:p>
            <a:pPr algn="just"/>
            <a:r>
              <a:rPr lang="nl-NL" sz="3200">
                <a:latin typeface="Times New Roman" panose="02020603050405020304" pitchFamily="18" charset="0"/>
                <a:ea typeface="Times New Roman" panose="02020603050405020304" pitchFamily="18" charset="0"/>
              </a:rPr>
              <a:t>- Nghe, hiểu nội dung câu chuyện. Kể lại được nội dung câu chuyện dựa vào tranh và gợi ý.  </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519367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xmlns=""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1577192" y="889527"/>
            <a:ext cx="9353469"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8816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xmlns="" id="{D953F550-328B-4EC9-881A-25E18CFB8964}"/>
              </a:ext>
            </a:extLst>
          </p:cNvPr>
          <p:cNvGrpSpPr/>
          <p:nvPr/>
        </p:nvGrpSpPr>
        <p:grpSpPr>
          <a:xfrm>
            <a:off x="1556758" y="501426"/>
            <a:ext cx="9998235" cy="1224068"/>
            <a:chOff x="-1424277" y="2840033"/>
            <a:chExt cx="9998234" cy="856397"/>
          </a:xfrm>
        </p:grpSpPr>
        <p:sp>
          <p:nvSpPr>
            <p:cNvPr id="4" name="矩形 8">
              <a:extLst>
                <a:ext uri="{FF2B5EF4-FFF2-40B4-BE49-F238E27FC236}">
                  <a16:creationId xmlns:a16="http://schemas.microsoft.com/office/drawing/2014/main" xmlns=""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xmlns=""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grpSp>
        <p:nvGrpSpPr>
          <p:cNvPr id="7" name="Group 6">
            <a:extLst>
              <a:ext uri="{FF2B5EF4-FFF2-40B4-BE49-F238E27FC236}">
                <a16:creationId xmlns:a16="http://schemas.microsoft.com/office/drawing/2014/main" xmlns=""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a16="http://schemas.microsoft.com/office/drawing/2014/main" xmlns=""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xmlns=""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xmlns=""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xmlns=""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478411" y="595633"/>
            <a:ext cx="9333199" cy="1077218"/>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xmlns=""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xmlns=""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xmlns=""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6" name="TextBox 5">
            <a:extLst>
              <a:ext uri="{FF2B5EF4-FFF2-40B4-BE49-F238E27FC236}">
                <a16:creationId xmlns:a16="http://schemas.microsoft.com/office/drawing/2014/main" xmlns=""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đi trong rừng, các bạn nhỏ nghe thấy những âm thanh gì?</a:t>
            </a:r>
          </a:p>
        </p:txBody>
      </p:sp>
      <p:grpSp>
        <p:nvGrpSpPr>
          <p:cNvPr id="7" name="Group 6">
            <a:extLst>
              <a:ext uri="{FF2B5EF4-FFF2-40B4-BE49-F238E27FC236}">
                <a16:creationId xmlns:a16="http://schemas.microsoft.com/office/drawing/2014/main" xmlns=""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a16="http://schemas.microsoft.com/office/drawing/2014/main" xmlns=""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xmlns=""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xmlns=""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xmlns=""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xmlns=""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xmlns=""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xmlns=""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03</a:t>
              </a:r>
            </a:p>
          </p:txBody>
        </p:sp>
      </p:grpSp>
      <p:sp>
        <p:nvSpPr>
          <p:cNvPr id="6" name="TextBox 5">
            <a:extLst>
              <a:ext uri="{FF2B5EF4-FFF2-40B4-BE49-F238E27FC236}">
                <a16:creationId xmlns:a16="http://schemas.microsoft.com/office/drawing/2014/main" xmlns="" id="{91C6BA73-AA0E-4540-93F2-0858A1F3ECE2}"/>
              </a:ext>
            </a:extLst>
          </p:cNvPr>
          <p:cNvSpPr txBox="1"/>
          <p:nvPr/>
        </p:nvSpPr>
        <p:spPr>
          <a:xfrm>
            <a:off x="2667082" y="376032"/>
            <a:ext cx="7416264"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 cối và con vật trong rừng được tả như thế nào?</a:t>
            </a:r>
          </a:p>
        </p:txBody>
      </p:sp>
      <p:grpSp>
        <p:nvGrpSpPr>
          <p:cNvPr id="7" name="Group 6">
            <a:extLst>
              <a:ext uri="{FF2B5EF4-FFF2-40B4-BE49-F238E27FC236}">
                <a16:creationId xmlns:a16="http://schemas.microsoft.com/office/drawing/2014/main" xmlns=""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a16="http://schemas.microsoft.com/office/drawing/2014/main" xmlns=""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xmlns=""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a16="http://schemas.microsoft.com/office/drawing/2014/main" xmlns=""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xmlns=""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Trong rừng cây cối vươn ngọn lên cao tít đón nắng. Nhiều cây thân thẳng tắp, tán lá tròn xoe.</a:t>
            </a:r>
          </a:p>
          <a:p>
            <a:pPr algn="just"/>
            <a:r>
              <a:rPr lang="vi-VN" sz="3200" dirty="0">
                <a:latin typeface="Times New Roman" panose="02020603050405020304" pitchFamily="18" charset="0"/>
                <a:cs typeface="Times New Roman" panose="02020603050405020304" pitchFamily="18" charset="0"/>
              </a:rPr>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xmlns=""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xmlns=""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xmlns=""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4</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xmlns=""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 đường về, ông đã kể những gì cho các bạn nhỏ?</a:t>
            </a:r>
          </a:p>
        </p:txBody>
      </p:sp>
      <p:sp>
        <p:nvSpPr>
          <p:cNvPr id="10" name="Rectangle 9">
            <a:extLst>
              <a:ext uri="{FF2B5EF4-FFF2-40B4-BE49-F238E27FC236}">
                <a16:creationId xmlns:a16="http://schemas.microsoft.com/office/drawing/2014/main" xmlns=""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xmlns=""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xmlns=""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xmlns=""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a16="http://schemas.microsoft.com/office/drawing/2014/main" xmlns=""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xmlns=""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noProof="0"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5</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xmlns=""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em, các bạn nhỏ có thấy thú vị  với chuyến đi thăm rừng cùng ông không? Vì sao?</a:t>
            </a:r>
          </a:p>
        </p:txBody>
      </p:sp>
      <p:sp>
        <p:nvSpPr>
          <p:cNvPr id="10" name="Rectangle 9">
            <a:extLst>
              <a:ext uri="{FF2B5EF4-FFF2-40B4-BE49-F238E27FC236}">
                <a16:creationId xmlns:a16="http://schemas.microsoft.com/office/drawing/2014/main" xmlns=""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xmlns=""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xmlns=""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Times New Roman" panose="02020603050405020304" pitchFamily="18" charset="0"/>
                <a:ea typeface="Arial-Rounded" panose="020B0500000000000000" pitchFamily="34" charset="0"/>
                <a:cs typeface="Times New Roman" panose="02020603050405020304" pitchFamily="18" charset="0"/>
              </a:rPr>
              <a:t>Em hãy tưởng tượng mình là các bạn nhỏ trong bài được ông dẫn đi thăm rừng.</a:t>
            </a:r>
            <a:endParaRPr lang="en-US" sz="2000" kern="1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a16="http://schemas.microsoft.com/office/drawing/2014/main" xmlns=""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xmlns=""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 đọc m</a:t>
            </a:r>
            <a:r>
              <a:rPr kumimoji="0" lang="vi-VN" sz="40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iêu tả</a:t>
            </a:r>
            <a:r>
              <a:rPr lang="nl-NL" sz="4000" b="1" dirty="0">
                <a:solidFill>
                  <a:srgbClr val="0070C0"/>
                </a:solidFill>
                <a:latin typeface="Times New Roman" panose="02020603050405020304" pitchFamily="18" charset="0"/>
                <a:cs typeface="Times New Roman" panose="02020603050405020304" pitchFamily="18" charset="0"/>
              </a:rPr>
              <a:t> cảm nhận của bạn nhỏ trước cảnh đẹp thú vị của cánh rừng già hoang vắng. Thiên nhiên quanh ta thật đáng yêu, đáng mến.</a:t>
            </a:r>
            <a:endParaRPr lang="vi-VN"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198" name="TextBox 197">
            <a:extLst>
              <a:ext uri="{FF2B5EF4-FFF2-40B4-BE49-F238E27FC236}">
                <a16:creationId xmlns:a16="http://schemas.microsoft.com/office/drawing/2014/main" xmlns=""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LIÊN HỆ BẢN THÂN</a:t>
            </a:r>
          </a:p>
        </p:txBody>
      </p:sp>
      <p:pic>
        <p:nvPicPr>
          <p:cNvPr id="9" name="Picture 8">
            <a:extLst>
              <a:ext uri="{FF2B5EF4-FFF2-40B4-BE49-F238E27FC236}">
                <a16:creationId xmlns:a16="http://schemas.microsoft.com/office/drawing/2014/main" xmlns=""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xmlns=""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xmlns=""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xmlns=""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xmlns=""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502605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xmlns=""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xmlns=""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892563B-1467-4F2B-BA30-D74CDF0DEDAA}"/>
              </a:ext>
            </a:extLst>
          </p:cNvPr>
          <p:cNvGrpSpPr/>
          <p:nvPr/>
        </p:nvGrpSpPr>
        <p:grpSpPr>
          <a:xfrm>
            <a:off x="1866870" y="2654138"/>
            <a:ext cx="5977193" cy="2537288"/>
            <a:chOff x="4038" y="1274"/>
            <a:chExt cx="10428" cy="4728"/>
          </a:xfrm>
        </p:grpSpPr>
        <p:sp>
          <p:nvSpPr>
            <p:cNvPr id="5" name="Rounded Rectangle 25">
              <a:extLst>
                <a:ext uri="{FF2B5EF4-FFF2-40B4-BE49-F238E27FC236}">
                  <a16:creationId xmlns:a16="http://schemas.microsoft.com/office/drawing/2014/main" xmlns=""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 name="Rectangle 5">
              <a:extLst>
                <a:ext uri="{FF2B5EF4-FFF2-40B4-BE49-F238E27FC236}">
                  <a16:creationId xmlns:a16="http://schemas.microsoft.com/office/drawing/2014/main" xmlns="" id="{F08E4E20-CE48-43E5-B340-0E3955D2FC4E}"/>
                </a:ext>
              </a:extLst>
            </p:cNvPr>
            <p:cNvSpPr/>
            <p:nvPr/>
          </p:nvSpPr>
          <p:spPr>
            <a:xfrm>
              <a:off x="6741" y="1274"/>
              <a:ext cx="4959" cy="1003"/>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7" name="Rectangle 6">
              <a:extLst>
                <a:ext uri="{FF2B5EF4-FFF2-40B4-BE49-F238E27FC236}">
                  <a16:creationId xmlns:a16="http://schemas.microsoft.com/office/drawing/2014/main" xmlns="" id="{5FB06315-DE0B-4464-AF28-581C564489B1}"/>
                </a:ext>
              </a:extLst>
            </p:cNvPr>
            <p:cNvSpPr/>
            <p:nvPr/>
          </p:nvSpPr>
          <p:spPr>
            <a:xfrm>
              <a:off x="5223" y="2754"/>
              <a:ext cx="2775" cy="100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Oval 7">
              <a:extLst>
                <a:ext uri="{FF2B5EF4-FFF2-40B4-BE49-F238E27FC236}">
                  <a16:creationId xmlns:a16="http://schemas.microsoft.com/office/drawing/2014/main" xmlns=""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9" name="Group 8">
              <a:extLst>
                <a:ext uri="{FF2B5EF4-FFF2-40B4-BE49-F238E27FC236}">
                  <a16:creationId xmlns:a16="http://schemas.microsoft.com/office/drawing/2014/main" xmlns="" id="{71FE0359-6CCF-4C4D-8B9F-675AEC21A95A}"/>
                </a:ext>
              </a:extLst>
            </p:cNvPr>
            <p:cNvGrpSpPr/>
            <p:nvPr/>
          </p:nvGrpSpPr>
          <p:grpSpPr>
            <a:xfrm>
              <a:off x="4038" y="3836"/>
              <a:ext cx="5741" cy="1003"/>
              <a:chOff x="1717199" y="4363552"/>
              <a:chExt cx="3645680" cy="637170"/>
            </a:xfrm>
          </p:grpSpPr>
          <p:sp>
            <p:nvSpPr>
              <p:cNvPr id="17" name="Rounded Rectangle 30">
                <a:extLst>
                  <a:ext uri="{FF2B5EF4-FFF2-40B4-BE49-F238E27FC236}">
                    <a16:creationId xmlns:a16="http://schemas.microsoft.com/office/drawing/2014/main" xmlns=""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8" name="Rectangle 17">
                <a:extLst>
                  <a:ext uri="{FF2B5EF4-FFF2-40B4-BE49-F238E27FC236}">
                    <a16:creationId xmlns:a16="http://schemas.microsoft.com/office/drawing/2014/main" xmlns="" id="{FFD9D954-8119-4F2D-ABF7-CC8489C741B4}"/>
                  </a:ext>
                </a:extLst>
              </p:cNvPr>
              <p:cNvSpPr/>
              <p:nvPr/>
            </p:nvSpPr>
            <p:spPr>
              <a:xfrm>
                <a:off x="2469553" y="4363552"/>
                <a:ext cx="1806490"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9" name="Oval 18">
                <a:extLst>
                  <a:ext uri="{FF2B5EF4-FFF2-40B4-BE49-F238E27FC236}">
                    <a16:creationId xmlns:a16="http://schemas.microsoft.com/office/drawing/2014/main" xmlns=""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10" name="Group 9">
              <a:extLst>
                <a:ext uri="{FF2B5EF4-FFF2-40B4-BE49-F238E27FC236}">
                  <a16:creationId xmlns:a16="http://schemas.microsoft.com/office/drawing/2014/main" xmlns="" id="{2FA156E3-7F46-43FA-93D1-A994F596D13E}"/>
                </a:ext>
              </a:extLst>
            </p:cNvPr>
            <p:cNvGrpSpPr/>
            <p:nvPr/>
          </p:nvGrpSpPr>
          <p:grpSpPr>
            <a:xfrm>
              <a:off x="4038" y="4999"/>
              <a:ext cx="7045" cy="1003"/>
              <a:chOff x="1717199" y="5199333"/>
              <a:chExt cx="4473575" cy="637170"/>
            </a:xfrm>
          </p:grpSpPr>
          <p:sp>
            <p:nvSpPr>
              <p:cNvPr id="14" name="Rounded Rectangle 34">
                <a:extLst>
                  <a:ext uri="{FF2B5EF4-FFF2-40B4-BE49-F238E27FC236}">
                    <a16:creationId xmlns:a16="http://schemas.microsoft.com/office/drawing/2014/main" xmlns=""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xmlns="" id="{569EA894-700C-4311-B3E5-C5847678E5AE}"/>
                  </a:ext>
                </a:extLst>
              </p:cNvPr>
              <p:cNvSpPr/>
              <p:nvPr/>
            </p:nvSpPr>
            <p:spPr>
              <a:xfrm>
                <a:off x="2469553" y="5199333"/>
                <a:ext cx="3351426"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6" name="Oval 15">
                <a:extLst>
                  <a:ext uri="{FF2B5EF4-FFF2-40B4-BE49-F238E27FC236}">
                    <a16:creationId xmlns:a16="http://schemas.microsoft.com/office/drawing/2014/main" xmlns=""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1" name="Picture 2" descr="Star Cartoon Images, Stock Photos &amp;amp; Vectors | Shutterstock">
              <a:extLst>
                <a:ext uri="{FF2B5EF4-FFF2-40B4-BE49-F238E27FC236}">
                  <a16:creationId xmlns:a16="http://schemas.microsoft.com/office/drawing/2014/main" xmlns=""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xmlns=""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xmlns=""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xmlns="" id="{AA821D7C-0164-47DF-ADAD-6B435D693119}"/>
              </a:ext>
            </a:extLst>
          </p:cNvPr>
          <p:cNvPicPr>
            <a:picLocks noChangeAspect="1"/>
          </p:cNvPicPr>
          <p:nvPr/>
        </p:nvPicPr>
        <p:blipFill>
          <a:blip r:embed="rId3"/>
          <a:stretch>
            <a:fillRect/>
          </a:stretch>
        </p:blipFill>
        <p:spPr>
          <a:xfrm>
            <a:off x="8165499" y="3799701"/>
            <a:ext cx="1761897" cy="2194750"/>
          </a:xfrm>
          <a:prstGeom prst="rect">
            <a:avLst/>
          </a:prstGeom>
        </p:spPr>
      </p:pic>
      <p:grpSp>
        <p:nvGrpSpPr>
          <p:cNvPr id="21" name="Group 20">
            <a:extLst>
              <a:ext uri="{FF2B5EF4-FFF2-40B4-BE49-F238E27FC236}">
                <a16:creationId xmlns:a16="http://schemas.microsoft.com/office/drawing/2014/main" xmlns="" id="{EA808AFC-2689-4A5A-ACF7-81D87CBE91DC}"/>
              </a:ext>
            </a:extLst>
          </p:cNvPr>
          <p:cNvGrpSpPr/>
          <p:nvPr/>
        </p:nvGrpSpPr>
        <p:grpSpPr>
          <a:xfrm>
            <a:off x="6905303" y="2"/>
            <a:ext cx="4449813" cy="4449813"/>
            <a:chOff x="7610152" y="-439471"/>
            <a:chExt cx="4449813" cy="4449813"/>
          </a:xfrm>
        </p:grpSpPr>
        <p:pic>
          <p:nvPicPr>
            <p:cNvPr id="22" name="Picture 21" descr="A picture containing shape&#10;&#10;Description automatically generated">
              <a:extLst>
                <a:ext uri="{FF2B5EF4-FFF2-40B4-BE49-F238E27FC236}">
                  <a16:creationId xmlns:a16="http://schemas.microsoft.com/office/drawing/2014/main" xmlns=""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3" name="TextBox 22">
              <a:extLst>
                <a:ext uri="{FF2B5EF4-FFF2-40B4-BE49-F238E27FC236}">
                  <a16:creationId xmlns:a16="http://schemas.microsoft.com/office/drawing/2014/main" xmlns=""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310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a16="http://schemas.microsoft.com/office/drawing/2014/main" xmlns=""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NÓI VÀ NGHE</a:t>
            </a:r>
          </a:p>
          <a:p>
            <a:pPr algn="ct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loài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mùa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hạ</a:t>
            </a: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0070C0"/>
                </a:solidFill>
                <a:latin typeface="Times New Roman" panose="02020603050405020304" pitchFamily="18" charset="0"/>
                <a:cs typeface="Times New Roman" panose="02020603050405020304" pitchFamily="18" charset="0"/>
              </a:rPr>
              <a:t>(Theo </a:t>
            </a:r>
            <a:r>
              <a:rPr lang="en-US" sz="4000" b="1" dirty="0" err="1">
                <a:solidFill>
                  <a:srgbClr val="0070C0"/>
                </a:solidFill>
                <a:latin typeface="Times New Roman" panose="02020603050405020304" pitchFamily="18" charset="0"/>
                <a:cs typeface="Times New Roman" panose="02020603050405020304" pitchFamily="18" charset="0"/>
              </a:rPr>
              <a:t>truyện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cổ</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tích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nước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ngoài</a:t>
            </a:r>
            <a:r>
              <a:rPr lang="en-US" sz="4000" b="1" dirty="0">
                <a:solidFill>
                  <a:srgbClr val="0070C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63B206A1-8511-C392-6C1B-625B0BF04302}"/>
              </a:ext>
            </a:extLst>
          </p:cNvPr>
          <p:cNvPicPr>
            <a:picLocks noChangeAspect="1"/>
          </p:cNvPicPr>
          <p:nvPr/>
        </p:nvPicPr>
        <p:blipFill rotWithShape="1">
          <a:blip r:embed="rId3"/>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2072515" y="804434"/>
            <a:ext cx="8250389" cy="567116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1390411" y="81740"/>
            <a:ext cx="3412594" cy="510778"/>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mj-lt"/>
                <a:cs typeface="Baloo 2 SemiBold" panose="020B0604020202020204" charset="0"/>
              </a:rPr>
              <a:t>Đoán</a:t>
            </a:r>
            <a:r>
              <a:rPr lang="vi-VN" sz="2400" dirty="0">
                <a:solidFill>
                  <a:srgbClr val="FF0000"/>
                </a:solidFill>
                <a:latin typeface="+mj-lt"/>
                <a:cs typeface="Baloo 2 SemiBold" panose="020B0604020202020204" charset="0"/>
              </a:rPr>
              <a:t> </a:t>
            </a:r>
            <a:r>
              <a:rPr lang="vi-VN" sz="2400" dirty="0" err="1">
                <a:solidFill>
                  <a:srgbClr val="FF0000"/>
                </a:solidFill>
                <a:latin typeface="+mj-lt"/>
                <a:cs typeface="Baloo 2 SemiBold" panose="020B0604020202020204" charset="0"/>
              </a:rPr>
              <a:t>nội</a:t>
            </a:r>
            <a:r>
              <a:rPr lang="vi-VN" sz="2400" dirty="0">
                <a:solidFill>
                  <a:srgbClr val="FF0000"/>
                </a:solidFill>
                <a:latin typeface="+mj-lt"/>
                <a:cs typeface="Baloo 2 SemiBold" panose="020B0604020202020204" charset="0"/>
              </a:rPr>
              <a:t> dung tranh</a:t>
            </a:r>
            <a:endParaRPr lang="en-US" sz="2400" dirty="0">
              <a:solidFill>
                <a:srgbClr val="FF0000"/>
              </a:solidFill>
              <a:latin typeface="+mj-lt"/>
              <a:cs typeface="Baloo 2 SemiBold" panose="020B0604020202020204" charset="0"/>
            </a:endParaRPr>
          </a:p>
        </p:txBody>
      </p:sp>
      <p:sp>
        <p:nvSpPr>
          <p:cNvPr id="10" name="Cloud 9"/>
          <p:cNvSpPr/>
          <p:nvPr/>
        </p:nvSpPr>
        <p:spPr>
          <a:xfrm>
            <a:off x="9169238" y="2493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7030A0"/>
                </a:solidFill>
                <a:effectLst/>
                <a:uLnTx/>
                <a:uFillTx/>
                <a:latin typeface="+mj-lt"/>
                <a:ea typeface="+mn-ea"/>
                <a:cs typeface="+mn-cs"/>
              </a:rPr>
              <a:t>Làm</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việc</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theo</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vi-VN" sz="2800" b="0" i="0" u="none" strike="noStrike" kern="0" cap="none" spc="0" normalizeH="0" baseline="0" noProof="0" dirty="0" err="1">
                <a:ln>
                  <a:noFill/>
                </a:ln>
                <a:solidFill>
                  <a:srgbClr val="7030A0"/>
                </a:solidFill>
                <a:effectLst/>
                <a:uLnTx/>
                <a:uFillTx/>
                <a:latin typeface="+mj-lt"/>
                <a:ea typeface="+mn-ea"/>
                <a:cs typeface="+mn-cs"/>
              </a:rPr>
              <a:t>cặp</a:t>
            </a:r>
            <a:endParaRPr kumimoji="0" lang="en-US" sz="2800" b="0" i="0" u="none" strike="noStrike" kern="0" cap="none" spc="0" normalizeH="0" baseline="0" noProof="0" dirty="0">
              <a:ln>
                <a:noFill/>
              </a:ln>
              <a:solidFill>
                <a:srgbClr val="7030A0"/>
              </a:solidFill>
              <a:effectLst/>
              <a:uLnTx/>
              <a:uFillTx/>
              <a:latin typeface="+mj-lt"/>
              <a:ea typeface="+mn-ea"/>
              <a:cs typeface="+mn-cs"/>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1736646"/>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1</a:t>
            </a:r>
            <a:r>
              <a:rPr lang="vi-VN" sz="2400" dirty="0">
                <a:solidFill>
                  <a:srgbClr val="000066"/>
                </a:solidFill>
                <a:latin typeface="+mj-lt"/>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latin typeface="+mj-lt"/>
                <a:ea typeface="Open Sans" panose="020B0606030504020204" pitchFamily="34" charset="0"/>
                <a:cs typeface="Open Sans" panose="020B0606030504020204" pitchFamily="34" charset="0"/>
              </a:rPr>
              <a:t>góc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vườn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có</a:t>
            </a:r>
            <a:r>
              <a:rPr lang="vi-VN" sz="2400" dirty="0">
                <a:solidFill>
                  <a:srgbClr val="000066"/>
                </a:solidFill>
                <a:latin typeface="+mj-lt"/>
                <a:ea typeface="Open Sans" panose="020B0606030504020204" pitchFamily="34" charset="0"/>
                <a:cs typeface="Open Sans" panose="020B0606030504020204" pitchFamily="34" charset="0"/>
              </a:rPr>
              <a:t> 1 </a:t>
            </a:r>
            <a:r>
              <a:rPr lang="vi-VN" sz="2400" dirty="0">
                <a:solidFill>
                  <a:srgbClr val="000066"/>
                </a:solidFill>
                <a:latin typeface="+mj-lt"/>
                <a:ea typeface="Open Sans" panose="020B0606030504020204" pitchFamily="34" charset="0"/>
                <a:cs typeface="Baloo 2 SemiBold" panose="020B0604020202020204" charset="0"/>
              </a:rPr>
              <a:t>cây xương </a:t>
            </a:r>
            <a:r>
              <a:rPr lang="vi-VN" sz="2400" dirty="0" err="1">
                <a:solidFill>
                  <a:srgbClr val="000066"/>
                </a:solidFill>
                <a:latin typeface="+mj-lt"/>
                <a:ea typeface="Open Sans" panose="020B0606030504020204" pitchFamily="34" charset="0"/>
                <a:cs typeface="Baloo 2 SemiBold" panose="020B0604020202020204" charset="0"/>
              </a:rPr>
              <a:t>rồng</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mọc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đầy</a:t>
            </a:r>
            <a:r>
              <a:rPr lang="vi-VN" sz="2400" dirty="0">
                <a:solidFill>
                  <a:srgbClr val="000066"/>
                </a:solidFill>
                <a:latin typeface="+mj-lt"/>
                <a:ea typeface="Open Sans" panose="020B0606030504020204" pitchFamily="34" charset="0"/>
                <a:cs typeface="Baloo 2 SemiBold" panose="020B0604020202020204" charset="0"/>
              </a:rPr>
              <a:t> gai </a:t>
            </a:r>
            <a:r>
              <a:rPr lang="vi-VN" sz="2400" dirty="0" err="1">
                <a:solidFill>
                  <a:srgbClr val="000066"/>
                </a:solidFill>
                <a:latin typeface="+mj-lt"/>
                <a:ea typeface="Open Sans" panose="020B0606030504020204" pitchFamily="34" charset="0"/>
                <a:cs typeface="Baloo 2 SemiBold" panose="020B0604020202020204" charset="0"/>
              </a:rPr>
              <a:t>và</a:t>
            </a:r>
            <a:r>
              <a:rPr lang="vi-VN" sz="2400" dirty="0">
                <a:solidFill>
                  <a:srgbClr val="000066"/>
                </a:solidFill>
                <a:latin typeface="+mj-lt"/>
                <a:ea typeface="Open Sans" panose="020B0606030504020204" pitchFamily="34" charset="0"/>
                <a:cs typeface="Baloo 2 SemiBold" panose="020B0604020202020204" charset="0"/>
              </a:rPr>
              <a:t> không </a:t>
            </a:r>
            <a:r>
              <a:rPr lang="vi-VN" sz="2400" dirty="0" err="1">
                <a:solidFill>
                  <a:srgbClr val="000066"/>
                </a:solidFill>
                <a:latin typeface="+mj-lt"/>
                <a:ea typeface="Open Sans" panose="020B0606030504020204" pitchFamily="34" charset="0"/>
                <a:cs typeface="Baloo 2 SemiBold" panose="020B0604020202020204" charset="0"/>
              </a:rPr>
              <a:t>có</a:t>
            </a:r>
            <a:r>
              <a:rPr lang="vi-VN" sz="2400" dirty="0">
                <a:solidFill>
                  <a:srgbClr val="000066"/>
                </a:solidFill>
                <a:latin typeface="+mj-lt"/>
                <a:ea typeface="Open Sans" panose="020B0606030504020204" pitchFamily="34" charset="0"/>
                <a:cs typeface="Baloo 2 SemiBold" panose="020B0604020202020204" charset="0"/>
              </a:rPr>
              <a:t> hoa. </a:t>
            </a:r>
            <a:r>
              <a:rPr lang="vi-VN" sz="2400" dirty="0" err="1">
                <a:solidFill>
                  <a:srgbClr val="000066"/>
                </a:solidFill>
                <a:latin typeface="+mj-lt"/>
                <a:ea typeface="Open Sans" panose="020B0606030504020204" pitchFamily="34" charset="0"/>
                <a:cs typeface="Baloo 2 SemiBold" panose="020B0604020202020204" charset="0"/>
              </a:rPr>
              <a:t>Chắc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nó</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buồn</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lắm</a:t>
            </a:r>
            <a:r>
              <a:rPr lang="vi-VN" sz="2400" dirty="0">
                <a:solidFill>
                  <a:srgbClr val="000066"/>
                </a:solidFill>
                <a:latin typeface="+mj-lt"/>
                <a:ea typeface="Open Sans" panose="020B0606030504020204" pitchFamily="34" charset="0"/>
                <a:cs typeface="Baloo 2 SemiBold" panose="020B060402020202020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2</a:t>
            </a:r>
            <a:r>
              <a:rPr lang="vi-VN" sz="2400" dirty="0">
                <a:solidFill>
                  <a:srgbClr val="000066"/>
                </a:solidFill>
                <a:latin typeface="+mj-lt"/>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latin typeface="+mj-lt"/>
                <a:ea typeface="Open Sans" panose="020B0606030504020204" pitchFamily="34" charset="0"/>
                <a:cs typeface="Open Sans" panose="020B0606030504020204" pitchFamily="34" charset="0"/>
              </a:rPr>
              <a:t>rồng</a:t>
            </a:r>
            <a:r>
              <a:rPr lang="vi-VN" sz="2400" dirty="0">
                <a:solidFill>
                  <a:srgbClr val="000066"/>
                </a:solidFill>
                <a:latin typeface="+mj-lt"/>
                <a:ea typeface="Open Sans" panose="020B0606030504020204" pitchFamily="34" charset="0"/>
                <a:cs typeface="Open Sans" panose="020B0606030504020204" pitchFamily="34" charset="0"/>
              </a:rPr>
              <a:t> như đang lo </a:t>
            </a:r>
            <a:r>
              <a:rPr lang="vi-VN" sz="2400" dirty="0" err="1">
                <a:solidFill>
                  <a:srgbClr val="000066"/>
                </a:solidFill>
                <a:latin typeface="+mj-lt"/>
                <a:ea typeface="Open Sans" panose="020B0606030504020204" pitchFamily="34" charset="0"/>
                <a:cs typeface="Open Sans" panose="020B0606030504020204" pitchFamily="34" charset="0"/>
              </a:rPr>
              <a:t>lắng</a:t>
            </a:r>
            <a:r>
              <a:rPr lang="vi-VN" sz="2400" dirty="0">
                <a:solidFill>
                  <a:srgbClr val="000066"/>
                </a:solidFill>
                <a:latin typeface="+mj-lt"/>
                <a:ea typeface="Open Sans" panose="020B0606030504020204" pitchFamily="34" charset="0"/>
                <a:cs typeface="Open Sans" panose="020B0606030504020204" pitchFamily="34" charset="0"/>
              </a:rPr>
              <a:t> cho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loài</a:t>
            </a:r>
            <a:r>
              <a:rPr lang="vi-VN" sz="2400" dirty="0">
                <a:solidFill>
                  <a:srgbClr val="000066"/>
                </a:solidFill>
                <a:latin typeface="+mj-lt"/>
                <a:ea typeface="Open Sans" panose="020B0606030504020204" pitchFamily="34" charset="0"/>
                <a:cs typeface="Open Sans" panose="020B0606030504020204" pitchFamily="34" charset="0"/>
              </a:rPr>
              <a:t> hoa.</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11" name="Cloud 10"/>
          <p:cNvSpPr/>
          <p:nvPr/>
        </p:nvSpPr>
        <p:spPr>
          <a:xfrm>
            <a:off x="3848394" y="-53547"/>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3: Cây xương rồng giơ tay năm lấy lá cây của các loài hoa đang héo rũ nâng lên.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cây hoa như tươi </a:t>
            </a:r>
            <a:r>
              <a:rPr lang="vi-VN" sz="2400" dirty="0" err="1">
                <a:solidFill>
                  <a:srgbClr val="000066"/>
                </a:solidFill>
                <a:latin typeface="+mj-lt"/>
                <a:ea typeface="Open Sans" panose="020B0606030504020204" pitchFamily="34" charset="0"/>
                <a:cs typeface="Open Sans" panose="020B0606030504020204" pitchFamily="34" charset="0"/>
              </a:rPr>
              <a:t>dần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lại</a:t>
            </a:r>
            <a:r>
              <a:rPr lang="vi-VN" sz="2400" dirty="0">
                <a:solidFill>
                  <a:srgbClr val="000066"/>
                </a:solidFill>
                <a:latin typeface="+mj-lt"/>
                <a:ea typeface="Open Sans" panose="020B0606030504020204" pitchFamily="34" charset="0"/>
                <a:cs typeface="Open Sans" panose="020B0606030504020204" pitchFamily="3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latin typeface="+mj-lt"/>
                <a:ea typeface="Open Sans" panose="020B0606030504020204" pitchFamily="34" charset="0"/>
                <a:cs typeface="Open Sans" panose="020B0606030504020204" pitchFamily="34" charset="0"/>
              </a:rPr>
              <a:t>Nó</a:t>
            </a:r>
            <a:r>
              <a:rPr lang="vi-VN" sz="2400" dirty="0">
                <a:solidFill>
                  <a:srgbClr val="000066"/>
                </a:solidFill>
                <a:latin typeface="+mj-lt"/>
                <a:ea typeface="Open Sans" panose="020B0606030504020204" pitchFamily="34" charset="0"/>
                <a:cs typeface="Open Sans" panose="020B0606030504020204" pitchFamily="34" charset="0"/>
              </a:rPr>
              <a:t> đang </a:t>
            </a:r>
            <a:r>
              <a:rPr lang="vi-VN" sz="2400" dirty="0" err="1">
                <a:solidFill>
                  <a:srgbClr val="000066"/>
                </a:solidFill>
                <a:latin typeface="+mj-lt"/>
                <a:ea typeface="Open Sans" panose="020B0606030504020204" pitchFamily="34" charset="0"/>
                <a:cs typeface="Open Sans" panose="020B0606030504020204" pitchFamily="34" charset="0"/>
              </a:rPr>
              <a:t>cười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rất</a:t>
            </a:r>
            <a:r>
              <a:rPr lang="vi-VN" sz="2400" dirty="0">
                <a:solidFill>
                  <a:srgbClr val="000066"/>
                </a:solidFill>
                <a:latin typeface="+mj-lt"/>
                <a:ea typeface="Open Sans" panose="020B0606030504020204" pitchFamily="34" charset="0"/>
                <a:cs typeface="Open Sans" panose="020B0606030504020204" pitchFamily="34" charset="0"/>
              </a:rPr>
              <a:t> vui </a:t>
            </a:r>
            <a:r>
              <a:rPr lang="vi-VN" sz="2400" dirty="0" err="1">
                <a:solidFill>
                  <a:srgbClr val="000066"/>
                </a:solidFill>
                <a:latin typeface="+mj-lt"/>
                <a:ea typeface="Open Sans" panose="020B0606030504020204" pitchFamily="34" charset="0"/>
                <a:cs typeface="Open Sans" panose="020B0606030504020204" pitchFamily="34" charset="0"/>
              </a:rPr>
              <a:t>vì</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sự</a:t>
            </a:r>
            <a:r>
              <a:rPr lang="vi-VN" sz="2400" dirty="0">
                <a:solidFill>
                  <a:srgbClr val="000066"/>
                </a:solidFill>
                <a:latin typeface="+mj-lt"/>
                <a:ea typeface="Open Sans" panose="020B0606030504020204" pitchFamily="34" charset="0"/>
                <a:cs typeface="Open Sans" panose="020B0606030504020204" pitchFamily="34" charset="0"/>
              </a:rPr>
              <a:t> thay </a:t>
            </a:r>
            <a:r>
              <a:rPr lang="vi-VN" sz="2400" dirty="0" err="1">
                <a:solidFill>
                  <a:srgbClr val="000066"/>
                </a:solidFill>
                <a:latin typeface="+mj-lt"/>
                <a:ea typeface="Open Sans" panose="020B0606030504020204" pitchFamily="34" charset="0"/>
                <a:cs typeface="Open Sans" panose="020B0606030504020204" pitchFamily="34" charset="0"/>
              </a:rPr>
              <a:t>đổi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diệu</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kì</a:t>
            </a:r>
            <a:r>
              <a:rPr lang="vi-VN" sz="2400" dirty="0">
                <a:solidFill>
                  <a:srgbClr val="000066"/>
                </a:solidFill>
                <a:latin typeface="+mj-lt"/>
                <a:ea typeface="Open Sans" panose="020B0606030504020204" pitchFamily="34" charset="0"/>
                <a:cs typeface="Open Sans" panose="020B0606030504020204" pitchFamily="34" charset="0"/>
              </a:rPr>
              <a:t> .</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loud 10"/>
          <p:cNvSpPr/>
          <p:nvPr/>
        </p:nvSpPr>
        <p:spPr>
          <a:xfrm>
            <a:off x="5106792" y="-70591"/>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mj-lt"/>
                <a:cs typeface="Arial" pitchFamily="34" charset="0"/>
              </a:rPr>
              <a:t>Nghe </a:t>
            </a:r>
            <a:r>
              <a:rPr lang="vi-VN" sz="2800" dirty="0" err="1">
                <a:solidFill>
                  <a:srgbClr val="FF0000"/>
                </a:solidFill>
                <a:latin typeface="+mj-lt"/>
                <a:cs typeface="Arial" pitchFamily="34" charset="0"/>
              </a:rPr>
              <a:t>kể</a:t>
            </a:r>
            <a:r>
              <a:rPr lang="vi-VN" sz="2800" dirty="0">
                <a:solidFill>
                  <a:srgbClr val="FF0000"/>
                </a:solidFill>
                <a:latin typeface="+mj-lt"/>
                <a:cs typeface="Arial" pitchFamily="34" charset="0"/>
              </a:rPr>
              <a:t> </a:t>
            </a:r>
            <a:r>
              <a:rPr lang="vi-VN" sz="2800" dirty="0" err="1">
                <a:solidFill>
                  <a:srgbClr val="FF0000"/>
                </a:solidFill>
                <a:latin typeface="+mj-lt"/>
                <a:cs typeface="Arial" pitchFamily="34" charset="0"/>
              </a:rPr>
              <a:t>chuyện</a:t>
            </a:r>
            <a:endParaRPr lang="en-US" sz="2800" dirty="0">
              <a:solidFill>
                <a:srgbClr val="FF0000"/>
              </a:solidFill>
              <a:latin typeface="+mj-lt"/>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Times New Roman" panose="02020603050405020304" pitchFamily="18" charset="0"/>
                <a:cs typeface="Times New Roman" panose="02020603050405020304" pitchFamily="18" charset="0"/>
              </a:rPr>
              <a:t>Kể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chuyện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3970318"/>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mj-lt"/>
                <a:cs typeface="Baloo 2 SemiBold" panose="020B0604020202020204" charset="0"/>
              </a:rPr>
              <a:t> các l</a:t>
            </a:r>
            <a:r>
              <a:rPr lang="vi-VN" sz="2800" dirty="0" err="1">
                <a:solidFill>
                  <a:schemeClr val="tx1">
                    <a:lumMod val="95000"/>
                    <a:lumOff val="5000"/>
                  </a:schemeClr>
                </a:solidFill>
                <a:latin typeface="+mj-lt"/>
                <a:cs typeface="Baloo 2 SemiBold" panose="020B0604020202020204" charset="0"/>
              </a:rPr>
              <a:t>oài</a:t>
            </a:r>
            <a:r>
              <a:rPr lang="vi-VN" sz="2800" dirty="0">
                <a:solidFill>
                  <a:schemeClr val="tx1">
                    <a:lumMod val="95000"/>
                    <a:lumOff val="5000"/>
                  </a:schemeClr>
                </a:solidFill>
                <a:latin typeface="+mj-lt"/>
                <a:cs typeface="Baloo 2 SemiBold" panose="020B0604020202020204" charset="0"/>
              </a:rPr>
              <a:t> hoa trong </a:t>
            </a:r>
            <a:r>
              <a:rPr lang="vi-VN" sz="2800" dirty="0" err="1">
                <a:solidFill>
                  <a:schemeClr val="tx1">
                    <a:lumMod val="95000"/>
                    <a:lumOff val="5000"/>
                  </a:schemeClr>
                </a:solidFill>
                <a:latin typeface="+mj-lt"/>
                <a:cs typeface="Baloo 2 SemiBold" panose="020B0604020202020204" charset="0"/>
              </a:rPr>
              <a:t>vườn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mà</a:t>
            </a:r>
            <a:r>
              <a:rPr lang="vi-VN" sz="2800" dirty="0">
                <a:solidFill>
                  <a:schemeClr val="tx1">
                    <a:lumMod val="95000"/>
                    <a:lumOff val="5000"/>
                  </a:schemeClr>
                </a:solidFill>
                <a:latin typeface="+mj-lt"/>
                <a:cs typeface="Baloo 2 SemiBold" panose="020B0604020202020204" charset="0"/>
              </a:rPr>
              <a:t> không </a:t>
            </a:r>
            <a:r>
              <a:rPr lang="vi-VN" sz="2800" dirty="0" err="1">
                <a:solidFill>
                  <a:schemeClr val="tx1">
                    <a:lumMod val="95000"/>
                    <a:lumOff val="5000"/>
                  </a:schemeClr>
                </a:solidFill>
                <a:latin typeface="+mj-lt"/>
                <a:cs typeface="Baloo 2 SemiBold" panose="020B0604020202020204" charset="0"/>
              </a:rPr>
              <a:t>để</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bụng</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chuyện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các</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loài</a:t>
            </a:r>
            <a:r>
              <a:rPr lang="vi-VN" sz="2800" dirty="0">
                <a:solidFill>
                  <a:schemeClr val="tx1">
                    <a:lumMod val="95000"/>
                    <a:lumOff val="5000"/>
                  </a:schemeClr>
                </a:solidFill>
                <a:latin typeface="+mj-lt"/>
                <a:cs typeface="Baloo 2 SemiBold" panose="020B0604020202020204" charset="0"/>
              </a:rPr>
              <a:t> hoa </a:t>
            </a:r>
            <a:r>
              <a:rPr lang="vi-VN" sz="2800" dirty="0" err="1">
                <a:solidFill>
                  <a:schemeClr val="tx1">
                    <a:lumMod val="95000"/>
                    <a:lumOff val="5000"/>
                  </a:schemeClr>
                </a:solidFill>
                <a:latin typeface="+mj-lt"/>
                <a:cs typeface="Baloo 2 SemiBold" panose="020B0604020202020204" charset="0"/>
              </a:rPr>
              <a:t>chế</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giễu</a:t>
            </a:r>
            <a:r>
              <a:rPr lang="vi-VN" sz="2800" dirty="0">
                <a:solidFill>
                  <a:schemeClr val="tx1">
                    <a:lumMod val="95000"/>
                    <a:lumOff val="5000"/>
                  </a:schemeClr>
                </a:solidFill>
                <a:latin typeface="+mj-lt"/>
                <a:cs typeface="Baloo 2 SemiBold" panose="020B0604020202020204" charset="0"/>
              </a:rPr>
              <a:t>, chê </a:t>
            </a:r>
            <a:r>
              <a:rPr lang="vi-VN" sz="2800">
                <a:solidFill>
                  <a:schemeClr val="tx1">
                    <a:lumMod val="95000"/>
                    <a:lumOff val="5000"/>
                  </a:schemeClr>
                </a:solidFill>
                <a:latin typeface="+mj-lt"/>
                <a:cs typeface="Baloo 2 SemiBold" panose="020B0604020202020204" charset="0"/>
              </a:rPr>
              <a:t>bai m</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ình</a:t>
            </a:r>
            <a:r>
              <a:rPr lang="vi-VN" sz="2800">
                <a:solidFill>
                  <a:schemeClr val="tx1">
                    <a:lumMod val="95000"/>
                    <a:lumOff val="5000"/>
                  </a:schemeClr>
                </a:solidFill>
                <a:latin typeface="Times New Roman" panose="02020603050405020304" pitchFamily="18" charset="0"/>
                <a:cs typeface="Times New Roman" panose="02020603050405020304" pitchFamily="18" charset="0"/>
              </a:rPr>
              <a:t>.</a:t>
            </a:r>
            <a:r>
              <a:rPr lang="vi-VN" sz="2800">
                <a:solidFill>
                  <a:schemeClr val="tx1">
                    <a:lumMod val="95000"/>
                    <a:lumOff val="5000"/>
                  </a:schemeClr>
                </a:solidFill>
                <a:latin typeface="+mj-lt"/>
                <a:cs typeface="Baloo 2 SemiBold" panose="020B0604020202020204" charset="0"/>
              </a:rPr>
              <a:t> </a:t>
            </a:r>
            <a:r>
              <a:rPr lang="vi-VN" sz="2800" dirty="0">
                <a:solidFill>
                  <a:schemeClr val="tx1">
                    <a:lumMod val="95000"/>
                    <a:lumOff val="5000"/>
                  </a:schemeClr>
                </a:solidFill>
                <a:latin typeface="+mj-lt"/>
                <a:cs typeface="Baloo 2 SemiBold" panose="020B0604020202020204" charset="0"/>
              </a:rPr>
              <a:t>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6002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này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tốt</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vi-VN"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xmlns=""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Times New Roman" panose="02020603050405020304" pitchFamily="18" charset="0"/>
                <a:cs typeface="Times New Roman" panose="02020603050405020304" pitchFamily="18" charset="0"/>
              </a:rPr>
              <a:t>Tạm</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biệt</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và</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hẹn</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gặp</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lại</a:t>
            </a:r>
            <a:r>
              <a:rPr lang="en-US" sz="72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13431" cy="3686085"/>
            <a:chOff x="-615991" y="642075"/>
            <a:chExt cx="791343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56470" y="1730064"/>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336030" y="4741595"/>
            <a:ext cx="3657600" cy="1371600"/>
          </a:xfrm>
          <a:prstGeom prst="wedgeEllipseCallout">
            <a:avLst>
              <a:gd name="adj1" fmla="val -47609"/>
              <a:gd name="adj2" fmla="val -116666"/>
            </a:avLst>
          </a:prstGeom>
          <a:solidFill>
            <a:srgbClr val="FFA12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Về</a:t>
            </a:r>
            <a:r>
              <a:rPr kumimoji="0" lang="vi-VN"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thăm quê</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9014460" cy="3686085"/>
            <a:chOff x="152400" y="642075"/>
            <a:chExt cx="5770209"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2137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endPar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Được theo mẹ </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FF5D1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quê</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nhiêu là ………</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FFCC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Calibri" panose="020F0502020204030204"/>
                <a:ea typeface="+mn-ea"/>
                <a:cs typeface="+mn-cs"/>
              </a:rPr>
              <a:t>thứ</a:t>
            </a: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cây</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CC6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Bà mỗi năm mỗi gầy </a:t>
              </a:r>
            </a:p>
            <a:p>
              <a:pPr marL="0" marR="0" lvl="0" indent="0"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Aarian"/>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Chắc bà luôn……</a:t>
              </a:r>
              <a:endParaRPr kumimoji="0" lang="en-US"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4983480" y="4649522"/>
            <a:ext cx="5487046" cy="1659205"/>
          </a:xfrm>
          <a:prstGeom prst="wedgeEllipseCallout">
            <a:avLst>
              <a:gd name="adj1" fmla="val -19831"/>
              <a:gd name="adj2" fmla="val -108333"/>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vất</a:t>
            </a:r>
            <a:r>
              <a:rPr kumimoji="0" lang="vi-VN"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vả</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1107</Words>
  <Application>Microsoft Office PowerPoint</Application>
  <PresentationFormat>Widescreen</PresentationFormat>
  <Paragraphs>196</Paragraphs>
  <Slides>50</Slides>
  <Notes>26</Notes>
  <HiddenSlides>0</HiddenSlides>
  <MMClips>11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50</vt:i4>
      </vt:variant>
    </vt:vector>
  </HeadingPairs>
  <TitlesOfParts>
    <vt:vector size="69" baseType="lpstr">
      <vt:lpstr>Aarian</vt:lpstr>
      <vt:lpstr>Arial</vt:lpstr>
      <vt:lpstr>Arial-Rounded</vt:lpstr>
      <vt:lpstr>Baloo 2 SemiBold</vt:lpstr>
      <vt:lpstr>Calibri</vt:lpstr>
      <vt:lpstr>Calibri Light</vt:lpstr>
      <vt:lpstr>Inconsolata</vt:lpstr>
      <vt:lpstr>inpin heiti</vt:lpstr>
      <vt:lpstr>Montserrat</vt:lpstr>
      <vt:lpstr>Nunito</vt:lpstr>
      <vt:lpstr>Open Sans</vt:lpstr>
      <vt:lpstr>Tahoma</vt:lpstr>
      <vt:lpstr>Times New Roman</vt:lpstr>
      <vt:lpstr>字魂100号-方方先锋体</vt:lpstr>
      <vt:lpstr>字魂59号-创粗黑</vt:lpstr>
      <vt:lpstr>等线</vt:lpstr>
      <vt:lpstr>Office Theme</vt:lpstr>
      <vt:lpstr>1_Office Theme</vt:lpstr>
      <vt:lpstr>2_Office Theme</vt:lpstr>
      <vt:lpstr>PowerPoint Presentation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Luyện đọc nhóm</vt:lpstr>
      <vt:lpstr>PowerPoint Presentation</vt:lpstr>
      <vt:lpstr>PowerPoint Presentation</vt:lpstr>
      <vt:lpstr>Thi đọc</vt:lpstr>
      <vt:lpstr>PowerPoint Presentation</vt:lpstr>
      <vt:lpstr>PowerPoint Presentation</vt:lpstr>
      <vt:lpstr>Đọc toàn bài</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36</cp:revision>
  <dcterms:created xsi:type="dcterms:W3CDTF">2022-07-23T06:59:00Z</dcterms:created>
  <dcterms:modified xsi:type="dcterms:W3CDTF">2022-09-26T10:18:14Z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