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sldGuideLst>
    </p:ext>
    <p:ext uri="http://customooxmlschemas.google.com/">
      <go:slidesCustomData xmlns:go="http://customooxmlschemas.google.com/" r:id="rId32" roundtripDataSignature="AMtx7mgjFUcHI21nGQFeV7o7O35XUu+yE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Gia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8-31T10:37:59.150">
    <p:pos x="19" y="10"/>
    <p:text/>
    <p:extLst>
      <p:ext uri="{C676402C-5697-4E1C-873F-D02D1690AC5C}">
        <p15:threadingInfo timeZoneBias="0"/>
      </p:ext>
      <p:ext uri="http://customooxmlschemas.google.com/">
        <go:slidesCustomData xmlns:go="http://customooxmlschemas.google.com/" commentPostId="AAAAPEWX_y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5"/>
          <p:cNvSpPr/>
          <p:nvPr>
            <p:ph idx="2" type="pic"/>
          </p:nvPr>
        </p:nvSpPr>
        <p:spPr>
          <a:xfrm>
            <a:off x="5183188" y="987425"/>
            <a:ext cx="6172200" cy="4873625"/>
          </a:xfrm>
          <a:prstGeom prst="rect">
            <a:avLst/>
          </a:prstGeom>
          <a:noFill/>
          <a:ln>
            <a:noFill/>
          </a:ln>
        </p:spPr>
      </p:sp>
      <p:sp>
        <p:nvSpPr>
          <p:cNvPr id="68" name="Google Shape;6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0" Type="http://schemas.openxmlformats.org/officeDocument/2006/relationships/image" Target="../media/image22.jpg"/><Relationship Id="rId22" Type="http://schemas.openxmlformats.org/officeDocument/2006/relationships/image" Target="../media/image19.jpg"/><Relationship Id="rId21" Type="http://schemas.openxmlformats.org/officeDocument/2006/relationships/image" Target="../media/image20.jpg"/><Relationship Id="rId24" Type="http://schemas.openxmlformats.org/officeDocument/2006/relationships/image" Target="../media/image23.jpg"/><Relationship Id="rId23" Type="http://schemas.openxmlformats.org/officeDocument/2006/relationships/image" Target="../media/image29.jp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7.png"/><Relationship Id="rId26" Type="http://schemas.openxmlformats.org/officeDocument/2006/relationships/image" Target="../media/image30.jpg"/><Relationship Id="rId25" Type="http://schemas.openxmlformats.org/officeDocument/2006/relationships/image" Target="../media/image25.jp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28.png"/><Relationship Id="rId8" Type="http://schemas.openxmlformats.org/officeDocument/2006/relationships/image" Target="../media/image3.png"/><Relationship Id="rId11" Type="http://schemas.openxmlformats.org/officeDocument/2006/relationships/image" Target="../media/image4.jpg"/><Relationship Id="rId10" Type="http://schemas.openxmlformats.org/officeDocument/2006/relationships/image" Target="../media/image17.png"/><Relationship Id="rId13" Type="http://schemas.openxmlformats.org/officeDocument/2006/relationships/image" Target="../media/image14.jpg"/><Relationship Id="rId12" Type="http://schemas.openxmlformats.org/officeDocument/2006/relationships/image" Target="../media/image11.jpg"/><Relationship Id="rId15" Type="http://schemas.openxmlformats.org/officeDocument/2006/relationships/image" Target="../media/image18.jpg"/><Relationship Id="rId14" Type="http://schemas.openxmlformats.org/officeDocument/2006/relationships/image" Target="../media/image2.jpg"/><Relationship Id="rId17" Type="http://schemas.openxmlformats.org/officeDocument/2006/relationships/image" Target="../media/image24.jpg"/><Relationship Id="rId16" Type="http://schemas.openxmlformats.org/officeDocument/2006/relationships/image" Target="../media/image10.jpg"/><Relationship Id="rId19" Type="http://schemas.openxmlformats.org/officeDocument/2006/relationships/image" Target="../media/image31.jpg"/><Relationship Id="rId18"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0" y="0"/>
            <a:ext cx="12192000" cy="68580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89" name="Google Shape;89;p1"/>
          <p:cNvSpPr txBox="1"/>
          <p:nvPr/>
        </p:nvSpPr>
        <p:spPr>
          <a:xfrm>
            <a:off x="3071813" y="260350"/>
            <a:ext cx="6359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CC"/>
              </a:buClr>
              <a:buSzPts val="2800"/>
              <a:buFont typeface="Times New Roman"/>
              <a:buNone/>
            </a:pPr>
            <a:r>
              <a:rPr b="1" i="0" lang="en-US" sz="2800" u="none" cap="none" strike="noStrike">
                <a:solidFill>
                  <a:srgbClr val="0000CC"/>
                </a:solidFill>
                <a:latin typeface="Times New Roman"/>
                <a:ea typeface="Times New Roman"/>
                <a:cs typeface="Times New Roman"/>
                <a:sym typeface="Times New Roman"/>
              </a:rPr>
              <a:t>TRƯỜNG TIỂU HỌC </a:t>
            </a:r>
            <a:r>
              <a:rPr b="1" lang="en-US" sz="2800">
                <a:solidFill>
                  <a:srgbClr val="0000CC"/>
                </a:solidFill>
                <a:latin typeface="Times New Roman"/>
                <a:ea typeface="Times New Roman"/>
                <a:cs typeface="Times New Roman"/>
                <a:sym typeface="Times New Roman"/>
              </a:rPr>
              <a:t>BỒ ĐỀ</a:t>
            </a:r>
            <a:endParaRPr/>
          </a:p>
        </p:txBody>
      </p:sp>
      <p:sp>
        <p:nvSpPr>
          <p:cNvPr id="90" name="Google Shape;90;p1"/>
          <p:cNvSpPr txBox="1"/>
          <p:nvPr/>
        </p:nvSpPr>
        <p:spPr>
          <a:xfrm>
            <a:off x="1823864" y="1916832"/>
            <a:ext cx="9144000" cy="21714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800" u="none" cap="none" strike="noStrike">
                <a:solidFill>
                  <a:srgbClr val="009900"/>
                </a:solidFill>
                <a:latin typeface="Times New Roman"/>
                <a:ea typeface="Times New Roman"/>
                <a:cs typeface="Times New Roman"/>
                <a:sym typeface="Times New Roman"/>
              </a:rPr>
              <a:t>BÀI GIẢNG </a:t>
            </a:r>
            <a:endParaRPr/>
          </a:p>
          <a:p>
            <a:pPr indent="0" lvl="0" marL="0" marR="0" rtl="0" algn="ctr">
              <a:lnSpc>
                <a:spcPct val="150000"/>
              </a:lnSpc>
              <a:spcBef>
                <a:spcPts val="0"/>
              </a:spcBef>
              <a:spcAft>
                <a:spcPts val="0"/>
              </a:spcAft>
              <a:buNone/>
            </a:pPr>
            <a:r>
              <a:rPr b="1" i="0" lang="en-US" sz="4800" u="none" cap="none" strike="noStrike">
                <a:solidFill>
                  <a:srgbClr val="009900"/>
                </a:solidFill>
                <a:latin typeface="Times New Roman"/>
                <a:ea typeface="Times New Roman"/>
                <a:cs typeface="Times New Roman"/>
                <a:sym typeface="Times New Roman"/>
              </a:rPr>
              <a:t>MÔN TẬP ĐỌC LỚP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0"/>
          <p:cNvSpPr txBox="1"/>
          <p:nvPr/>
        </p:nvSpPr>
        <p:spPr>
          <a:xfrm>
            <a:off x="891243" y="795200"/>
            <a:ext cx="25146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FF"/>
              </a:buClr>
              <a:buSzPts val="2800"/>
              <a:buFont typeface="Arial"/>
              <a:buNone/>
            </a:pPr>
            <a:r>
              <a:rPr b="1" lang="en-US" sz="2800">
                <a:solidFill>
                  <a:srgbClr val="0000FF"/>
                </a:solidFill>
                <a:latin typeface="Times New Roman"/>
                <a:ea typeface="Times New Roman"/>
                <a:cs typeface="Times New Roman"/>
                <a:sym typeface="Times New Roman"/>
              </a:rPr>
              <a:t>Luyện đọc</a:t>
            </a:r>
            <a:endParaRPr b="1" sz="2800">
              <a:solidFill>
                <a:srgbClr val="0000FF"/>
              </a:solidFill>
              <a:latin typeface="Times New Roman"/>
              <a:ea typeface="Times New Roman"/>
              <a:cs typeface="Times New Roman"/>
              <a:sym typeface="Times New Roman"/>
            </a:endParaRPr>
          </a:p>
        </p:txBody>
      </p:sp>
      <p:sp>
        <p:nvSpPr>
          <p:cNvPr id="187" name="Google Shape;187;p10"/>
          <p:cNvSpPr txBox="1"/>
          <p:nvPr/>
        </p:nvSpPr>
        <p:spPr>
          <a:xfrm>
            <a:off x="3180760" y="1314313"/>
            <a:ext cx="59315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800000"/>
              </a:buClr>
              <a:buSzPts val="2800"/>
              <a:buFont typeface="Arial"/>
              <a:buNone/>
            </a:pPr>
            <a:r>
              <a:rPr b="1" lang="en-US" sz="2800">
                <a:solidFill>
                  <a:srgbClr val="800000"/>
                </a:solidFill>
                <a:latin typeface="Times New Roman"/>
                <a:ea typeface="Times New Roman"/>
                <a:cs typeface="Times New Roman"/>
                <a:sym typeface="Times New Roman"/>
              </a:rPr>
              <a:t>* Tìm cách ngắt nhịp thơ:</a:t>
            </a:r>
            <a:endParaRPr/>
          </a:p>
        </p:txBody>
      </p:sp>
      <p:sp>
        <p:nvSpPr>
          <p:cNvPr id="188" name="Google Shape;188;p10"/>
          <p:cNvSpPr txBox="1"/>
          <p:nvPr/>
        </p:nvSpPr>
        <p:spPr>
          <a:xfrm>
            <a:off x="3962544" y="2542596"/>
            <a:ext cx="426691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516E4"/>
                </a:solidFill>
                <a:latin typeface="Arial"/>
                <a:ea typeface="Arial"/>
                <a:cs typeface="Arial"/>
                <a:sym typeface="Arial"/>
              </a:rPr>
              <a:t>Em yêu tất cả</a:t>
            </a:r>
            <a:endParaRPr/>
          </a:p>
          <a:p>
            <a:pPr indent="0" lvl="0" marL="0" marR="0" rtl="0" algn="l">
              <a:spcBef>
                <a:spcPts val="0"/>
              </a:spcBef>
              <a:spcAft>
                <a:spcPts val="0"/>
              </a:spcAft>
              <a:buNone/>
            </a:pPr>
            <a:r>
              <a:rPr b="1" lang="en-US" sz="2400">
                <a:solidFill>
                  <a:srgbClr val="2516E4"/>
                </a:solidFill>
                <a:latin typeface="Arial"/>
                <a:ea typeface="Arial"/>
                <a:cs typeface="Arial"/>
                <a:sym typeface="Arial"/>
              </a:rPr>
              <a:t>Sắc màu Việt Nam.</a:t>
            </a:r>
            <a:endParaRPr b="1" sz="2400">
              <a:solidFill>
                <a:srgbClr val="2516E4"/>
              </a:solidFill>
              <a:latin typeface="Arial"/>
              <a:ea typeface="Arial"/>
              <a:cs typeface="Arial"/>
              <a:sym typeface="Arial"/>
            </a:endParaRPr>
          </a:p>
        </p:txBody>
      </p:sp>
      <p:cxnSp>
        <p:nvCxnSpPr>
          <p:cNvPr id="189" name="Google Shape;189;p10"/>
          <p:cNvCxnSpPr/>
          <p:nvPr/>
        </p:nvCxnSpPr>
        <p:spPr>
          <a:xfrm flipH="1">
            <a:off x="5163719" y="2328482"/>
            <a:ext cx="76200" cy="640858"/>
          </a:xfrm>
          <a:prstGeom prst="straightConnector1">
            <a:avLst/>
          </a:prstGeom>
          <a:noFill/>
          <a:ln cap="flat" cmpd="sng" w="19050">
            <a:solidFill>
              <a:srgbClr val="FF0000"/>
            </a:solidFill>
            <a:prstDash val="solid"/>
            <a:miter lim="800000"/>
            <a:headEnd len="sm" w="sm" type="none"/>
            <a:tailEnd len="sm" w="sm" type="none"/>
          </a:ln>
        </p:spPr>
      </p:cxnSp>
    </p:spTree>
  </p:cSld>
  <p:clrMapOvr>
    <a:masterClrMapping/>
  </p:clrMapOvr>
  <p:transition spd="slow">
    <p:zoom dir="in"/>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8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8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1"/>
          <p:cNvPicPr preferRelativeResize="0"/>
          <p:nvPr/>
        </p:nvPicPr>
        <p:blipFill rotWithShape="1">
          <a:blip r:embed="rId3">
            <a:alphaModFix/>
          </a:blip>
          <a:srcRect b="0" l="0" r="0" t="0"/>
          <a:stretch/>
        </p:blipFill>
        <p:spPr>
          <a:xfrm>
            <a:off x="5199797" y="1596541"/>
            <a:ext cx="6992203" cy="5261460"/>
          </a:xfrm>
          <a:prstGeom prst="rect">
            <a:avLst/>
          </a:prstGeom>
          <a:noFill/>
          <a:ln>
            <a:noFill/>
          </a:ln>
        </p:spPr>
      </p:pic>
      <p:sp>
        <p:nvSpPr>
          <p:cNvPr id="195" name="Google Shape;195;p11"/>
          <p:cNvSpPr/>
          <p:nvPr/>
        </p:nvSpPr>
        <p:spPr>
          <a:xfrm>
            <a:off x="2137869" y="399984"/>
            <a:ext cx="5078857" cy="1842448"/>
          </a:xfrm>
          <a:prstGeom prst="cloud">
            <a:avLst/>
          </a:prstGeom>
          <a:solidFill>
            <a:srgbClr val="FFF2C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222A35"/>
                </a:solidFill>
                <a:latin typeface="Arial"/>
                <a:ea typeface="Arial"/>
                <a:cs typeface="Arial"/>
                <a:sym typeface="Arial"/>
              </a:rPr>
              <a:t>Tìm hiểu bài</a:t>
            </a:r>
            <a:endParaRPr b="1" sz="3200">
              <a:solidFill>
                <a:srgbClr val="222A3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nvSpPr>
        <p:spPr>
          <a:xfrm>
            <a:off x="262275" y="624702"/>
            <a:ext cx="8651875"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8000"/>
              </a:buClr>
              <a:buSzPts val="2800"/>
              <a:buFont typeface="Arial"/>
              <a:buNone/>
            </a:pPr>
            <a:r>
              <a:rPr b="1" lang="en-US" sz="2800">
                <a:solidFill>
                  <a:srgbClr val="008000"/>
                </a:solidFill>
                <a:latin typeface="Times New Roman"/>
                <a:ea typeface="Times New Roman"/>
                <a:cs typeface="Times New Roman"/>
                <a:sym typeface="Times New Roman"/>
              </a:rPr>
              <a:t>1. Bạn nhỏ yêu những màu sắc nào?</a:t>
            </a:r>
            <a:endParaRPr/>
          </a:p>
        </p:txBody>
      </p:sp>
      <p:sp>
        <p:nvSpPr>
          <p:cNvPr id="201" name="Google Shape;201;p12"/>
          <p:cNvSpPr txBox="1"/>
          <p:nvPr/>
        </p:nvSpPr>
        <p:spPr>
          <a:xfrm>
            <a:off x="2817813" y="1741577"/>
            <a:ext cx="2824163" cy="701675"/>
          </a:xfrm>
          <a:prstGeom prst="rect">
            <a:avLst/>
          </a:prstGeom>
          <a:solidFill>
            <a:srgbClr val="00CC00"/>
          </a:solid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b="1" lang="en-US" sz="4000">
                <a:solidFill>
                  <a:srgbClr val="FF3300"/>
                </a:solidFill>
                <a:latin typeface="Times New Roman"/>
                <a:ea typeface="Times New Roman"/>
                <a:cs typeface="Times New Roman"/>
                <a:sym typeface="Times New Roman"/>
              </a:rPr>
              <a:t>Màu đỏ</a:t>
            </a:r>
            <a:endParaRPr/>
          </a:p>
        </p:txBody>
      </p:sp>
      <p:sp>
        <p:nvSpPr>
          <p:cNvPr id="202" name="Google Shape;202;p12"/>
          <p:cNvSpPr txBox="1"/>
          <p:nvPr/>
        </p:nvSpPr>
        <p:spPr>
          <a:xfrm>
            <a:off x="6096000" y="1720940"/>
            <a:ext cx="3270250" cy="70167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b="1" lang="en-US" sz="4000">
                <a:solidFill>
                  <a:srgbClr val="0000FF"/>
                </a:solidFill>
                <a:latin typeface="Times New Roman"/>
                <a:ea typeface="Times New Roman"/>
                <a:cs typeface="Times New Roman"/>
                <a:sym typeface="Times New Roman"/>
              </a:rPr>
              <a:t>màu xanh</a:t>
            </a:r>
            <a:endParaRPr/>
          </a:p>
        </p:txBody>
      </p:sp>
      <p:sp>
        <p:nvSpPr>
          <p:cNvPr id="203" name="Google Shape;203;p12"/>
          <p:cNvSpPr txBox="1"/>
          <p:nvPr/>
        </p:nvSpPr>
        <p:spPr>
          <a:xfrm>
            <a:off x="1522413" y="2409915"/>
            <a:ext cx="3419475" cy="701675"/>
          </a:xfrm>
          <a:prstGeom prst="rect">
            <a:avLst/>
          </a:prstGeom>
          <a:solidFill>
            <a:srgbClr val="990000"/>
          </a:solid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b="1" lang="en-US" sz="4000">
                <a:solidFill>
                  <a:srgbClr val="FFFF00"/>
                </a:solidFill>
                <a:latin typeface="Times New Roman"/>
                <a:ea typeface="Times New Roman"/>
                <a:cs typeface="Times New Roman"/>
                <a:sym typeface="Times New Roman"/>
              </a:rPr>
              <a:t>màu vàng</a:t>
            </a:r>
            <a:endParaRPr b="1" sz="4000">
              <a:solidFill>
                <a:srgbClr val="FFFF00"/>
              </a:solidFill>
              <a:latin typeface="Times New Roman"/>
              <a:ea typeface="Times New Roman"/>
              <a:cs typeface="Times New Roman"/>
              <a:sym typeface="Times New Roman"/>
            </a:endParaRPr>
          </a:p>
        </p:txBody>
      </p:sp>
      <p:sp>
        <p:nvSpPr>
          <p:cNvPr id="204" name="Google Shape;204;p12"/>
          <p:cNvSpPr txBox="1"/>
          <p:nvPr/>
        </p:nvSpPr>
        <p:spPr>
          <a:xfrm>
            <a:off x="4875212" y="2425790"/>
            <a:ext cx="3278188" cy="701675"/>
          </a:xfrm>
          <a:prstGeom prst="rect">
            <a:avLst/>
          </a:prstGeom>
          <a:solidFill>
            <a:srgbClr val="0000CC"/>
          </a:solid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FFFFFF"/>
              </a:buClr>
              <a:buSzPts val="4000"/>
              <a:buFont typeface="Arial"/>
              <a:buNone/>
            </a:pPr>
            <a:r>
              <a:rPr b="1" lang="en-US" sz="4000">
                <a:solidFill>
                  <a:srgbClr val="FFFFFF"/>
                </a:solidFill>
                <a:latin typeface="Times New Roman"/>
                <a:ea typeface="Times New Roman"/>
                <a:cs typeface="Times New Roman"/>
                <a:sym typeface="Times New Roman"/>
              </a:rPr>
              <a:t>màu trắng</a:t>
            </a:r>
            <a:endParaRPr/>
          </a:p>
        </p:txBody>
      </p:sp>
      <p:sp>
        <p:nvSpPr>
          <p:cNvPr id="205" name="Google Shape;205;p12"/>
          <p:cNvSpPr txBox="1"/>
          <p:nvPr/>
        </p:nvSpPr>
        <p:spPr>
          <a:xfrm>
            <a:off x="8121650" y="2427377"/>
            <a:ext cx="2544762" cy="701675"/>
          </a:xfrm>
          <a:prstGeom prst="rect">
            <a:avLst/>
          </a:prstGeom>
          <a:solidFill>
            <a:srgbClr val="99CC00"/>
          </a:solid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b="1" lang="en-US" sz="4000">
                <a:solidFill>
                  <a:srgbClr val="000000"/>
                </a:solidFill>
                <a:latin typeface="Times New Roman"/>
                <a:ea typeface="Times New Roman"/>
                <a:cs typeface="Times New Roman"/>
                <a:sym typeface="Times New Roman"/>
              </a:rPr>
              <a:t>màu đen</a:t>
            </a:r>
            <a:endParaRPr/>
          </a:p>
        </p:txBody>
      </p:sp>
      <p:sp>
        <p:nvSpPr>
          <p:cNvPr id="206" name="Google Shape;206;p12"/>
          <p:cNvSpPr txBox="1"/>
          <p:nvPr/>
        </p:nvSpPr>
        <p:spPr>
          <a:xfrm>
            <a:off x="2708276" y="3113177"/>
            <a:ext cx="2973387" cy="701675"/>
          </a:xfrm>
          <a:prstGeom prst="rect">
            <a:avLst/>
          </a:prstGeom>
          <a:solidFill>
            <a:srgbClr val="00FF00"/>
          </a:solid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b="1" lang="en-US" sz="4000">
                <a:solidFill>
                  <a:srgbClr val="9900CC"/>
                </a:solidFill>
                <a:latin typeface="Times New Roman"/>
                <a:ea typeface="Times New Roman"/>
                <a:cs typeface="Times New Roman"/>
                <a:sym typeface="Times New Roman"/>
              </a:rPr>
              <a:t>màu tím</a:t>
            </a:r>
            <a:endParaRPr/>
          </a:p>
        </p:txBody>
      </p:sp>
      <p:sp>
        <p:nvSpPr>
          <p:cNvPr id="207" name="Google Shape;207;p12"/>
          <p:cNvSpPr txBox="1"/>
          <p:nvPr/>
        </p:nvSpPr>
        <p:spPr>
          <a:xfrm>
            <a:off x="6089651" y="3113177"/>
            <a:ext cx="3716337" cy="701675"/>
          </a:xfrm>
          <a:prstGeom prst="rect">
            <a:avLst/>
          </a:prstGeom>
          <a:solidFill>
            <a:srgbClr val="FF99CC"/>
          </a:solid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b="1" lang="en-US" sz="4000">
                <a:solidFill>
                  <a:srgbClr val="990033"/>
                </a:solidFill>
                <a:latin typeface="Times New Roman"/>
                <a:ea typeface="Times New Roman"/>
                <a:cs typeface="Times New Roman"/>
                <a:sym typeface="Times New Roman"/>
              </a:rPr>
              <a:t>màu nâu …</a:t>
            </a:r>
            <a:endParaRPr/>
          </a:p>
        </p:txBody>
      </p:sp>
      <p:sp>
        <p:nvSpPr>
          <p:cNvPr id="208" name="Google Shape;208;p12"/>
          <p:cNvSpPr txBox="1"/>
          <p:nvPr/>
        </p:nvSpPr>
        <p:spPr>
          <a:xfrm>
            <a:off x="1593850" y="3879939"/>
            <a:ext cx="9072562"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FF"/>
              </a:buClr>
              <a:buSzPts val="2800"/>
              <a:buFont typeface="Arial"/>
              <a:buNone/>
            </a:pPr>
            <a:r>
              <a:rPr i="1" lang="en-US" sz="2800">
                <a:solidFill>
                  <a:srgbClr val="0000FF"/>
                </a:solidFill>
                <a:latin typeface="Times New Roman"/>
                <a:ea typeface="Times New Roman"/>
                <a:cs typeface="Times New Roman"/>
                <a:sym typeface="Times New Roman"/>
              </a:rPr>
              <a:t>* </a:t>
            </a:r>
            <a:r>
              <a:rPr b="1" i="1" lang="en-US" sz="2800">
                <a:solidFill>
                  <a:srgbClr val="0000FF"/>
                </a:solidFill>
                <a:latin typeface="Times New Roman"/>
                <a:ea typeface="Times New Roman"/>
                <a:cs typeface="Times New Roman"/>
                <a:sym typeface="Times New Roman"/>
              </a:rPr>
              <a:t>Bạn nhỏ trong bài yêu tất cả các sắc màu của cuộc sống.</a:t>
            </a:r>
            <a:endParaRPr/>
          </a:p>
        </p:txBody>
      </p:sp>
      <p:sp>
        <p:nvSpPr>
          <p:cNvPr id="209" name="Google Shape;209;p12"/>
          <p:cNvSpPr txBox="1"/>
          <p:nvPr/>
        </p:nvSpPr>
        <p:spPr>
          <a:xfrm>
            <a:off x="262275" y="5196698"/>
            <a:ext cx="835025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8000"/>
              </a:buClr>
              <a:buSzPts val="2800"/>
              <a:buFont typeface="Arial"/>
              <a:buNone/>
            </a:pPr>
            <a:r>
              <a:rPr b="1" lang="en-US" sz="2800">
                <a:solidFill>
                  <a:srgbClr val="008000"/>
                </a:solidFill>
                <a:latin typeface="Times New Roman"/>
                <a:ea typeface="Times New Roman"/>
                <a:cs typeface="Times New Roman"/>
                <a:sym typeface="Times New Roman"/>
              </a:rPr>
              <a:t> 2. Mỗi sắc màu gợi ra những hình ảnh nào?</a:t>
            </a:r>
            <a:endParaRPr b="1" i="1" sz="2800">
              <a:solidFill>
                <a:srgbClr val="008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8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8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8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8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8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8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8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8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8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8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Cover" id="214" name="Google Shape;214;p13"/>
          <p:cNvPicPr preferRelativeResize="0"/>
          <p:nvPr/>
        </p:nvPicPr>
        <p:blipFill rotWithShape="1">
          <a:blip r:embed="rId3">
            <a:alphaModFix/>
          </a:blip>
          <a:srcRect b="0" l="0" r="0" t="0"/>
          <a:stretch/>
        </p:blipFill>
        <p:spPr>
          <a:xfrm rot="1556331">
            <a:off x="5333940" y="3214547"/>
            <a:ext cx="1803583" cy="1903397"/>
          </a:xfrm>
          <a:prstGeom prst="rect">
            <a:avLst/>
          </a:prstGeom>
          <a:noFill/>
          <a:ln>
            <a:noFill/>
          </a:ln>
        </p:spPr>
      </p:pic>
      <p:pic>
        <p:nvPicPr>
          <p:cNvPr descr="Cover" id="215" name="Google Shape;215;p13"/>
          <p:cNvPicPr preferRelativeResize="0"/>
          <p:nvPr/>
        </p:nvPicPr>
        <p:blipFill rotWithShape="1">
          <a:blip r:embed="rId4">
            <a:alphaModFix/>
          </a:blip>
          <a:srcRect b="0" l="0" r="0" t="0"/>
          <a:stretch/>
        </p:blipFill>
        <p:spPr>
          <a:xfrm rot="-966202">
            <a:off x="3336230" y="3287473"/>
            <a:ext cx="3269374" cy="2168262"/>
          </a:xfrm>
          <a:prstGeom prst="rect">
            <a:avLst/>
          </a:prstGeom>
          <a:noFill/>
          <a:ln>
            <a:noFill/>
          </a:ln>
        </p:spPr>
      </p:pic>
      <p:pic>
        <p:nvPicPr>
          <p:cNvPr descr="Cover" id="216" name="Google Shape;216;p13"/>
          <p:cNvPicPr preferRelativeResize="0"/>
          <p:nvPr/>
        </p:nvPicPr>
        <p:blipFill rotWithShape="1">
          <a:blip r:embed="rId5">
            <a:alphaModFix/>
          </a:blip>
          <a:srcRect b="0" l="0" r="0" t="0"/>
          <a:stretch/>
        </p:blipFill>
        <p:spPr>
          <a:xfrm rot="-593672">
            <a:off x="3550480" y="3071194"/>
            <a:ext cx="2479392" cy="742950"/>
          </a:xfrm>
          <a:prstGeom prst="rect">
            <a:avLst/>
          </a:prstGeom>
          <a:noFill/>
          <a:ln>
            <a:noFill/>
          </a:ln>
        </p:spPr>
      </p:pic>
      <p:pic>
        <p:nvPicPr>
          <p:cNvPr descr="Cover" id="217" name="Google Shape;217;p13"/>
          <p:cNvPicPr preferRelativeResize="0"/>
          <p:nvPr/>
        </p:nvPicPr>
        <p:blipFill rotWithShape="1">
          <a:blip r:embed="rId6">
            <a:alphaModFix/>
          </a:blip>
          <a:srcRect b="0" l="0" r="0" t="0"/>
          <a:stretch/>
        </p:blipFill>
        <p:spPr>
          <a:xfrm rot="526290">
            <a:off x="4126212" y="1838082"/>
            <a:ext cx="2066145" cy="1882046"/>
          </a:xfrm>
          <a:prstGeom prst="rect">
            <a:avLst/>
          </a:prstGeom>
          <a:noFill/>
          <a:ln>
            <a:noFill/>
          </a:ln>
        </p:spPr>
      </p:pic>
      <p:pic>
        <p:nvPicPr>
          <p:cNvPr descr="Cover" id="218" name="Google Shape;218;p13"/>
          <p:cNvPicPr preferRelativeResize="0"/>
          <p:nvPr/>
        </p:nvPicPr>
        <p:blipFill rotWithShape="1">
          <a:blip r:embed="rId7">
            <a:alphaModFix/>
          </a:blip>
          <a:srcRect b="0" l="0" r="0" t="0"/>
          <a:stretch/>
        </p:blipFill>
        <p:spPr>
          <a:xfrm rot="1788345">
            <a:off x="6238891" y="3843410"/>
            <a:ext cx="2353890" cy="742950"/>
          </a:xfrm>
          <a:prstGeom prst="rect">
            <a:avLst/>
          </a:prstGeom>
          <a:noFill/>
          <a:ln>
            <a:noFill/>
          </a:ln>
        </p:spPr>
      </p:pic>
      <p:pic>
        <p:nvPicPr>
          <p:cNvPr descr="Cover" id="219" name="Google Shape;219;p13"/>
          <p:cNvPicPr preferRelativeResize="0"/>
          <p:nvPr/>
        </p:nvPicPr>
        <p:blipFill rotWithShape="1">
          <a:blip r:embed="rId8">
            <a:alphaModFix/>
          </a:blip>
          <a:srcRect b="0" l="0" r="0" t="0"/>
          <a:stretch/>
        </p:blipFill>
        <p:spPr>
          <a:xfrm>
            <a:off x="6700840" y="2219512"/>
            <a:ext cx="1838742" cy="1185675"/>
          </a:xfrm>
          <a:prstGeom prst="rect">
            <a:avLst/>
          </a:prstGeom>
          <a:noFill/>
          <a:ln>
            <a:noFill/>
          </a:ln>
        </p:spPr>
      </p:pic>
      <p:pic>
        <p:nvPicPr>
          <p:cNvPr descr="Cover" id="220" name="Google Shape;220;p13"/>
          <p:cNvPicPr preferRelativeResize="0"/>
          <p:nvPr/>
        </p:nvPicPr>
        <p:blipFill rotWithShape="1">
          <a:blip r:embed="rId9">
            <a:alphaModFix/>
          </a:blip>
          <a:srcRect b="0" l="0" r="0" t="0"/>
          <a:stretch/>
        </p:blipFill>
        <p:spPr>
          <a:xfrm>
            <a:off x="5726114" y="1004889"/>
            <a:ext cx="1158875" cy="2714625"/>
          </a:xfrm>
          <a:prstGeom prst="rect">
            <a:avLst/>
          </a:prstGeom>
          <a:noFill/>
          <a:ln>
            <a:noFill/>
          </a:ln>
        </p:spPr>
      </p:pic>
      <p:pic>
        <p:nvPicPr>
          <p:cNvPr descr="Cover" id="221" name="Google Shape;221;p13"/>
          <p:cNvPicPr preferRelativeResize="0"/>
          <p:nvPr/>
        </p:nvPicPr>
        <p:blipFill rotWithShape="1">
          <a:blip r:embed="rId10">
            <a:alphaModFix/>
          </a:blip>
          <a:srcRect b="0" l="0" r="0" t="0"/>
          <a:stretch/>
        </p:blipFill>
        <p:spPr>
          <a:xfrm>
            <a:off x="4790606" y="2453333"/>
            <a:ext cx="2633663" cy="1819275"/>
          </a:xfrm>
          <a:prstGeom prst="rect">
            <a:avLst/>
          </a:prstGeom>
          <a:noFill/>
          <a:ln>
            <a:noFill/>
          </a:ln>
        </p:spPr>
      </p:pic>
      <p:pic>
        <p:nvPicPr>
          <p:cNvPr descr="hatqc" id="222" name="Google Shape;222;p13"/>
          <p:cNvPicPr preferRelativeResize="0"/>
          <p:nvPr/>
        </p:nvPicPr>
        <p:blipFill rotWithShape="1">
          <a:blip r:embed="rId11">
            <a:alphaModFix/>
          </a:blip>
          <a:srcRect b="0" l="0" r="0" t="0"/>
          <a:stretch/>
        </p:blipFill>
        <p:spPr>
          <a:xfrm>
            <a:off x="6734101" y="424812"/>
            <a:ext cx="1361387" cy="105049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grpSp>
        <p:nvGrpSpPr>
          <p:cNvPr id="223" name="Google Shape;223;p13"/>
          <p:cNvGrpSpPr/>
          <p:nvPr/>
        </p:nvGrpSpPr>
        <p:grpSpPr>
          <a:xfrm>
            <a:off x="8561502" y="2649010"/>
            <a:ext cx="1638300" cy="944563"/>
            <a:chOff x="192" y="192"/>
            <a:chExt cx="2592" cy="1496"/>
          </a:xfrm>
        </p:grpSpPr>
        <p:pic>
          <p:nvPicPr>
            <p:cNvPr descr="dbcl" id="224" name="Google Shape;224;p13"/>
            <p:cNvPicPr preferRelativeResize="0"/>
            <p:nvPr/>
          </p:nvPicPr>
          <p:blipFill rotWithShape="1">
            <a:blip r:embed="rId12">
              <a:alphaModFix/>
            </a:blip>
            <a:srcRect b="0" l="0" r="0" t="0"/>
            <a:stretch/>
          </p:blipFill>
          <p:spPr>
            <a:xfrm>
              <a:off x="192" y="192"/>
              <a:ext cx="2592" cy="1496"/>
            </a:xfrm>
            <a:prstGeom prst="rect">
              <a:avLst/>
            </a:prstGeom>
            <a:noFill/>
            <a:ln cap="flat" cmpd="sng" w="28575">
              <a:solidFill>
                <a:srgbClr val="000000"/>
              </a:solidFill>
              <a:prstDash val="solid"/>
              <a:miter lim="800000"/>
              <a:headEnd len="sm" w="sm" type="none"/>
              <a:tailEnd len="sm" w="sm" type="none"/>
            </a:ln>
          </p:spPr>
        </p:pic>
        <p:sp>
          <p:nvSpPr>
            <p:cNvPr id="225" name="Google Shape;225;p13"/>
            <p:cNvSpPr/>
            <p:nvPr/>
          </p:nvSpPr>
          <p:spPr>
            <a:xfrm>
              <a:off x="1407" y="1230"/>
              <a:ext cx="1374" cy="438"/>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Đồng bằng</a:t>
              </a:r>
              <a:endParaRPr/>
            </a:p>
          </p:txBody>
        </p:sp>
      </p:grpSp>
      <p:grpSp>
        <p:nvGrpSpPr>
          <p:cNvPr id="226" name="Google Shape;226;p13"/>
          <p:cNvGrpSpPr/>
          <p:nvPr/>
        </p:nvGrpSpPr>
        <p:grpSpPr>
          <a:xfrm>
            <a:off x="8551936" y="1507762"/>
            <a:ext cx="1639582" cy="1125633"/>
            <a:chOff x="3451" y="-1173"/>
            <a:chExt cx="2575" cy="1604"/>
          </a:xfrm>
        </p:grpSpPr>
        <p:pic>
          <p:nvPicPr>
            <p:cNvPr descr="taybac1" id="227" name="Google Shape;227;p13"/>
            <p:cNvPicPr preferRelativeResize="0"/>
            <p:nvPr/>
          </p:nvPicPr>
          <p:blipFill rotWithShape="1">
            <a:blip r:embed="rId13">
              <a:alphaModFix/>
            </a:blip>
            <a:srcRect b="0" l="0" r="0" t="0"/>
            <a:stretch/>
          </p:blipFill>
          <p:spPr>
            <a:xfrm>
              <a:off x="3451" y="-1173"/>
              <a:ext cx="2568" cy="1536"/>
            </a:xfrm>
            <a:prstGeom prst="rect">
              <a:avLst/>
            </a:prstGeom>
            <a:noFill/>
            <a:ln cap="flat" cmpd="sng" w="28575">
              <a:solidFill>
                <a:srgbClr val="000000"/>
              </a:solidFill>
              <a:prstDash val="solid"/>
              <a:miter lim="800000"/>
              <a:headEnd len="sm" w="sm" type="none"/>
              <a:tailEnd len="sm" w="sm" type="none"/>
            </a:ln>
          </p:spPr>
        </p:pic>
        <p:sp>
          <p:nvSpPr>
            <p:cNvPr id="228" name="Google Shape;228;p13"/>
            <p:cNvSpPr/>
            <p:nvPr/>
          </p:nvSpPr>
          <p:spPr>
            <a:xfrm>
              <a:off x="4832" y="36"/>
              <a:ext cx="1194" cy="395"/>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Rừng núi</a:t>
              </a:r>
              <a:endParaRPr/>
            </a:p>
          </p:txBody>
        </p:sp>
      </p:grpSp>
      <p:grpSp>
        <p:nvGrpSpPr>
          <p:cNvPr id="229" name="Google Shape;229;p13"/>
          <p:cNvGrpSpPr/>
          <p:nvPr/>
        </p:nvGrpSpPr>
        <p:grpSpPr>
          <a:xfrm>
            <a:off x="10250411" y="1503943"/>
            <a:ext cx="1631950" cy="1081732"/>
            <a:chOff x="4422" y="276"/>
            <a:chExt cx="2544" cy="1776"/>
          </a:xfrm>
        </p:grpSpPr>
        <p:pic>
          <p:nvPicPr>
            <p:cNvPr descr="images642272_ha_long_1" id="230" name="Google Shape;230;p13"/>
            <p:cNvPicPr preferRelativeResize="0"/>
            <p:nvPr/>
          </p:nvPicPr>
          <p:blipFill rotWithShape="1">
            <a:blip r:embed="rId14">
              <a:alphaModFix/>
            </a:blip>
            <a:srcRect b="0" l="0" r="0" t="0"/>
            <a:stretch/>
          </p:blipFill>
          <p:spPr>
            <a:xfrm>
              <a:off x="4422" y="276"/>
              <a:ext cx="2544" cy="1776"/>
            </a:xfrm>
            <a:prstGeom prst="rect">
              <a:avLst/>
            </a:prstGeom>
            <a:noFill/>
            <a:ln cap="flat" cmpd="sng" w="28575">
              <a:solidFill>
                <a:srgbClr val="000000"/>
              </a:solidFill>
              <a:prstDash val="solid"/>
              <a:miter lim="800000"/>
              <a:headEnd len="sm" w="sm" type="none"/>
              <a:tailEnd len="sm" w="sm" type="none"/>
            </a:ln>
          </p:spPr>
        </p:pic>
        <p:sp>
          <p:nvSpPr>
            <p:cNvPr id="231" name="Google Shape;231;p13"/>
            <p:cNvSpPr txBox="1"/>
            <p:nvPr/>
          </p:nvSpPr>
          <p:spPr>
            <a:xfrm>
              <a:off x="5831" y="1485"/>
              <a:ext cx="1011" cy="455"/>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Biển cả</a:t>
              </a:r>
              <a:endParaRPr/>
            </a:p>
          </p:txBody>
        </p:sp>
      </p:grpSp>
      <p:grpSp>
        <p:nvGrpSpPr>
          <p:cNvPr id="232" name="Google Shape;232;p13"/>
          <p:cNvGrpSpPr/>
          <p:nvPr/>
        </p:nvGrpSpPr>
        <p:grpSpPr>
          <a:xfrm>
            <a:off x="10250411" y="2648575"/>
            <a:ext cx="1681162" cy="936032"/>
            <a:chOff x="288" y="1920"/>
            <a:chExt cx="2526" cy="1777"/>
          </a:xfrm>
        </p:grpSpPr>
        <p:pic>
          <p:nvPicPr>
            <p:cNvPr descr="15-3CD06BaoAnh1532012104611948" id="233" name="Google Shape;233;p13"/>
            <p:cNvPicPr preferRelativeResize="0"/>
            <p:nvPr/>
          </p:nvPicPr>
          <p:blipFill rotWithShape="1">
            <a:blip r:embed="rId15">
              <a:alphaModFix/>
            </a:blip>
            <a:srcRect b="0" l="0" r="0" t="0"/>
            <a:stretch/>
          </p:blipFill>
          <p:spPr>
            <a:xfrm>
              <a:off x="288" y="1920"/>
              <a:ext cx="2496" cy="1751"/>
            </a:xfrm>
            <a:prstGeom prst="rect">
              <a:avLst/>
            </a:prstGeom>
            <a:noFill/>
            <a:ln cap="flat" cmpd="sng" w="28575">
              <a:solidFill>
                <a:srgbClr val="000000"/>
              </a:solidFill>
              <a:prstDash val="solid"/>
              <a:miter lim="800000"/>
              <a:headEnd len="sm" w="sm" type="none"/>
              <a:tailEnd len="sm" w="sm" type="none"/>
            </a:ln>
          </p:spPr>
        </p:pic>
        <p:sp>
          <p:nvSpPr>
            <p:cNvPr id="234" name="Google Shape;234;p13"/>
            <p:cNvSpPr txBox="1"/>
            <p:nvPr/>
          </p:nvSpPr>
          <p:spPr>
            <a:xfrm>
              <a:off x="1800" y="3171"/>
              <a:ext cx="1014" cy="526"/>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Cá, tôm</a:t>
              </a:r>
              <a:endParaRPr/>
            </a:p>
          </p:txBody>
        </p:sp>
      </p:grpSp>
      <p:grpSp>
        <p:nvGrpSpPr>
          <p:cNvPr id="235" name="Google Shape;235;p13"/>
          <p:cNvGrpSpPr/>
          <p:nvPr/>
        </p:nvGrpSpPr>
        <p:grpSpPr>
          <a:xfrm>
            <a:off x="8611238" y="4491995"/>
            <a:ext cx="1681162" cy="944562"/>
            <a:chOff x="5795010" y="187882"/>
            <a:chExt cx="4420553" cy="3092529"/>
          </a:xfrm>
        </p:grpSpPr>
        <p:pic>
          <p:nvPicPr>
            <p:cNvPr descr="http://www.thanhnien.com.vn/Pictures20139/CongDong/270913/MuCangChai17.jpg;pv4792c35f23a525dd" id="236" name="Google Shape;236;p13"/>
            <p:cNvPicPr preferRelativeResize="0"/>
            <p:nvPr/>
          </p:nvPicPr>
          <p:blipFill rotWithShape="1">
            <a:blip r:embed="rId16">
              <a:alphaModFix/>
            </a:blip>
            <a:srcRect b="0" l="0" r="0" t="0"/>
            <a:stretch/>
          </p:blipFill>
          <p:spPr>
            <a:xfrm>
              <a:off x="5795010" y="187882"/>
              <a:ext cx="4420553" cy="309252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37" name="Google Shape;237;p13"/>
            <p:cNvSpPr txBox="1"/>
            <p:nvPr/>
          </p:nvSpPr>
          <p:spPr>
            <a:xfrm>
              <a:off x="5795010" y="2357016"/>
              <a:ext cx="3409759" cy="905808"/>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Times New Roman"/>
                <a:buNone/>
              </a:pPr>
              <a:r>
                <a:rPr lang="en-US" sz="1200">
                  <a:solidFill>
                    <a:schemeClr val="dk1"/>
                  </a:solidFill>
                  <a:latin typeface="Times New Roman"/>
                  <a:ea typeface="Times New Roman"/>
                  <a:cs typeface="Times New Roman"/>
                  <a:sym typeface="Times New Roman"/>
                </a:rPr>
                <a:t>Lúa đồng chín </a:t>
              </a:r>
              <a:endParaRPr/>
            </a:p>
          </p:txBody>
        </p:sp>
      </p:grpSp>
      <p:grpSp>
        <p:nvGrpSpPr>
          <p:cNvPr id="238" name="Google Shape;238;p13"/>
          <p:cNvGrpSpPr/>
          <p:nvPr/>
        </p:nvGrpSpPr>
        <p:grpSpPr>
          <a:xfrm>
            <a:off x="10416131" y="4501713"/>
            <a:ext cx="1681161" cy="884252"/>
            <a:chOff x="5795010" y="3429000"/>
            <a:chExt cx="4457700" cy="3286736"/>
          </a:xfrm>
        </p:grpSpPr>
        <p:pic>
          <p:nvPicPr>
            <p:cNvPr descr="cuccm5[1]" id="239" name="Google Shape;239;p13"/>
            <p:cNvPicPr preferRelativeResize="0"/>
            <p:nvPr/>
          </p:nvPicPr>
          <p:blipFill rotWithShape="1">
            <a:blip r:embed="rId17">
              <a:alphaModFix/>
            </a:blip>
            <a:srcRect b="0" l="0" r="0" t="0"/>
            <a:stretch/>
          </p:blipFill>
          <p:spPr>
            <a:xfrm>
              <a:off x="5795010" y="3429000"/>
              <a:ext cx="4457700" cy="326898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40" name="Google Shape;240;p13"/>
            <p:cNvSpPr/>
            <p:nvPr/>
          </p:nvSpPr>
          <p:spPr>
            <a:xfrm>
              <a:off x="8136017" y="5743340"/>
              <a:ext cx="2087600" cy="972396"/>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Times New Roman"/>
                <a:buNone/>
              </a:pPr>
              <a:r>
                <a:rPr lang="en-US" sz="1100">
                  <a:solidFill>
                    <a:schemeClr val="dk1"/>
                  </a:solidFill>
                  <a:latin typeface="Times New Roman"/>
                  <a:ea typeface="Times New Roman"/>
                  <a:cs typeface="Times New Roman"/>
                  <a:sym typeface="Times New Roman"/>
                </a:rPr>
                <a:t>Hoa cúc</a:t>
              </a:r>
              <a:endParaRPr/>
            </a:p>
          </p:txBody>
        </p:sp>
      </p:grpSp>
      <p:grpSp>
        <p:nvGrpSpPr>
          <p:cNvPr id="241" name="Google Shape;241;p13"/>
          <p:cNvGrpSpPr/>
          <p:nvPr/>
        </p:nvGrpSpPr>
        <p:grpSpPr>
          <a:xfrm>
            <a:off x="3839634" y="543098"/>
            <a:ext cx="1976437" cy="1171990"/>
            <a:chOff x="1683383" y="382905"/>
            <a:chExt cx="5027273" cy="2669473"/>
          </a:xfrm>
        </p:grpSpPr>
        <p:pic>
          <p:nvPicPr>
            <p:cNvPr descr="trang-giay" id="242" name="Google Shape;242;p13"/>
            <p:cNvPicPr preferRelativeResize="0"/>
            <p:nvPr/>
          </p:nvPicPr>
          <p:blipFill rotWithShape="1">
            <a:blip r:embed="rId18">
              <a:alphaModFix/>
            </a:blip>
            <a:srcRect b="0" l="0" r="0" t="0"/>
            <a:stretch/>
          </p:blipFill>
          <p:spPr>
            <a:xfrm>
              <a:off x="1707611" y="382905"/>
              <a:ext cx="4086427" cy="252750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43" name="Google Shape;243;p13"/>
            <p:cNvSpPr txBox="1"/>
            <p:nvPr/>
          </p:nvSpPr>
          <p:spPr>
            <a:xfrm>
              <a:off x="1683383" y="2456502"/>
              <a:ext cx="5027273" cy="5958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100"/>
                <a:buFont typeface="Times New Roman"/>
                <a:buNone/>
              </a:pPr>
              <a:r>
                <a:rPr lang="en-US" sz="1100">
                  <a:solidFill>
                    <a:srgbClr val="FF0000"/>
                  </a:solidFill>
                  <a:latin typeface="Times New Roman"/>
                  <a:ea typeface="Times New Roman"/>
                  <a:cs typeface="Times New Roman"/>
                  <a:sym typeface="Times New Roman"/>
                </a:rPr>
                <a:t>Trang giấy trắng tuổi thơ </a:t>
              </a:r>
              <a:endParaRPr/>
            </a:p>
          </p:txBody>
        </p:sp>
      </p:grpSp>
      <p:grpSp>
        <p:nvGrpSpPr>
          <p:cNvPr id="244" name="Google Shape;244;p13"/>
          <p:cNvGrpSpPr/>
          <p:nvPr/>
        </p:nvGrpSpPr>
        <p:grpSpPr>
          <a:xfrm>
            <a:off x="2135905" y="543991"/>
            <a:ext cx="1827213" cy="1147215"/>
            <a:chOff x="-8545797" y="-3591322"/>
            <a:chExt cx="4523366" cy="2711807"/>
          </a:xfrm>
        </p:grpSpPr>
        <p:pic>
          <p:nvPicPr>
            <p:cNvPr descr="1235393809_flower_-_white_rose_for_[1]" id="245" name="Google Shape;245;p13"/>
            <p:cNvPicPr preferRelativeResize="0"/>
            <p:nvPr/>
          </p:nvPicPr>
          <p:blipFill rotWithShape="1">
            <a:blip r:embed="rId19">
              <a:alphaModFix/>
            </a:blip>
            <a:srcRect b="0" l="0" r="0" t="0"/>
            <a:stretch/>
          </p:blipFill>
          <p:spPr>
            <a:xfrm>
              <a:off x="-8545797" y="-3591322"/>
              <a:ext cx="3894576" cy="264930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46" name="Google Shape;246;p13"/>
            <p:cNvSpPr txBox="1"/>
            <p:nvPr/>
          </p:nvSpPr>
          <p:spPr>
            <a:xfrm>
              <a:off x="-7264395" y="-1534290"/>
              <a:ext cx="3241965" cy="65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Hoa hồng bạch </a:t>
              </a:r>
              <a:endParaRPr/>
            </a:p>
          </p:txBody>
        </p:sp>
      </p:grpSp>
      <p:grpSp>
        <p:nvGrpSpPr>
          <p:cNvPr id="247" name="Google Shape;247;p13"/>
          <p:cNvGrpSpPr/>
          <p:nvPr/>
        </p:nvGrpSpPr>
        <p:grpSpPr>
          <a:xfrm>
            <a:off x="255964" y="543991"/>
            <a:ext cx="1968500" cy="1065213"/>
            <a:chOff x="-2864642" y="1291563"/>
            <a:chExt cx="3921611" cy="2477546"/>
          </a:xfrm>
        </p:grpSpPr>
        <p:pic>
          <p:nvPicPr>
            <p:cNvPr descr="1312345678" id="248" name="Google Shape;248;p13"/>
            <p:cNvPicPr preferRelativeResize="0"/>
            <p:nvPr/>
          </p:nvPicPr>
          <p:blipFill rotWithShape="1">
            <a:blip r:embed="rId20">
              <a:alphaModFix/>
            </a:blip>
            <a:srcRect b="0" l="0" r="0" t="0"/>
            <a:stretch/>
          </p:blipFill>
          <p:spPr>
            <a:xfrm>
              <a:off x="-2864642" y="1291563"/>
              <a:ext cx="3485174" cy="241108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49" name="Google Shape;249;p13"/>
            <p:cNvSpPr txBox="1"/>
            <p:nvPr/>
          </p:nvSpPr>
          <p:spPr>
            <a:xfrm>
              <a:off x="-1415404" y="3125327"/>
              <a:ext cx="2472373" cy="6437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FF00"/>
                </a:buClr>
                <a:buSzPts val="1200"/>
                <a:buFont typeface="Times New Roman"/>
                <a:buNone/>
              </a:pPr>
              <a:r>
                <a:rPr lang="en-US" sz="1200">
                  <a:solidFill>
                    <a:srgbClr val="FFFF00"/>
                  </a:solidFill>
                  <a:latin typeface="Times New Roman"/>
                  <a:ea typeface="Times New Roman"/>
                  <a:cs typeface="Times New Roman"/>
                  <a:sym typeface="Times New Roman"/>
                </a:rPr>
                <a:t>Tóc bạc của bà  </a:t>
              </a:r>
              <a:endParaRPr/>
            </a:p>
          </p:txBody>
        </p:sp>
      </p:grpSp>
      <p:grpSp>
        <p:nvGrpSpPr>
          <p:cNvPr id="250" name="Google Shape;250;p13"/>
          <p:cNvGrpSpPr/>
          <p:nvPr/>
        </p:nvGrpSpPr>
        <p:grpSpPr>
          <a:xfrm>
            <a:off x="277977" y="3021372"/>
            <a:ext cx="1475908" cy="1064278"/>
            <a:chOff x="3276598" y="2305812"/>
            <a:chExt cx="2889886" cy="2458270"/>
          </a:xfrm>
        </p:grpSpPr>
        <p:pic>
          <p:nvPicPr>
            <p:cNvPr descr="thandaXKAD" id="251" name="Google Shape;251;p13"/>
            <p:cNvPicPr preferRelativeResize="0"/>
            <p:nvPr/>
          </p:nvPicPr>
          <p:blipFill rotWithShape="1">
            <a:blip r:embed="rId21">
              <a:alphaModFix/>
            </a:blip>
            <a:srcRect b="0" l="0" r="0" t="0"/>
            <a:stretch/>
          </p:blipFill>
          <p:spPr>
            <a:xfrm>
              <a:off x="3276600" y="2305812"/>
              <a:ext cx="2889884" cy="231190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52" name="Google Shape;252;p13"/>
            <p:cNvSpPr txBox="1"/>
            <p:nvPr/>
          </p:nvSpPr>
          <p:spPr>
            <a:xfrm>
              <a:off x="3276598" y="4159815"/>
              <a:ext cx="2518836" cy="604267"/>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FFFF66"/>
                  </a:solidFill>
                  <a:latin typeface="Times New Roman"/>
                  <a:ea typeface="Times New Roman"/>
                  <a:cs typeface="Times New Roman"/>
                  <a:sym typeface="Times New Roman"/>
                </a:rPr>
                <a:t>Hòn than óng ánh</a:t>
              </a:r>
              <a:endParaRPr sz="1100">
                <a:solidFill>
                  <a:srgbClr val="FFFF66"/>
                </a:solidFill>
                <a:latin typeface="Times New Roman"/>
                <a:ea typeface="Times New Roman"/>
                <a:cs typeface="Times New Roman"/>
                <a:sym typeface="Times New Roman"/>
              </a:endParaRPr>
            </a:p>
          </p:txBody>
        </p:sp>
      </p:grpSp>
      <p:grpSp>
        <p:nvGrpSpPr>
          <p:cNvPr id="253" name="Google Shape;253;p13"/>
          <p:cNvGrpSpPr/>
          <p:nvPr/>
        </p:nvGrpSpPr>
        <p:grpSpPr>
          <a:xfrm>
            <a:off x="2039324" y="3033279"/>
            <a:ext cx="1406199" cy="1051738"/>
            <a:chOff x="9374167" y="1248868"/>
            <a:chExt cx="2559324" cy="2353753"/>
          </a:xfrm>
        </p:grpSpPr>
        <p:pic>
          <p:nvPicPr>
            <p:cNvPr descr="beyeu" id="254" name="Google Shape;254;p13"/>
            <p:cNvPicPr preferRelativeResize="0"/>
            <p:nvPr/>
          </p:nvPicPr>
          <p:blipFill rotWithShape="1">
            <a:blip r:embed="rId22">
              <a:alphaModFix/>
            </a:blip>
            <a:srcRect b="0" l="0" r="0" t="0"/>
            <a:stretch/>
          </p:blipFill>
          <p:spPr>
            <a:xfrm>
              <a:off x="9388217" y="1248868"/>
              <a:ext cx="2545274" cy="232852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55" name="Google Shape;255;p13"/>
            <p:cNvSpPr txBox="1"/>
            <p:nvPr/>
          </p:nvSpPr>
          <p:spPr>
            <a:xfrm>
              <a:off x="9374167" y="3017147"/>
              <a:ext cx="2036310" cy="585474"/>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FFFF66"/>
                  </a:solidFill>
                  <a:latin typeface="Times New Roman"/>
                  <a:ea typeface="Times New Roman"/>
                  <a:cs typeface="Times New Roman"/>
                  <a:sym typeface="Times New Roman"/>
                </a:rPr>
                <a:t> Đôi mắt bé thơ</a:t>
              </a:r>
              <a:endParaRPr sz="1100">
                <a:solidFill>
                  <a:srgbClr val="FFFF66"/>
                </a:solidFill>
                <a:latin typeface="Times New Roman"/>
                <a:ea typeface="Times New Roman"/>
                <a:cs typeface="Times New Roman"/>
                <a:sym typeface="Times New Roman"/>
              </a:endParaRPr>
            </a:p>
          </p:txBody>
        </p:sp>
      </p:grpSp>
      <p:grpSp>
        <p:nvGrpSpPr>
          <p:cNvPr id="256" name="Google Shape;256;p13"/>
          <p:cNvGrpSpPr/>
          <p:nvPr/>
        </p:nvGrpSpPr>
        <p:grpSpPr>
          <a:xfrm>
            <a:off x="253321" y="5613668"/>
            <a:ext cx="1721127" cy="1026453"/>
            <a:chOff x="5181600" y="1366510"/>
            <a:chExt cx="2842260" cy="1765310"/>
          </a:xfrm>
        </p:grpSpPr>
        <p:pic>
          <p:nvPicPr>
            <p:cNvPr descr="04_HoaCaTim[1]" id="257" name="Google Shape;257;p13"/>
            <p:cNvPicPr preferRelativeResize="0"/>
            <p:nvPr/>
          </p:nvPicPr>
          <p:blipFill rotWithShape="1">
            <a:blip r:embed="rId23">
              <a:alphaModFix/>
            </a:blip>
            <a:srcRect b="0" l="0" r="0" t="0"/>
            <a:stretch/>
          </p:blipFill>
          <p:spPr>
            <a:xfrm>
              <a:off x="5181600" y="1366510"/>
              <a:ext cx="2842260" cy="176531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58" name="Google Shape;258;p13"/>
            <p:cNvSpPr txBox="1"/>
            <p:nvPr/>
          </p:nvSpPr>
          <p:spPr>
            <a:xfrm>
              <a:off x="6966596" y="2659557"/>
              <a:ext cx="1057264" cy="449921"/>
            </a:xfrm>
            <a:prstGeom prst="rect">
              <a:avLst/>
            </a:prstGeom>
            <a:solidFill>
              <a:srgbClr val="FF99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Hoa cà</a:t>
              </a:r>
              <a:endParaRPr sz="1100">
                <a:solidFill>
                  <a:schemeClr val="dk1"/>
                </a:solidFill>
                <a:latin typeface="Times New Roman"/>
                <a:ea typeface="Times New Roman"/>
                <a:cs typeface="Times New Roman"/>
                <a:sym typeface="Times New Roman"/>
              </a:endParaRPr>
            </a:p>
          </p:txBody>
        </p:sp>
      </p:grpSp>
      <p:grpSp>
        <p:nvGrpSpPr>
          <p:cNvPr id="259" name="Google Shape;259;p13"/>
          <p:cNvGrpSpPr/>
          <p:nvPr/>
        </p:nvGrpSpPr>
        <p:grpSpPr>
          <a:xfrm>
            <a:off x="2165943" y="5624098"/>
            <a:ext cx="1678584" cy="1065604"/>
            <a:chOff x="5203371" y="3603545"/>
            <a:chExt cx="2886670" cy="1954054"/>
          </a:xfrm>
        </p:grpSpPr>
        <p:pic>
          <p:nvPicPr>
            <p:cNvPr descr="Nhung-doi-hoa-sim-tim-4[1]" id="260" name="Google Shape;260;p13"/>
            <p:cNvPicPr preferRelativeResize="0"/>
            <p:nvPr/>
          </p:nvPicPr>
          <p:blipFill rotWithShape="1">
            <a:blip r:embed="rId24">
              <a:alphaModFix/>
            </a:blip>
            <a:srcRect b="0" l="0" r="0" t="0"/>
            <a:stretch/>
          </p:blipFill>
          <p:spPr>
            <a:xfrm>
              <a:off x="5203371" y="3603545"/>
              <a:ext cx="2886670" cy="195405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61" name="Google Shape;261;p13"/>
            <p:cNvSpPr txBox="1"/>
            <p:nvPr/>
          </p:nvSpPr>
          <p:spPr>
            <a:xfrm>
              <a:off x="5222713" y="3603545"/>
              <a:ext cx="1239746" cy="479728"/>
            </a:xfrm>
            <a:prstGeom prst="rect">
              <a:avLst/>
            </a:prstGeom>
            <a:solidFill>
              <a:srgbClr val="FF99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Hoa sim</a:t>
              </a:r>
              <a:endParaRPr/>
            </a:p>
          </p:txBody>
        </p:sp>
      </p:grpSp>
      <p:pic>
        <p:nvPicPr>
          <p:cNvPr id="262" name="Google Shape;262;p13"/>
          <p:cNvPicPr preferRelativeResize="0"/>
          <p:nvPr/>
        </p:nvPicPr>
        <p:blipFill rotWithShape="1">
          <a:blip r:embed="rId25">
            <a:alphaModFix/>
          </a:blip>
          <a:srcRect b="0" l="0" r="0" t="0"/>
          <a:stretch/>
        </p:blipFill>
        <p:spPr>
          <a:xfrm>
            <a:off x="5256469" y="5484569"/>
            <a:ext cx="1500312" cy="112028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263" name="Google Shape;263;p13"/>
          <p:cNvPicPr preferRelativeResize="0"/>
          <p:nvPr/>
        </p:nvPicPr>
        <p:blipFill rotWithShape="1">
          <a:blip r:embed="rId26">
            <a:alphaModFix/>
          </a:blip>
          <a:srcRect b="0" l="0" r="0" t="0"/>
          <a:stretch/>
        </p:blipFill>
        <p:spPr>
          <a:xfrm>
            <a:off x="6892554" y="5474136"/>
            <a:ext cx="1488800" cy="116935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64" name="Google Shape;264;p13"/>
          <p:cNvSpPr txBox="1"/>
          <p:nvPr/>
        </p:nvSpPr>
        <p:spPr>
          <a:xfrm>
            <a:off x="253321" y="-16299"/>
            <a:ext cx="547279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8000"/>
                </a:solidFill>
                <a:latin typeface="Times New Roman"/>
                <a:ea typeface="Times New Roman"/>
                <a:cs typeface="Times New Roman"/>
                <a:sym typeface="Times New Roman"/>
              </a:rPr>
              <a:t>2. Mỗi sắc màu gợi ra những hình ảnh: </a:t>
            </a:r>
            <a:endParaRPr sz="2400">
              <a:solidFill>
                <a:schemeClr val="dk1"/>
              </a:solidFill>
              <a:latin typeface="Calibri"/>
              <a:ea typeface="Calibri"/>
              <a:cs typeface="Calibri"/>
              <a:sym typeface="Calibri"/>
            </a:endParaRPr>
          </a:p>
        </p:txBody>
      </p:sp>
      <p:sp>
        <p:nvSpPr>
          <p:cNvPr id="265" name="Google Shape;265;p13"/>
          <p:cNvSpPr txBox="1"/>
          <p:nvPr/>
        </p:nvSpPr>
        <p:spPr>
          <a:xfrm>
            <a:off x="5299447" y="6365520"/>
            <a:ext cx="145733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FF00"/>
                </a:solidFill>
                <a:latin typeface="Arial"/>
                <a:ea typeface="Arial"/>
                <a:cs typeface="Arial"/>
                <a:sym typeface="Arial"/>
              </a:rPr>
              <a:t>Áo mẹ sờn bạc</a:t>
            </a:r>
            <a:endParaRPr sz="1400">
              <a:solidFill>
                <a:srgbClr val="FFFF00"/>
              </a:solidFill>
              <a:latin typeface="Arial"/>
              <a:ea typeface="Arial"/>
              <a:cs typeface="Arial"/>
              <a:sym typeface="Arial"/>
            </a:endParaRPr>
          </a:p>
        </p:txBody>
      </p:sp>
      <p:sp>
        <p:nvSpPr>
          <p:cNvPr id="266" name="Google Shape;266;p13"/>
          <p:cNvSpPr txBox="1"/>
          <p:nvPr/>
        </p:nvSpPr>
        <p:spPr>
          <a:xfrm>
            <a:off x="6921039" y="6350661"/>
            <a:ext cx="164702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FF00"/>
                </a:solidFill>
                <a:latin typeface="Arial"/>
                <a:ea typeface="Arial"/>
                <a:cs typeface="Arial"/>
                <a:sym typeface="Arial"/>
              </a:rPr>
              <a:t>Đất đai, gỗ rừng</a:t>
            </a:r>
            <a:endParaRPr sz="1400">
              <a:solidFill>
                <a:srgbClr val="FFF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4"/>
          <p:cNvSpPr txBox="1"/>
          <p:nvPr/>
        </p:nvSpPr>
        <p:spPr>
          <a:xfrm>
            <a:off x="414264" y="604912"/>
            <a:ext cx="1144161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8000"/>
              </a:buClr>
              <a:buSzPts val="2800"/>
              <a:buFont typeface="Arial"/>
              <a:buNone/>
            </a:pPr>
            <a:r>
              <a:rPr b="1" lang="en-US" sz="2800">
                <a:solidFill>
                  <a:srgbClr val="008000"/>
                </a:solidFill>
                <a:latin typeface="Times New Roman"/>
                <a:ea typeface="Times New Roman"/>
                <a:cs typeface="Times New Roman"/>
                <a:sym typeface="Times New Roman"/>
              </a:rPr>
              <a:t> 3. Vì sao bạn nhỏ lại yêu tất cả các màu sắc đó?</a:t>
            </a:r>
            <a:endParaRPr b="1" i="1" sz="2800">
              <a:solidFill>
                <a:srgbClr val="008000"/>
              </a:solidFill>
              <a:latin typeface="Times New Roman"/>
              <a:ea typeface="Times New Roman"/>
              <a:cs typeface="Times New Roman"/>
              <a:sym typeface="Times New Roman"/>
            </a:endParaRPr>
          </a:p>
        </p:txBody>
      </p:sp>
      <p:sp>
        <p:nvSpPr>
          <p:cNvPr id="272" name="Google Shape;272;p14"/>
          <p:cNvSpPr txBox="1"/>
          <p:nvPr/>
        </p:nvSpPr>
        <p:spPr>
          <a:xfrm>
            <a:off x="414264" y="1252024"/>
            <a:ext cx="1144161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Arial"/>
                <a:ea typeface="Arial"/>
                <a:cs typeface="Arial"/>
                <a:sym typeface="Arial"/>
              </a:rPr>
              <a:t>    Vì các màu sắc đó đều gắn với những sự vật, những cảnh vật, những con người mà bạn nhỏ yêu quý.</a:t>
            </a:r>
            <a:endParaRPr sz="2800">
              <a:solidFill>
                <a:srgbClr val="0070C0"/>
              </a:solidFill>
              <a:latin typeface="Arial"/>
              <a:ea typeface="Arial"/>
              <a:cs typeface="Arial"/>
              <a:sym typeface="Arial"/>
            </a:endParaRPr>
          </a:p>
        </p:txBody>
      </p:sp>
      <p:sp>
        <p:nvSpPr>
          <p:cNvPr id="273" name="Google Shape;273;p14"/>
          <p:cNvSpPr txBox="1"/>
          <p:nvPr/>
        </p:nvSpPr>
        <p:spPr>
          <a:xfrm>
            <a:off x="414264" y="2402067"/>
            <a:ext cx="1144161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030A0"/>
                </a:solidFill>
                <a:latin typeface="Times New Roman"/>
                <a:ea typeface="Times New Roman"/>
                <a:cs typeface="Times New Roman"/>
                <a:sym typeface="Times New Roman"/>
              </a:rPr>
              <a:t>  </a:t>
            </a:r>
            <a:r>
              <a:rPr b="1" lang="en-US" sz="2400">
                <a:solidFill>
                  <a:srgbClr val="548135"/>
                </a:solidFill>
                <a:latin typeface="Times New Roman"/>
                <a:ea typeface="Times New Roman"/>
                <a:cs typeface="Times New Roman"/>
                <a:sym typeface="Times New Roman"/>
              </a:rPr>
              <a:t>* Trong bài thơ, tác giả đã sử dụng những biện pháp nghệ thuật gì? Tác giả sử dụng biện pháp nghệ thuật ấy nhằm mục đích gì?</a:t>
            </a:r>
            <a:endParaRPr/>
          </a:p>
        </p:txBody>
      </p:sp>
      <p:sp>
        <p:nvSpPr>
          <p:cNvPr id="274" name="Google Shape;274;p14"/>
          <p:cNvSpPr txBox="1"/>
          <p:nvPr/>
        </p:nvSpPr>
        <p:spPr>
          <a:xfrm>
            <a:off x="534573" y="3429000"/>
            <a:ext cx="10508566" cy="21236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accent5"/>
                </a:solidFill>
                <a:latin typeface="Times New Roman"/>
                <a:ea typeface="Times New Roman"/>
                <a:cs typeface="Times New Roman"/>
                <a:sym typeface="Times New Roman"/>
              </a:rPr>
              <a:t>     Tác giả sử dụng nghệ thuật so sánh, liên tưởng và điệp từ “em yêu”.</a:t>
            </a:r>
            <a:endParaRPr/>
          </a:p>
          <a:p>
            <a:pPr indent="0" lvl="0" marL="0" marR="0" rtl="0" algn="just">
              <a:spcBef>
                <a:spcPts val="1200"/>
              </a:spcBef>
              <a:spcAft>
                <a:spcPts val="0"/>
              </a:spcAft>
              <a:buNone/>
            </a:pPr>
            <a:r>
              <a:rPr lang="en-US" sz="2400">
                <a:solidFill>
                  <a:schemeClr val="accent5"/>
                </a:solidFill>
                <a:latin typeface="Times New Roman"/>
                <a:ea typeface="Times New Roman"/>
                <a:cs typeface="Times New Roman"/>
                <a:sym typeface="Times New Roman"/>
              </a:rPr>
              <a:t>     Tác giả sử dụng các biện pháp nghệ thuật ấy nhằm làm cho người đọc cảm nhận được những màu sắc ấy qua những sự vật, cảnh vật, con người thật sống động, gần gũi, thân quen và thấy được bạn nhỏ rất yêu cảnh vật, con người xung quanh minh, rất yêu quê hương, đất nước.</a:t>
            </a:r>
            <a:endParaRPr sz="2400">
              <a:solidFill>
                <a:schemeClr val="accent5"/>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5"/>
          <p:cNvSpPr/>
          <p:nvPr/>
        </p:nvSpPr>
        <p:spPr>
          <a:xfrm>
            <a:off x="4075960" y="589625"/>
            <a:ext cx="4040080" cy="564472"/>
          </a:xfrm>
          <a:prstGeom prst="roundRect">
            <a:avLst>
              <a:gd fmla="val 16667" name="adj"/>
            </a:avLst>
          </a:prstGeom>
          <a:solidFill>
            <a:srgbClr val="0000CC"/>
          </a:solidFill>
          <a:ln cap="flat" cmpd="sng" w="28575">
            <a:solidFill>
              <a:srgbClr val="0000CC"/>
            </a:solidFill>
            <a:prstDash val="solid"/>
            <a:round/>
            <a:headEnd len="sm" w="sm" type="none"/>
            <a:tailEnd len="sm" w="sm" type="none"/>
          </a:ln>
          <a:effectLst>
            <a:outerShdw rotWithShape="0" algn="ctr" dir="18900000" dist="107763">
              <a:schemeClr val="lt2">
                <a:alpha val="4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Chọn đáp án đúng</a:t>
            </a:r>
            <a:endParaRPr b="1" sz="3200">
              <a:solidFill>
                <a:schemeClr val="lt1"/>
              </a:solidFill>
              <a:latin typeface="Arial"/>
              <a:ea typeface="Arial"/>
              <a:cs typeface="Arial"/>
              <a:sym typeface="Arial"/>
            </a:endParaRPr>
          </a:p>
        </p:txBody>
      </p:sp>
      <p:sp>
        <p:nvSpPr>
          <p:cNvPr id="280" name="Google Shape;280;p15"/>
          <p:cNvSpPr txBox="1"/>
          <p:nvPr/>
        </p:nvSpPr>
        <p:spPr>
          <a:xfrm>
            <a:off x="2942485" y="2732751"/>
            <a:ext cx="7467600" cy="7016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rgbClr val="0000FF"/>
                </a:solidFill>
                <a:latin typeface="Arial"/>
                <a:ea typeface="Arial"/>
                <a:cs typeface="Arial"/>
                <a:sym typeface="Arial"/>
              </a:rPr>
              <a:t>   </a:t>
            </a:r>
            <a:r>
              <a:rPr b="1" lang="en-US" sz="2000">
                <a:solidFill>
                  <a:schemeClr val="dk2"/>
                </a:solidFill>
                <a:latin typeface="Arial"/>
                <a:ea typeface="Arial"/>
                <a:cs typeface="Arial"/>
                <a:sym typeface="Arial"/>
              </a:rPr>
              <a:t>Bài thơ nói lên tình cảm của bạn nhỏ với những sắc màu, những con người và sự vật xung quanh.</a:t>
            </a:r>
            <a:endParaRPr/>
          </a:p>
        </p:txBody>
      </p:sp>
      <p:sp>
        <p:nvSpPr>
          <p:cNvPr id="281" name="Google Shape;281;p15"/>
          <p:cNvSpPr txBox="1"/>
          <p:nvPr/>
        </p:nvSpPr>
        <p:spPr>
          <a:xfrm>
            <a:off x="2942485" y="3647151"/>
            <a:ext cx="7467600" cy="7016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rgbClr val="0000FF"/>
                </a:solidFill>
                <a:latin typeface="Arial"/>
                <a:ea typeface="Arial"/>
                <a:cs typeface="Arial"/>
                <a:sym typeface="Arial"/>
              </a:rPr>
              <a:t>   </a:t>
            </a:r>
            <a:r>
              <a:rPr b="1" lang="en-US" sz="2000">
                <a:solidFill>
                  <a:schemeClr val="dk2"/>
                </a:solidFill>
                <a:latin typeface="Arial"/>
                <a:ea typeface="Arial"/>
                <a:cs typeface="Arial"/>
                <a:sym typeface="Arial"/>
              </a:rPr>
              <a:t>Bài thơ thể hiện tình yêu của bạn nhỏ đối với quê hương, đất nước.</a:t>
            </a:r>
            <a:endParaRPr/>
          </a:p>
        </p:txBody>
      </p:sp>
      <p:sp>
        <p:nvSpPr>
          <p:cNvPr id="282" name="Google Shape;282;p15"/>
          <p:cNvSpPr txBox="1"/>
          <p:nvPr/>
        </p:nvSpPr>
        <p:spPr>
          <a:xfrm>
            <a:off x="2955185" y="4488526"/>
            <a:ext cx="7467600" cy="10064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rgbClr val="0000FF"/>
                </a:solidFill>
                <a:latin typeface="Arial"/>
                <a:ea typeface="Arial"/>
                <a:cs typeface="Arial"/>
                <a:sym typeface="Arial"/>
              </a:rPr>
              <a:t>   </a:t>
            </a:r>
            <a:r>
              <a:rPr b="1" lang="en-US" sz="2000">
                <a:solidFill>
                  <a:schemeClr val="dk2"/>
                </a:solidFill>
                <a:latin typeface="Arial"/>
                <a:ea typeface="Arial"/>
                <a:cs typeface="Arial"/>
                <a:sym typeface="Arial"/>
              </a:rPr>
              <a:t>Bài thơ nói lên tình cảm của bạn nhỏ với những sắc màu, những con người và sự vật xung quanh, qua đó thể hiện tình yêu của bạn với quê hương, đất nước.</a:t>
            </a:r>
            <a:endParaRPr/>
          </a:p>
        </p:txBody>
      </p:sp>
      <p:sp>
        <p:nvSpPr>
          <p:cNvPr id="283" name="Google Shape;283;p15"/>
          <p:cNvSpPr/>
          <p:nvPr/>
        </p:nvSpPr>
        <p:spPr>
          <a:xfrm>
            <a:off x="2247160" y="2799425"/>
            <a:ext cx="609600" cy="609600"/>
          </a:xfrm>
          <a:prstGeom prst="octagon">
            <a:avLst>
              <a:gd fmla="val 29287" name="adj"/>
            </a:avLst>
          </a:prstGeom>
          <a:solidFill>
            <a:srgbClr val="800000"/>
          </a:solidFill>
          <a:ln cap="flat" cmpd="sng" w="38100">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Arial"/>
                <a:ea typeface="Arial"/>
                <a:cs typeface="Arial"/>
                <a:sym typeface="Arial"/>
              </a:rPr>
              <a:t>a</a:t>
            </a:r>
            <a:endParaRPr/>
          </a:p>
        </p:txBody>
      </p:sp>
      <p:sp>
        <p:nvSpPr>
          <p:cNvPr id="284" name="Google Shape;284;p15"/>
          <p:cNvSpPr/>
          <p:nvPr/>
        </p:nvSpPr>
        <p:spPr>
          <a:xfrm>
            <a:off x="2247160" y="3713825"/>
            <a:ext cx="609600" cy="609600"/>
          </a:xfrm>
          <a:prstGeom prst="octagon">
            <a:avLst>
              <a:gd fmla="val 29287" name="adj"/>
            </a:avLst>
          </a:prstGeom>
          <a:solidFill>
            <a:srgbClr val="800000"/>
          </a:solidFill>
          <a:ln cap="flat" cmpd="sng" w="38100">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Arial"/>
                <a:ea typeface="Arial"/>
                <a:cs typeface="Arial"/>
                <a:sym typeface="Arial"/>
              </a:rPr>
              <a:t>b</a:t>
            </a:r>
            <a:endParaRPr/>
          </a:p>
        </p:txBody>
      </p:sp>
      <p:sp>
        <p:nvSpPr>
          <p:cNvPr id="285" name="Google Shape;285;p15"/>
          <p:cNvSpPr/>
          <p:nvPr/>
        </p:nvSpPr>
        <p:spPr>
          <a:xfrm>
            <a:off x="2229698" y="4628225"/>
            <a:ext cx="609600" cy="609600"/>
          </a:xfrm>
          <a:prstGeom prst="octagon">
            <a:avLst>
              <a:gd fmla="val 29287" name="adj"/>
            </a:avLst>
          </a:prstGeom>
          <a:solidFill>
            <a:srgbClr val="800000"/>
          </a:solidFill>
          <a:ln cap="flat" cmpd="sng" w="38100">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Arial"/>
                <a:ea typeface="Arial"/>
                <a:cs typeface="Arial"/>
                <a:sym typeface="Arial"/>
              </a:rPr>
              <a:t>c</a:t>
            </a:r>
            <a:endParaRPr/>
          </a:p>
        </p:txBody>
      </p:sp>
      <p:sp>
        <p:nvSpPr>
          <p:cNvPr id="286" name="Google Shape;286;p15"/>
          <p:cNvSpPr txBox="1"/>
          <p:nvPr/>
        </p:nvSpPr>
        <p:spPr>
          <a:xfrm>
            <a:off x="2659972" y="1366822"/>
            <a:ext cx="74676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00CC"/>
                </a:solidFill>
                <a:latin typeface="Arial"/>
                <a:ea typeface="Arial"/>
                <a:cs typeface="Arial"/>
                <a:sym typeface="Arial"/>
              </a:rPr>
              <a:t>   Bài thơ nói lên điều gì về tình cảm của bạn nhỏ với quê hương, đất nước?</a:t>
            </a:r>
            <a:endParaRPr/>
          </a:p>
        </p:txBody>
      </p:sp>
      <p:sp>
        <p:nvSpPr>
          <p:cNvPr id="287" name="Google Shape;287;p15"/>
          <p:cNvSpPr txBox="1"/>
          <p:nvPr/>
        </p:nvSpPr>
        <p:spPr>
          <a:xfrm>
            <a:off x="2955185" y="4488526"/>
            <a:ext cx="7467600" cy="10064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rgbClr val="0000FF"/>
                </a:solidFill>
                <a:latin typeface="Arial"/>
                <a:ea typeface="Arial"/>
                <a:cs typeface="Arial"/>
                <a:sym typeface="Arial"/>
              </a:rPr>
              <a:t>   </a:t>
            </a:r>
            <a:r>
              <a:rPr b="1" lang="en-US" sz="2000">
                <a:solidFill>
                  <a:srgbClr val="FF0000"/>
                </a:solidFill>
                <a:latin typeface="Arial"/>
                <a:ea typeface="Arial"/>
                <a:cs typeface="Arial"/>
                <a:sym typeface="Arial"/>
              </a:rPr>
              <a:t>Bài thơ nói lên tình cảm của bạn nhỏ với những sắc màu, những con người và sự vật xung quanh, qua đó thể hiện tình yêu của bạn với quê hương, đất nước.</a:t>
            </a:r>
            <a:endParaRPr/>
          </a:p>
        </p:txBody>
      </p:sp>
      <p:sp>
        <p:nvSpPr>
          <p:cNvPr id="288" name="Google Shape;288;p15"/>
          <p:cNvSpPr/>
          <p:nvPr/>
        </p:nvSpPr>
        <p:spPr>
          <a:xfrm>
            <a:off x="2229698" y="4628225"/>
            <a:ext cx="609600" cy="609600"/>
          </a:xfrm>
          <a:prstGeom prst="octagon">
            <a:avLst>
              <a:gd fmla="val 29287" name="adj"/>
            </a:avLst>
          </a:prstGeom>
          <a:solidFill>
            <a:srgbClr val="F8B323"/>
          </a:solidFill>
          <a:ln cap="flat" cmpd="sng" w="38100">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Arial"/>
                <a:ea typeface="Arial"/>
                <a:cs typeface="Arial"/>
                <a:sym typeface="Arial"/>
              </a:rPr>
              <a: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2"/>
                                        </p:tgtEl>
                                      </p:cBhvr>
                                    </p:animEffect>
                                    <p:set>
                                      <p:cBhvr>
                                        <p:cTn dur="1" fill="hold">
                                          <p:stCondLst>
                                            <p:cond delay="500"/>
                                          </p:stCondLst>
                                        </p:cTn>
                                        <p:tgtEl>
                                          <p:spTgt spid="282"/>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500"/>
                                        <p:tgtEl>
                                          <p:spTgt spid="28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p16"/>
          <p:cNvSpPr txBox="1"/>
          <p:nvPr/>
        </p:nvSpPr>
        <p:spPr>
          <a:xfrm>
            <a:off x="389105" y="2133601"/>
            <a:ext cx="11575915" cy="32316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FF"/>
              </a:buClr>
              <a:buSzPts val="2800"/>
              <a:buFont typeface="Arial"/>
              <a:buNone/>
            </a:pPr>
            <a:r>
              <a:rPr lang="en-US" sz="2800">
                <a:solidFill>
                  <a:srgbClr val="0000FF"/>
                </a:solidFill>
                <a:latin typeface="Times New Roman"/>
                <a:ea typeface="Times New Roman"/>
                <a:cs typeface="Times New Roman"/>
                <a:sym typeface="Times New Roman"/>
              </a:rPr>
              <a:t>   </a:t>
            </a:r>
            <a:r>
              <a:rPr lang="en-US" sz="5400">
                <a:solidFill>
                  <a:schemeClr val="dk2"/>
                </a:solidFill>
                <a:latin typeface="Times New Roman"/>
                <a:ea typeface="Times New Roman"/>
                <a:cs typeface="Times New Roman"/>
                <a:sym typeface="Times New Roman"/>
              </a:rPr>
              <a:t>Bài thơ nói lên tình yêu quê hương, đất nước với những sắc màu, những sự vật đáng yêu của bạn nhỏ. </a:t>
            </a:r>
            <a:endParaRPr/>
          </a:p>
          <a:p>
            <a:pPr indent="0" lvl="0" marL="0" marR="0" rtl="0" algn="just">
              <a:spcBef>
                <a:spcPts val="1400"/>
              </a:spcBef>
              <a:spcAft>
                <a:spcPts val="0"/>
              </a:spcAft>
              <a:buClr>
                <a:schemeClr val="dk1"/>
              </a:buClr>
              <a:buSzPts val="2800"/>
              <a:buFont typeface="Arial"/>
              <a:buNone/>
            </a:pPr>
            <a:r>
              <a:t/>
            </a:r>
            <a:endParaRPr sz="2800">
              <a:solidFill>
                <a:schemeClr val="dk2"/>
              </a:solidFill>
              <a:latin typeface="Times New Roman"/>
              <a:ea typeface="Times New Roman"/>
              <a:cs typeface="Times New Roman"/>
              <a:sym typeface="Times New Roman"/>
            </a:endParaRPr>
          </a:p>
        </p:txBody>
      </p:sp>
      <p:sp>
        <p:nvSpPr>
          <p:cNvPr id="294" name="Google Shape;294;p16"/>
          <p:cNvSpPr txBox="1"/>
          <p:nvPr/>
        </p:nvSpPr>
        <p:spPr>
          <a:xfrm>
            <a:off x="5169793" y="1298644"/>
            <a:ext cx="2014538"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600"/>
              <a:buFont typeface="Arial"/>
              <a:buNone/>
            </a:pPr>
            <a:r>
              <a:rPr lang="en-US" sz="3600" u="sng">
                <a:solidFill>
                  <a:srgbClr val="FF0000"/>
                </a:solidFill>
                <a:latin typeface="Times New Roman"/>
                <a:ea typeface="Times New Roman"/>
                <a:cs typeface="Times New Roman"/>
                <a:sym typeface="Times New Roman"/>
              </a:rPr>
              <a:t>Nội dung</a:t>
            </a:r>
            <a:r>
              <a:rPr lang="en-US" sz="2800" u="sng">
                <a:solidFill>
                  <a:srgbClr val="FF0000"/>
                </a:solidFill>
                <a:latin typeface="Times New Roman"/>
                <a:ea typeface="Times New Roman"/>
                <a:cs typeface="Times New Roman"/>
                <a:sym typeface="Times New Roman"/>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Diagram&#10;&#10;Description automatically generated" id="299" name="Google Shape;299;p17"/>
          <p:cNvPicPr preferRelativeResize="0"/>
          <p:nvPr/>
        </p:nvPicPr>
        <p:blipFill rotWithShape="1">
          <a:blip r:embed="rId3">
            <a:alphaModFix/>
          </a:blip>
          <a:srcRect b="0" l="0" r="0" t="0"/>
          <a:stretch/>
        </p:blipFill>
        <p:spPr>
          <a:xfrm>
            <a:off x="0" y="15240"/>
            <a:ext cx="12219214" cy="6842760"/>
          </a:xfrm>
          <a:prstGeom prst="rect">
            <a:avLst/>
          </a:prstGeom>
          <a:noFill/>
          <a:ln>
            <a:noFill/>
          </a:ln>
        </p:spPr>
      </p:pic>
      <p:sp>
        <p:nvSpPr>
          <p:cNvPr id="300" name="Google Shape;300;p17"/>
          <p:cNvSpPr txBox="1"/>
          <p:nvPr/>
        </p:nvSpPr>
        <p:spPr>
          <a:xfrm>
            <a:off x="1416050" y="0"/>
            <a:ext cx="9359900" cy="452431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C00000"/>
              </a:buClr>
              <a:buSzPts val="9600"/>
              <a:buFont typeface="Times New Roman"/>
              <a:buNone/>
            </a:pPr>
            <a:r>
              <a:rPr b="1" lang="en-US" sz="9600" u="sng">
                <a:solidFill>
                  <a:srgbClr val="C00000"/>
                </a:solidFill>
                <a:latin typeface="Times New Roman"/>
                <a:ea typeface="Times New Roman"/>
                <a:cs typeface="Times New Roman"/>
                <a:sym typeface="Times New Roman"/>
              </a:rPr>
              <a:t>Luyện tập</a:t>
            </a:r>
            <a:endParaRPr b="1" sz="9600" u="sng">
              <a:solidFill>
                <a:srgbClr val="C00000"/>
              </a:solidFill>
              <a:latin typeface="Times New Roman"/>
              <a:ea typeface="Times New Roman"/>
              <a:cs typeface="Times New Roman"/>
              <a:sym typeface="Times New Roman"/>
            </a:endParaRPr>
          </a:p>
          <a:p>
            <a:pPr indent="0" lvl="0" marL="0" marR="0" rtl="0" algn="ctr">
              <a:spcBef>
                <a:spcPts val="0"/>
              </a:spcBef>
              <a:spcAft>
                <a:spcPts val="0"/>
              </a:spcAft>
              <a:buClr>
                <a:srgbClr val="C00000"/>
              </a:buClr>
              <a:buSzPts val="9600"/>
              <a:buFont typeface="Times New Roman"/>
              <a:buNone/>
            </a:pPr>
            <a:r>
              <a:rPr b="1" lang="en-US" sz="9600" u="sng">
                <a:solidFill>
                  <a:srgbClr val="C00000"/>
                </a:solidFill>
                <a:latin typeface="Times New Roman"/>
                <a:ea typeface="Times New Roman"/>
                <a:cs typeface="Times New Roman"/>
                <a:sym typeface="Times New Roman"/>
              </a:rPr>
              <a:t>&amp; </a:t>
            </a:r>
            <a:endParaRPr/>
          </a:p>
          <a:p>
            <a:pPr indent="0" lvl="0" marL="0" marR="0" rtl="0" algn="ctr">
              <a:spcBef>
                <a:spcPts val="0"/>
              </a:spcBef>
              <a:spcAft>
                <a:spcPts val="0"/>
              </a:spcAft>
              <a:buClr>
                <a:srgbClr val="C00000"/>
              </a:buClr>
              <a:buSzPts val="9600"/>
              <a:buFont typeface="Times New Roman"/>
              <a:buNone/>
            </a:pPr>
            <a:r>
              <a:rPr b="1" lang="en-US" sz="9600" u="sng">
                <a:solidFill>
                  <a:srgbClr val="C00000"/>
                </a:solidFill>
                <a:latin typeface="Times New Roman"/>
                <a:ea typeface="Times New Roman"/>
                <a:cs typeface="Times New Roman"/>
                <a:sym typeface="Times New Roman"/>
              </a:rPr>
              <a:t>Thực hành</a:t>
            </a:r>
            <a:endParaRPr b="1" sz="9600" u="sng">
              <a:solidFill>
                <a:srgbClr val="C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8"/>
          <p:cNvSpPr/>
          <p:nvPr/>
        </p:nvSpPr>
        <p:spPr>
          <a:xfrm>
            <a:off x="3295650" y="249071"/>
            <a:ext cx="656679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rgbClr val="FF0000"/>
                </a:solidFill>
                <a:latin typeface="Cambria"/>
                <a:ea typeface="Cambria"/>
                <a:cs typeface="Cambria"/>
                <a:sym typeface="Cambria"/>
              </a:rPr>
              <a:t>Luyện đọc diễn cảm </a:t>
            </a:r>
            <a:endParaRPr/>
          </a:p>
        </p:txBody>
      </p:sp>
      <p:pic>
        <p:nvPicPr>
          <p:cNvPr id="306" name="Google Shape;306;p18"/>
          <p:cNvPicPr preferRelativeResize="0"/>
          <p:nvPr/>
        </p:nvPicPr>
        <p:blipFill rotWithShape="1">
          <a:blip r:embed="rId3">
            <a:alphaModFix/>
          </a:blip>
          <a:srcRect b="0" l="0" r="0" t="0"/>
          <a:stretch/>
        </p:blipFill>
        <p:spPr>
          <a:xfrm>
            <a:off x="3104581" y="1636595"/>
            <a:ext cx="5386388" cy="4016375"/>
          </a:xfrm>
          <a:prstGeom prst="rect">
            <a:avLst/>
          </a:prstGeom>
          <a:noFill/>
          <a:ln>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9"/>
          <p:cNvSpPr txBox="1"/>
          <p:nvPr/>
        </p:nvSpPr>
        <p:spPr>
          <a:xfrm>
            <a:off x="2061157" y="2336860"/>
            <a:ext cx="8535930"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rgbClr val="0000CC"/>
                </a:solidFill>
                <a:latin typeface="Arial"/>
                <a:ea typeface="Arial"/>
                <a:cs typeface="Arial"/>
                <a:sym typeface="Arial"/>
              </a:rPr>
              <a:t>Giọng đọc toàn bài: nhẹ nhàng, dàn trải, tha thiết ở khổ thơ cuối. Nhấn giọng vào các từ ngữ chỉ màu sắc, sự vật.</a:t>
            </a:r>
            <a:endParaRPr/>
          </a:p>
        </p:txBody>
      </p:sp>
      <p:sp>
        <p:nvSpPr>
          <p:cNvPr id="312" name="Google Shape;312;p19"/>
          <p:cNvSpPr/>
          <p:nvPr/>
        </p:nvSpPr>
        <p:spPr>
          <a:xfrm>
            <a:off x="1624628" y="1424814"/>
            <a:ext cx="956028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Dựa vào nội dung bài, nêu giọng đọc của bài?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6" name="Google Shape;96;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97" name="Google Shape;97;p2"/>
          <p:cNvPicPr preferRelativeResize="0"/>
          <p:nvPr/>
        </p:nvPicPr>
        <p:blipFill rotWithShape="1">
          <a:blip r:embed="rId3">
            <a:alphaModFix/>
          </a:blip>
          <a:srcRect b="0" l="0" r="0" t="0"/>
          <a:stretch/>
        </p:blipFill>
        <p:spPr>
          <a:xfrm>
            <a:off x="0" y="587"/>
            <a:ext cx="12192000" cy="68568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0"/>
          <p:cNvSpPr txBox="1"/>
          <p:nvPr/>
        </p:nvSpPr>
        <p:spPr>
          <a:xfrm>
            <a:off x="926254" y="516639"/>
            <a:ext cx="3461544" cy="1815882"/>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Em yêu màu đỏ:</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Như máu con tim,</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Lá cờ Tổ quốc,</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Khăn quàng đội viên.</a:t>
            </a:r>
            <a:endParaRPr/>
          </a:p>
        </p:txBody>
      </p:sp>
      <p:sp>
        <p:nvSpPr>
          <p:cNvPr id="318" name="Google Shape;318;p20"/>
          <p:cNvSpPr txBox="1"/>
          <p:nvPr/>
        </p:nvSpPr>
        <p:spPr>
          <a:xfrm>
            <a:off x="926254" y="2848254"/>
            <a:ext cx="3461544" cy="1815882"/>
          </a:xfrm>
          <a:prstGeom prst="rect">
            <a:avLst/>
          </a:prstGeom>
          <a:solidFill>
            <a:srgbClr val="07C10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Em yêu màu xanh:</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Đồng bằng, rừng núi,</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Biển đầy cá tôm,</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Bầu trời cao vợi.</a:t>
            </a:r>
            <a:endParaRPr/>
          </a:p>
        </p:txBody>
      </p:sp>
      <p:sp>
        <p:nvSpPr>
          <p:cNvPr id="319" name="Google Shape;319;p20"/>
          <p:cNvSpPr txBox="1"/>
          <p:nvPr/>
        </p:nvSpPr>
        <p:spPr>
          <a:xfrm>
            <a:off x="926254" y="4852603"/>
            <a:ext cx="3461544" cy="1815882"/>
          </a:xfrm>
          <a:prstGeom prst="rect">
            <a:avLst/>
          </a:prstGeom>
          <a:solidFill>
            <a:srgbClr val="F8B32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Em yêu màu vàng:</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Lúa đồng chín rộ,</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Hoa cúc mùa thu,</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Nắng trời rực rỡ.</a:t>
            </a:r>
            <a:endParaRPr/>
          </a:p>
        </p:txBody>
      </p:sp>
      <p:sp>
        <p:nvSpPr>
          <p:cNvPr id="320" name="Google Shape;320;p20"/>
          <p:cNvSpPr txBox="1"/>
          <p:nvPr/>
        </p:nvSpPr>
        <p:spPr>
          <a:xfrm>
            <a:off x="4664317" y="516639"/>
            <a:ext cx="3560445" cy="18158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Em yêu màu trắng:</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Trang giấy tuổi thơ,</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Đóa hoa hồng bạch,</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Mái tóc của bà.</a:t>
            </a:r>
            <a:endParaRPr/>
          </a:p>
        </p:txBody>
      </p:sp>
      <p:sp>
        <p:nvSpPr>
          <p:cNvPr id="321" name="Google Shape;321;p20"/>
          <p:cNvSpPr txBox="1"/>
          <p:nvPr/>
        </p:nvSpPr>
        <p:spPr>
          <a:xfrm>
            <a:off x="4664317" y="2841673"/>
            <a:ext cx="3560445" cy="181588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Em yêu màu đen:</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Hòn than óng ánh,</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Đôi mắt bé ngoan,</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Màn đêm yên tĩnh.</a:t>
            </a:r>
            <a:endParaRPr/>
          </a:p>
        </p:txBody>
      </p:sp>
      <p:sp>
        <p:nvSpPr>
          <p:cNvPr id="322" name="Google Shape;322;p20"/>
          <p:cNvSpPr txBox="1"/>
          <p:nvPr/>
        </p:nvSpPr>
        <p:spPr>
          <a:xfrm>
            <a:off x="4664317" y="4852603"/>
            <a:ext cx="3560445" cy="1815882"/>
          </a:xfrm>
          <a:prstGeom prst="rect">
            <a:avLst/>
          </a:prstGeom>
          <a:solidFill>
            <a:srgbClr val="7030A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Em yêu màu tím:</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Hoa cà, hoa sim,</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Chiếc khăn của chị,</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Nét mực chữ em.</a:t>
            </a:r>
            <a:endParaRPr/>
          </a:p>
        </p:txBody>
      </p:sp>
      <p:sp>
        <p:nvSpPr>
          <p:cNvPr id="323" name="Google Shape;323;p20"/>
          <p:cNvSpPr txBox="1"/>
          <p:nvPr/>
        </p:nvSpPr>
        <p:spPr>
          <a:xfrm>
            <a:off x="8501281" y="537288"/>
            <a:ext cx="3560445" cy="1815882"/>
          </a:xfrm>
          <a:prstGeom prst="rect">
            <a:avLst/>
          </a:prstGeom>
          <a:solidFill>
            <a:srgbClr val="637D9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Em yêu màu nâu:</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Áo mẹ sờn bạc, </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Đất đai cần cù,</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Gỗ rừng bát ngát.</a:t>
            </a:r>
            <a:endParaRPr/>
          </a:p>
        </p:txBody>
      </p:sp>
      <p:sp>
        <p:nvSpPr>
          <p:cNvPr id="324" name="Google Shape;324;p20"/>
          <p:cNvSpPr txBox="1"/>
          <p:nvPr/>
        </p:nvSpPr>
        <p:spPr>
          <a:xfrm>
            <a:off x="8501281" y="2876390"/>
            <a:ext cx="3544454" cy="1815882"/>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Trăm nghìn cảnh đẹp</a:t>
            </a:r>
            <a:endParaRPr sz="28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Dành cho em ngoan.</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Em yêu tất cả</a:t>
            </a:r>
            <a:endParaRPr sz="28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Sắc màu Việt Nam.</a:t>
            </a:r>
            <a:endParaRPr/>
          </a:p>
        </p:txBody>
      </p:sp>
      <p:cxnSp>
        <p:nvCxnSpPr>
          <p:cNvPr id="325" name="Google Shape;325;p20"/>
          <p:cNvCxnSpPr/>
          <p:nvPr/>
        </p:nvCxnSpPr>
        <p:spPr>
          <a:xfrm>
            <a:off x="2180492" y="970671"/>
            <a:ext cx="1097280" cy="0"/>
          </a:xfrm>
          <a:prstGeom prst="straightConnector1">
            <a:avLst/>
          </a:prstGeom>
          <a:noFill/>
          <a:ln cap="flat" cmpd="sng" w="28575">
            <a:solidFill>
              <a:srgbClr val="FFFF00"/>
            </a:solidFill>
            <a:prstDash val="solid"/>
            <a:miter lim="800000"/>
            <a:headEnd len="sm" w="sm" type="none"/>
            <a:tailEnd len="sm" w="sm" type="none"/>
          </a:ln>
        </p:spPr>
      </p:cxnSp>
      <p:cxnSp>
        <p:nvCxnSpPr>
          <p:cNvPr id="326" name="Google Shape;326;p20"/>
          <p:cNvCxnSpPr/>
          <p:nvPr/>
        </p:nvCxnSpPr>
        <p:spPr>
          <a:xfrm>
            <a:off x="1674055" y="1406769"/>
            <a:ext cx="745588" cy="0"/>
          </a:xfrm>
          <a:prstGeom prst="straightConnector1">
            <a:avLst/>
          </a:prstGeom>
          <a:noFill/>
          <a:ln cap="flat" cmpd="sng" w="28575">
            <a:solidFill>
              <a:srgbClr val="FFFF00"/>
            </a:solidFill>
            <a:prstDash val="solid"/>
            <a:miter lim="800000"/>
            <a:headEnd len="sm" w="sm" type="none"/>
            <a:tailEnd len="sm" w="sm" type="none"/>
          </a:ln>
        </p:spPr>
      </p:cxnSp>
      <p:cxnSp>
        <p:nvCxnSpPr>
          <p:cNvPr id="327" name="Google Shape;327;p20"/>
          <p:cNvCxnSpPr/>
          <p:nvPr/>
        </p:nvCxnSpPr>
        <p:spPr>
          <a:xfrm>
            <a:off x="926254" y="1800665"/>
            <a:ext cx="930681" cy="0"/>
          </a:xfrm>
          <a:prstGeom prst="straightConnector1">
            <a:avLst/>
          </a:prstGeom>
          <a:noFill/>
          <a:ln cap="flat" cmpd="sng" w="28575">
            <a:solidFill>
              <a:srgbClr val="FFFF00"/>
            </a:solidFill>
            <a:prstDash val="solid"/>
            <a:miter lim="800000"/>
            <a:headEnd len="sm" w="sm" type="none"/>
            <a:tailEnd len="sm" w="sm" type="none"/>
          </a:ln>
        </p:spPr>
      </p:cxnSp>
      <p:cxnSp>
        <p:nvCxnSpPr>
          <p:cNvPr id="328" name="Google Shape;328;p20"/>
          <p:cNvCxnSpPr/>
          <p:nvPr/>
        </p:nvCxnSpPr>
        <p:spPr>
          <a:xfrm>
            <a:off x="1055960" y="2205911"/>
            <a:ext cx="1601949" cy="0"/>
          </a:xfrm>
          <a:prstGeom prst="straightConnector1">
            <a:avLst/>
          </a:prstGeom>
          <a:noFill/>
          <a:ln cap="flat" cmpd="sng" w="28575">
            <a:solidFill>
              <a:srgbClr val="FFFF00"/>
            </a:solidFill>
            <a:prstDash val="solid"/>
            <a:miter lim="800000"/>
            <a:headEnd len="sm" w="sm" type="none"/>
            <a:tailEnd len="sm" w="sm" type="none"/>
          </a:ln>
        </p:spPr>
      </p:cxnSp>
      <p:cxnSp>
        <p:nvCxnSpPr>
          <p:cNvPr id="329" name="Google Shape;329;p20"/>
          <p:cNvCxnSpPr/>
          <p:nvPr/>
        </p:nvCxnSpPr>
        <p:spPr>
          <a:xfrm>
            <a:off x="2180492" y="3277774"/>
            <a:ext cx="1448973" cy="0"/>
          </a:xfrm>
          <a:prstGeom prst="straightConnector1">
            <a:avLst/>
          </a:prstGeom>
          <a:noFill/>
          <a:ln cap="flat" cmpd="sng" w="28575">
            <a:solidFill>
              <a:srgbClr val="FF0000"/>
            </a:solidFill>
            <a:prstDash val="solid"/>
            <a:miter lim="800000"/>
            <a:headEnd len="sm" w="sm" type="none"/>
            <a:tailEnd len="sm" w="sm" type="none"/>
          </a:ln>
        </p:spPr>
      </p:cxnSp>
      <p:cxnSp>
        <p:nvCxnSpPr>
          <p:cNvPr id="330" name="Google Shape;330;p20"/>
          <p:cNvCxnSpPr/>
          <p:nvPr/>
        </p:nvCxnSpPr>
        <p:spPr>
          <a:xfrm>
            <a:off x="1055960" y="3727941"/>
            <a:ext cx="1601949" cy="0"/>
          </a:xfrm>
          <a:prstGeom prst="straightConnector1">
            <a:avLst/>
          </a:prstGeom>
          <a:noFill/>
          <a:ln cap="flat" cmpd="sng" w="28575">
            <a:solidFill>
              <a:srgbClr val="FF0000"/>
            </a:solidFill>
            <a:prstDash val="solid"/>
            <a:miter lim="800000"/>
            <a:headEnd len="sm" w="sm" type="none"/>
            <a:tailEnd len="sm" w="sm" type="none"/>
          </a:ln>
        </p:spPr>
      </p:cxnSp>
      <p:cxnSp>
        <p:nvCxnSpPr>
          <p:cNvPr id="331" name="Google Shape;331;p20"/>
          <p:cNvCxnSpPr/>
          <p:nvPr/>
        </p:nvCxnSpPr>
        <p:spPr>
          <a:xfrm>
            <a:off x="2799471" y="3742007"/>
            <a:ext cx="1294227" cy="0"/>
          </a:xfrm>
          <a:prstGeom prst="straightConnector1">
            <a:avLst/>
          </a:prstGeom>
          <a:noFill/>
          <a:ln cap="flat" cmpd="sng" w="28575">
            <a:solidFill>
              <a:srgbClr val="FF0000"/>
            </a:solidFill>
            <a:prstDash val="solid"/>
            <a:miter lim="800000"/>
            <a:headEnd len="sm" w="sm" type="none"/>
            <a:tailEnd len="sm" w="sm" type="none"/>
          </a:ln>
        </p:spPr>
      </p:cxnSp>
      <p:cxnSp>
        <p:nvCxnSpPr>
          <p:cNvPr id="332" name="Google Shape;332;p20"/>
          <p:cNvCxnSpPr/>
          <p:nvPr/>
        </p:nvCxnSpPr>
        <p:spPr>
          <a:xfrm>
            <a:off x="1055960" y="4135903"/>
            <a:ext cx="747801" cy="0"/>
          </a:xfrm>
          <a:prstGeom prst="straightConnector1">
            <a:avLst/>
          </a:prstGeom>
          <a:noFill/>
          <a:ln cap="flat" cmpd="sng" w="28575">
            <a:solidFill>
              <a:srgbClr val="FF0000"/>
            </a:solidFill>
            <a:prstDash val="solid"/>
            <a:miter lim="800000"/>
            <a:headEnd len="sm" w="sm" type="none"/>
            <a:tailEnd len="sm" w="sm" type="none"/>
          </a:ln>
        </p:spPr>
      </p:cxnSp>
      <p:cxnSp>
        <p:nvCxnSpPr>
          <p:cNvPr id="333" name="Google Shape;333;p20"/>
          <p:cNvCxnSpPr/>
          <p:nvPr/>
        </p:nvCxnSpPr>
        <p:spPr>
          <a:xfrm>
            <a:off x="926254" y="4545015"/>
            <a:ext cx="1254238" cy="0"/>
          </a:xfrm>
          <a:prstGeom prst="straightConnector1">
            <a:avLst/>
          </a:prstGeom>
          <a:noFill/>
          <a:ln cap="flat" cmpd="sng" w="28575">
            <a:solidFill>
              <a:srgbClr val="FF0000"/>
            </a:solidFill>
            <a:prstDash val="solid"/>
            <a:miter lim="800000"/>
            <a:headEnd len="sm" w="sm" type="none"/>
            <a:tailEnd len="sm" w="sm" type="none"/>
          </a:ln>
        </p:spPr>
      </p:cxnSp>
      <p:cxnSp>
        <p:nvCxnSpPr>
          <p:cNvPr id="334" name="Google Shape;334;p20"/>
          <p:cNvCxnSpPr/>
          <p:nvPr/>
        </p:nvCxnSpPr>
        <p:spPr>
          <a:xfrm>
            <a:off x="2180492" y="5289452"/>
            <a:ext cx="1448973" cy="0"/>
          </a:xfrm>
          <a:prstGeom prst="straightConnector1">
            <a:avLst/>
          </a:prstGeom>
          <a:noFill/>
          <a:ln cap="flat" cmpd="sng" w="28575">
            <a:solidFill>
              <a:srgbClr val="FF0000"/>
            </a:solidFill>
            <a:prstDash val="solid"/>
            <a:miter lim="800000"/>
            <a:headEnd len="sm" w="sm" type="none"/>
            <a:tailEnd len="sm" w="sm" type="none"/>
          </a:ln>
        </p:spPr>
      </p:cxnSp>
      <p:cxnSp>
        <p:nvCxnSpPr>
          <p:cNvPr id="335" name="Google Shape;335;p20"/>
          <p:cNvCxnSpPr>
            <a:stCxn id="319" idx="1"/>
          </p:cNvCxnSpPr>
          <p:nvPr/>
        </p:nvCxnSpPr>
        <p:spPr>
          <a:xfrm flipH="1" rot="10800000">
            <a:off x="926254" y="5725444"/>
            <a:ext cx="1493400" cy="35100"/>
          </a:xfrm>
          <a:prstGeom prst="straightConnector1">
            <a:avLst/>
          </a:prstGeom>
          <a:noFill/>
          <a:ln cap="flat" cmpd="sng" w="28575">
            <a:solidFill>
              <a:srgbClr val="FF0000"/>
            </a:solidFill>
            <a:prstDash val="solid"/>
            <a:miter lim="800000"/>
            <a:headEnd len="sm" w="sm" type="none"/>
            <a:tailEnd len="sm" w="sm" type="none"/>
          </a:ln>
        </p:spPr>
      </p:cxnSp>
      <p:cxnSp>
        <p:nvCxnSpPr>
          <p:cNvPr id="336" name="Google Shape;336;p20"/>
          <p:cNvCxnSpPr/>
          <p:nvPr/>
        </p:nvCxnSpPr>
        <p:spPr>
          <a:xfrm>
            <a:off x="1055960" y="6133514"/>
            <a:ext cx="1124532" cy="0"/>
          </a:xfrm>
          <a:prstGeom prst="straightConnector1">
            <a:avLst/>
          </a:prstGeom>
          <a:noFill/>
          <a:ln cap="flat" cmpd="sng" w="28575">
            <a:solidFill>
              <a:srgbClr val="FF0000"/>
            </a:solidFill>
            <a:prstDash val="solid"/>
            <a:miter lim="800000"/>
            <a:headEnd len="sm" w="sm" type="none"/>
            <a:tailEnd len="sm" w="sm" type="none"/>
          </a:ln>
        </p:spPr>
      </p:cxnSp>
      <p:cxnSp>
        <p:nvCxnSpPr>
          <p:cNvPr id="337" name="Google Shape;337;p20"/>
          <p:cNvCxnSpPr/>
          <p:nvPr/>
        </p:nvCxnSpPr>
        <p:spPr>
          <a:xfrm>
            <a:off x="1055960" y="6541477"/>
            <a:ext cx="1363683" cy="0"/>
          </a:xfrm>
          <a:prstGeom prst="straightConnector1">
            <a:avLst/>
          </a:prstGeom>
          <a:noFill/>
          <a:ln cap="flat" cmpd="sng" w="28575">
            <a:solidFill>
              <a:srgbClr val="FF0000"/>
            </a:solidFill>
            <a:prstDash val="solid"/>
            <a:miter lim="800000"/>
            <a:headEnd len="sm" w="sm" type="none"/>
            <a:tailEnd len="sm" w="sm" type="none"/>
          </a:ln>
        </p:spPr>
      </p:cxnSp>
      <p:cxnSp>
        <p:nvCxnSpPr>
          <p:cNvPr id="338" name="Google Shape;338;p20"/>
          <p:cNvCxnSpPr/>
          <p:nvPr/>
        </p:nvCxnSpPr>
        <p:spPr>
          <a:xfrm>
            <a:off x="5950634" y="970671"/>
            <a:ext cx="1406769" cy="0"/>
          </a:xfrm>
          <a:prstGeom prst="straightConnector1">
            <a:avLst/>
          </a:prstGeom>
          <a:noFill/>
          <a:ln cap="flat" cmpd="sng" w="28575">
            <a:solidFill>
              <a:srgbClr val="FF0000"/>
            </a:solidFill>
            <a:prstDash val="solid"/>
            <a:miter lim="800000"/>
            <a:headEnd len="sm" w="sm" type="none"/>
            <a:tailEnd len="sm" w="sm" type="none"/>
          </a:ln>
        </p:spPr>
      </p:cxnSp>
      <p:cxnSp>
        <p:nvCxnSpPr>
          <p:cNvPr id="339" name="Google Shape;339;p20"/>
          <p:cNvCxnSpPr/>
          <p:nvPr/>
        </p:nvCxnSpPr>
        <p:spPr>
          <a:xfrm>
            <a:off x="4839286" y="1406769"/>
            <a:ext cx="1463040" cy="0"/>
          </a:xfrm>
          <a:prstGeom prst="straightConnector1">
            <a:avLst/>
          </a:prstGeom>
          <a:noFill/>
          <a:ln cap="flat" cmpd="sng" w="28575">
            <a:solidFill>
              <a:srgbClr val="FF0000"/>
            </a:solidFill>
            <a:prstDash val="solid"/>
            <a:miter lim="800000"/>
            <a:headEnd len="sm" w="sm" type="none"/>
            <a:tailEnd len="sm" w="sm" type="none"/>
          </a:ln>
        </p:spPr>
      </p:cxnSp>
      <p:cxnSp>
        <p:nvCxnSpPr>
          <p:cNvPr id="340" name="Google Shape;340;p20"/>
          <p:cNvCxnSpPr/>
          <p:nvPr/>
        </p:nvCxnSpPr>
        <p:spPr>
          <a:xfrm>
            <a:off x="4783015" y="1800665"/>
            <a:ext cx="2757268" cy="0"/>
          </a:xfrm>
          <a:prstGeom prst="straightConnector1">
            <a:avLst/>
          </a:prstGeom>
          <a:noFill/>
          <a:ln cap="flat" cmpd="sng" w="28575">
            <a:solidFill>
              <a:srgbClr val="FF0000"/>
            </a:solidFill>
            <a:prstDash val="solid"/>
            <a:miter lim="800000"/>
            <a:headEnd len="sm" w="sm" type="none"/>
            <a:tailEnd len="sm" w="sm" type="none"/>
          </a:ln>
        </p:spPr>
      </p:cxnSp>
      <p:cxnSp>
        <p:nvCxnSpPr>
          <p:cNvPr id="341" name="Google Shape;341;p20"/>
          <p:cNvCxnSpPr/>
          <p:nvPr/>
        </p:nvCxnSpPr>
        <p:spPr>
          <a:xfrm>
            <a:off x="4839286" y="2205911"/>
            <a:ext cx="1111348" cy="0"/>
          </a:xfrm>
          <a:prstGeom prst="straightConnector1">
            <a:avLst/>
          </a:prstGeom>
          <a:noFill/>
          <a:ln cap="flat" cmpd="sng" w="28575">
            <a:solidFill>
              <a:srgbClr val="FF0000"/>
            </a:solidFill>
            <a:prstDash val="solid"/>
            <a:miter lim="800000"/>
            <a:headEnd len="sm" w="sm" type="none"/>
            <a:tailEnd len="sm" w="sm" type="none"/>
          </a:ln>
        </p:spPr>
      </p:cxnSp>
      <p:cxnSp>
        <p:nvCxnSpPr>
          <p:cNvPr id="342" name="Google Shape;342;p20"/>
          <p:cNvCxnSpPr/>
          <p:nvPr/>
        </p:nvCxnSpPr>
        <p:spPr>
          <a:xfrm>
            <a:off x="5950634" y="3277774"/>
            <a:ext cx="1252024" cy="0"/>
          </a:xfrm>
          <a:prstGeom prst="straightConnector1">
            <a:avLst/>
          </a:prstGeom>
          <a:noFill/>
          <a:ln cap="flat" cmpd="sng" w="28575">
            <a:solidFill>
              <a:srgbClr val="FFFF00"/>
            </a:solidFill>
            <a:prstDash val="solid"/>
            <a:miter lim="800000"/>
            <a:headEnd len="sm" w="sm" type="none"/>
            <a:tailEnd len="sm" w="sm" type="none"/>
          </a:ln>
        </p:spPr>
      </p:cxnSp>
      <p:cxnSp>
        <p:nvCxnSpPr>
          <p:cNvPr id="343" name="Google Shape;343;p20"/>
          <p:cNvCxnSpPr/>
          <p:nvPr/>
        </p:nvCxnSpPr>
        <p:spPr>
          <a:xfrm>
            <a:off x="4839286" y="3727941"/>
            <a:ext cx="1256714" cy="0"/>
          </a:xfrm>
          <a:prstGeom prst="straightConnector1">
            <a:avLst/>
          </a:prstGeom>
          <a:noFill/>
          <a:ln cap="flat" cmpd="sng" w="28575">
            <a:solidFill>
              <a:srgbClr val="FFFF00"/>
            </a:solidFill>
            <a:prstDash val="solid"/>
            <a:miter lim="800000"/>
            <a:headEnd len="sm" w="sm" type="none"/>
            <a:tailEnd len="sm" w="sm" type="none"/>
          </a:ln>
        </p:spPr>
      </p:cxnSp>
      <p:cxnSp>
        <p:nvCxnSpPr>
          <p:cNvPr id="344" name="Google Shape;344;p20"/>
          <p:cNvCxnSpPr/>
          <p:nvPr/>
        </p:nvCxnSpPr>
        <p:spPr>
          <a:xfrm>
            <a:off x="4783015" y="4135903"/>
            <a:ext cx="1167619" cy="0"/>
          </a:xfrm>
          <a:prstGeom prst="straightConnector1">
            <a:avLst/>
          </a:prstGeom>
          <a:noFill/>
          <a:ln cap="flat" cmpd="sng" w="28575">
            <a:solidFill>
              <a:srgbClr val="FFFF00"/>
            </a:solidFill>
            <a:prstDash val="solid"/>
            <a:miter lim="800000"/>
            <a:headEnd len="sm" w="sm" type="none"/>
            <a:tailEnd len="sm" w="sm" type="none"/>
          </a:ln>
        </p:spPr>
      </p:cxnSp>
      <p:cxnSp>
        <p:nvCxnSpPr>
          <p:cNvPr id="345" name="Google Shape;345;p20"/>
          <p:cNvCxnSpPr/>
          <p:nvPr/>
        </p:nvCxnSpPr>
        <p:spPr>
          <a:xfrm>
            <a:off x="4783015" y="4545015"/>
            <a:ext cx="1312985" cy="0"/>
          </a:xfrm>
          <a:prstGeom prst="straightConnector1">
            <a:avLst/>
          </a:prstGeom>
          <a:noFill/>
          <a:ln cap="flat" cmpd="sng" w="28575">
            <a:solidFill>
              <a:srgbClr val="FFFF00"/>
            </a:solidFill>
            <a:prstDash val="solid"/>
            <a:miter lim="800000"/>
            <a:headEnd len="sm" w="sm" type="none"/>
            <a:tailEnd len="sm" w="sm" type="none"/>
          </a:ln>
        </p:spPr>
      </p:cxnSp>
      <p:cxnSp>
        <p:nvCxnSpPr>
          <p:cNvPr id="346" name="Google Shape;346;p20"/>
          <p:cNvCxnSpPr/>
          <p:nvPr/>
        </p:nvCxnSpPr>
        <p:spPr>
          <a:xfrm>
            <a:off x="5950634" y="5289452"/>
            <a:ext cx="1252024" cy="0"/>
          </a:xfrm>
          <a:prstGeom prst="straightConnector1">
            <a:avLst/>
          </a:prstGeom>
          <a:noFill/>
          <a:ln cap="flat" cmpd="sng" w="28575">
            <a:solidFill>
              <a:srgbClr val="FFFF00"/>
            </a:solidFill>
            <a:prstDash val="solid"/>
            <a:miter lim="800000"/>
            <a:headEnd len="sm" w="sm" type="none"/>
            <a:tailEnd len="sm" w="sm" type="none"/>
          </a:ln>
        </p:spPr>
      </p:cxnSp>
      <p:cxnSp>
        <p:nvCxnSpPr>
          <p:cNvPr id="347" name="Google Shape;347;p20"/>
          <p:cNvCxnSpPr/>
          <p:nvPr/>
        </p:nvCxnSpPr>
        <p:spPr>
          <a:xfrm>
            <a:off x="4783015" y="5725551"/>
            <a:ext cx="970671" cy="0"/>
          </a:xfrm>
          <a:prstGeom prst="straightConnector1">
            <a:avLst/>
          </a:prstGeom>
          <a:noFill/>
          <a:ln cap="flat" cmpd="sng" w="28575">
            <a:solidFill>
              <a:srgbClr val="FFFF00"/>
            </a:solidFill>
            <a:prstDash val="solid"/>
            <a:miter lim="800000"/>
            <a:headEnd len="sm" w="sm" type="none"/>
            <a:tailEnd len="sm" w="sm" type="none"/>
          </a:ln>
        </p:spPr>
      </p:cxnSp>
      <p:cxnSp>
        <p:nvCxnSpPr>
          <p:cNvPr id="348" name="Google Shape;348;p20"/>
          <p:cNvCxnSpPr/>
          <p:nvPr/>
        </p:nvCxnSpPr>
        <p:spPr>
          <a:xfrm>
            <a:off x="5950634" y="5725551"/>
            <a:ext cx="1252024" cy="0"/>
          </a:xfrm>
          <a:prstGeom prst="straightConnector1">
            <a:avLst/>
          </a:prstGeom>
          <a:noFill/>
          <a:ln cap="flat" cmpd="sng" w="28575">
            <a:solidFill>
              <a:srgbClr val="FFFF00"/>
            </a:solidFill>
            <a:prstDash val="solid"/>
            <a:miter lim="800000"/>
            <a:headEnd len="sm" w="sm" type="none"/>
            <a:tailEnd len="sm" w="sm" type="none"/>
          </a:ln>
        </p:spPr>
      </p:cxnSp>
      <p:cxnSp>
        <p:nvCxnSpPr>
          <p:cNvPr id="349" name="Google Shape;349;p20"/>
          <p:cNvCxnSpPr/>
          <p:nvPr/>
        </p:nvCxnSpPr>
        <p:spPr>
          <a:xfrm>
            <a:off x="4839286" y="6133514"/>
            <a:ext cx="1463040" cy="0"/>
          </a:xfrm>
          <a:prstGeom prst="straightConnector1">
            <a:avLst/>
          </a:prstGeom>
          <a:noFill/>
          <a:ln cap="flat" cmpd="sng" w="28575">
            <a:solidFill>
              <a:srgbClr val="FFFF00"/>
            </a:solidFill>
            <a:prstDash val="solid"/>
            <a:miter lim="800000"/>
            <a:headEnd len="sm" w="sm" type="none"/>
            <a:tailEnd len="sm" w="sm" type="none"/>
          </a:ln>
        </p:spPr>
      </p:cxnSp>
      <p:cxnSp>
        <p:nvCxnSpPr>
          <p:cNvPr id="350" name="Google Shape;350;p20"/>
          <p:cNvCxnSpPr/>
          <p:nvPr/>
        </p:nvCxnSpPr>
        <p:spPr>
          <a:xfrm>
            <a:off x="4783015" y="6541477"/>
            <a:ext cx="1167619" cy="0"/>
          </a:xfrm>
          <a:prstGeom prst="straightConnector1">
            <a:avLst/>
          </a:prstGeom>
          <a:noFill/>
          <a:ln cap="flat" cmpd="sng" w="28575">
            <a:solidFill>
              <a:srgbClr val="FFFF00"/>
            </a:solidFill>
            <a:prstDash val="solid"/>
            <a:miter lim="800000"/>
            <a:headEnd len="sm" w="sm" type="none"/>
            <a:tailEnd len="sm" w="sm" type="none"/>
          </a:ln>
        </p:spPr>
      </p:cxnSp>
      <p:cxnSp>
        <p:nvCxnSpPr>
          <p:cNvPr id="351" name="Google Shape;351;p20"/>
          <p:cNvCxnSpPr/>
          <p:nvPr/>
        </p:nvCxnSpPr>
        <p:spPr>
          <a:xfrm>
            <a:off x="9777046" y="970671"/>
            <a:ext cx="1237957" cy="0"/>
          </a:xfrm>
          <a:prstGeom prst="straightConnector1">
            <a:avLst/>
          </a:prstGeom>
          <a:noFill/>
          <a:ln cap="flat" cmpd="sng" w="28575">
            <a:solidFill>
              <a:srgbClr val="FFFF00"/>
            </a:solidFill>
            <a:prstDash val="solid"/>
            <a:miter lim="800000"/>
            <a:headEnd len="sm" w="sm" type="none"/>
            <a:tailEnd len="sm" w="sm" type="none"/>
          </a:ln>
        </p:spPr>
      </p:cxnSp>
      <p:cxnSp>
        <p:nvCxnSpPr>
          <p:cNvPr id="352" name="Google Shape;352;p20"/>
          <p:cNvCxnSpPr/>
          <p:nvPr/>
        </p:nvCxnSpPr>
        <p:spPr>
          <a:xfrm>
            <a:off x="8637563" y="1406769"/>
            <a:ext cx="984739" cy="0"/>
          </a:xfrm>
          <a:prstGeom prst="straightConnector1">
            <a:avLst/>
          </a:prstGeom>
          <a:noFill/>
          <a:ln cap="flat" cmpd="sng" w="28575">
            <a:solidFill>
              <a:srgbClr val="FFFF00"/>
            </a:solidFill>
            <a:prstDash val="solid"/>
            <a:miter lim="800000"/>
            <a:headEnd len="sm" w="sm" type="none"/>
            <a:tailEnd len="sm" w="sm" type="none"/>
          </a:ln>
        </p:spPr>
      </p:cxnSp>
      <p:cxnSp>
        <p:nvCxnSpPr>
          <p:cNvPr id="353" name="Google Shape;353;p20"/>
          <p:cNvCxnSpPr/>
          <p:nvPr/>
        </p:nvCxnSpPr>
        <p:spPr>
          <a:xfrm>
            <a:off x="8623495" y="1800665"/>
            <a:ext cx="1026942" cy="0"/>
          </a:xfrm>
          <a:prstGeom prst="straightConnector1">
            <a:avLst/>
          </a:prstGeom>
          <a:noFill/>
          <a:ln cap="flat" cmpd="sng" w="28575">
            <a:solidFill>
              <a:srgbClr val="FFFF00"/>
            </a:solidFill>
            <a:prstDash val="solid"/>
            <a:miter lim="800000"/>
            <a:headEnd len="sm" w="sm" type="none"/>
            <a:tailEnd len="sm" w="sm" type="none"/>
          </a:ln>
        </p:spPr>
      </p:cxnSp>
      <p:cxnSp>
        <p:nvCxnSpPr>
          <p:cNvPr id="354" name="Google Shape;354;p20"/>
          <p:cNvCxnSpPr/>
          <p:nvPr/>
        </p:nvCxnSpPr>
        <p:spPr>
          <a:xfrm>
            <a:off x="8637563" y="2205911"/>
            <a:ext cx="1139483" cy="0"/>
          </a:xfrm>
          <a:prstGeom prst="straightConnector1">
            <a:avLst/>
          </a:prstGeom>
          <a:noFill/>
          <a:ln cap="flat" cmpd="sng" w="28575">
            <a:solidFill>
              <a:srgbClr val="FFFF00"/>
            </a:solidFill>
            <a:prstDash val="solid"/>
            <a:miter lim="800000"/>
            <a:headEnd len="sm" w="sm" type="none"/>
            <a:tailEnd len="sm" w="sm" type="none"/>
          </a:ln>
        </p:spPr>
      </p:cxnSp>
      <p:cxnSp>
        <p:nvCxnSpPr>
          <p:cNvPr id="355" name="Google Shape;355;p20"/>
          <p:cNvCxnSpPr/>
          <p:nvPr/>
        </p:nvCxnSpPr>
        <p:spPr>
          <a:xfrm>
            <a:off x="8606859" y="3721604"/>
            <a:ext cx="1364567" cy="0"/>
          </a:xfrm>
          <a:prstGeom prst="straightConnector1">
            <a:avLst/>
          </a:prstGeom>
          <a:noFill/>
          <a:ln cap="flat" cmpd="sng" w="28575">
            <a:solidFill>
              <a:srgbClr val="FFFF00"/>
            </a:solidFill>
            <a:prstDash val="solid"/>
            <a:miter lim="800000"/>
            <a:headEnd len="sm" w="sm" type="none"/>
            <a:tailEnd len="sm" w="sm" type="none"/>
          </a:ln>
        </p:spPr>
      </p:cxnSp>
      <p:cxnSp>
        <p:nvCxnSpPr>
          <p:cNvPr id="356" name="Google Shape;356;p20"/>
          <p:cNvCxnSpPr/>
          <p:nvPr/>
        </p:nvCxnSpPr>
        <p:spPr>
          <a:xfrm>
            <a:off x="9760410" y="4115500"/>
            <a:ext cx="844062" cy="0"/>
          </a:xfrm>
          <a:prstGeom prst="straightConnector1">
            <a:avLst/>
          </a:prstGeom>
          <a:noFill/>
          <a:ln cap="flat" cmpd="sng" w="28575">
            <a:solidFill>
              <a:srgbClr val="FFFF00"/>
            </a:solidFill>
            <a:prstDash val="solid"/>
            <a:miter lim="800000"/>
            <a:headEnd len="sm" w="sm" type="none"/>
            <a:tailEnd len="sm" w="sm" type="none"/>
          </a:ln>
        </p:spPr>
      </p:cxnSp>
      <p:cxnSp>
        <p:nvCxnSpPr>
          <p:cNvPr id="357" name="Google Shape;357;p20"/>
          <p:cNvCxnSpPr/>
          <p:nvPr/>
        </p:nvCxnSpPr>
        <p:spPr>
          <a:xfrm>
            <a:off x="8606859" y="4637152"/>
            <a:ext cx="1170187" cy="0"/>
          </a:xfrm>
          <a:prstGeom prst="straightConnector1">
            <a:avLst/>
          </a:prstGeom>
          <a:noFill/>
          <a:ln cap="flat" cmpd="sng" w="28575">
            <a:solidFill>
              <a:srgbClr val="FFFF00"/>
            </a:solidFill>
            <a:prstDash val="solid"/>
            <a:miter lim="800000"/>
            <a:headEnd len="sm" w="sm" type="none"/>
            <a:tailEnd len="sm" w="sm" type="none"/>
          </a:ln>
        </p:spPr>
      </p:cxnSp>
      <p:cxnSp>
        <p:nvCxnSpPr>
          <p:cNvPr id="358" name="Google Shape;358;p20"/>
          <p:cNvCxnSpPr/>
          <p:nvPr/>
        </p:nvCxnSpPr>
        <p:spPr>
          <a:xfrm flipH="1">
            <a:off x="9650437" y="3742007"/>
            <a:ext cx="126610" cy="501249"/>
          </a:xfrm>
          <a:prstGeom prst="straightConnector1">
            <a:avLst/>
          </a:prstGeom>
          <a:noFill/>
          <a:ln cap="flat" cmpd="sng" w="28575">
            <a:solidFill>
              <a:srgbClr val="FF0000"/>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7"/>
                                        </p:tgtEl>
                                      </p:cBhvr>
                                    </p:animEffect>
                                    <p:set>
                                      <p:cBhvr>
                                        <p:cTn dur="1" fill="hold">
                                          <p:stCondLst>
                                            <p:cond delay="500"/>
                                          </p:stCondLst>
                                        </p:cTn>
                                        <p:tgtEl>
                                          <p:spTgt spid="3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8"/>
                                        </p:tgtEl>
                                      </p:cBhvr>
                                    </p:animEffect>
                                    <p:set>
                                      <p:cBhvr>
                                        <p:cTn dur="1" fill="hold">
                                          <p:stCondLst>
                                            <p:cond delay="500"/>
                                          </p:stCondLst>
                                        </p:cTn>
                                        <p:tgtEl>
                                          <p:spTgt spid="3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9"/>
                                        </p:tgtEl>
                                      </p:cBhvr>
                                    </p:animEffect>
                                    <p:set>
                                      <p:cBhvr>
                                        <p:cTn dur="1" fill="hold">
                                          <p:stCondLst>
                                            <p:cond delay="500"/>
                                          </p:stCondLst>
                                        </p:cTn>
                                        <p:tgtEl>
                                          <p:spTgt spid="3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0"/>
                                        </p:tgtEl>
                                      </p:cBhvr>
                                    </p:animEffect>
                                    <p:set>
                                      <p:cBhvr>
                                        <p:cTn dur="1" fill="hold">
                                          <p:stCondLst>
                                            <p:cond delay="500"/>
                                          </p:stCondLst>
                                        </p:cTn>
                                        <p:tgtEl>
                                          <p:spTgt spid="3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1"/>
                                        </p:tgtEl>
                                      </p:cBhvr>
                                    </p:animEffect>
                                    <p:set>
                                      <p:cBhvr>
                                        <p:cTn dur="1" fill="hold">
                                          <p:stCondLst>
                                            <p:cond delay="500"/>
                                          </p:stCondLst>
                                        </p:cTn>
                                        <p:tgtEl>
                                          <p:spTgt spid="3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2"/>
                                        </p:tgtEl>
                                      </p:cBhvr>
                                    </p:animEffect>
                                    <p:set>
                                      <p:cBhvr>
                                        <p:cTn dur="1" fill="hold">
                                          <p:stCondLst>
                                            <p:cond delay="500"/>
                                          </p:stCondLst>
                                        </p:cTn>
                                        <p:tgtEl>
                                          <p:spTgt spid="3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3"/>
                                        </p:tgtEl>
                                      </p:cBhvr>
                                    </p:animEffect>
                                    <p:set>
                                      <p:cBhvr>
                                        <p:cTn dur="1" fill="hold">
                                          <p:stCondLst>
                                            <p:cond delay="500"/>
                                          </p:stCondLst>
                                        </p:cTn>
                                        <p:tgtEl>
                                          <p:spTgt spid="3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gtEl>
                                      </p:cBhvr>
                                    </p:animEffect>
                                    <p:set>
                                      <p:cBhvr>
                                        <p:cTn dur="1" fill="hold">
                                          <p:stCondLst>
                                            <p:cond delay="500"/>
                                          </p:stCondLst>
                                        </p:cTn>
                                        <p:tgtEl>
                                          <p:spTgt spid="3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500"/>
                                        <p:tgtEl>
                                          <p:spTgt spid="3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1"/>
          <p:cNvSpPr/>
          <p:nvPr/>
        </p:nvSpPr>
        <p:spPr>
          <a:xfrm>
            <a:off x="3276769" y="249071"/>
            <a:ext cx="660456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rgbClr val="FF0000"/>
                </a:solidFill>
                <a:latin typeface="Cambria"/>
                <a:ea typeface="Cambria"/>
                <a:cs typeface="Cambria"/>
                <a:sym typeface="Cambria"/>
              </a:rPr>
              <a:t>Luyện đọc thuộc lòng </a:t>
            </a:r>
            <a:endParaRPr/>
          </a:p>
        </p:txBody>
      </p:sp>
      <p:pic>
        <p:nvPicPr>
          <p:cNvPr id="364" name="Google Shape;364;p21"/>
          <p:cNvPicPr preferRelativeResize="0"/>
          <p:nvPr/>
        </p:nvPicPr>
        <p:blipFill rotWithShape="1">
          <a:blip r:embed="rId3">
            <a:alphaModFix/>
          </a:blip>
          <a:srcRect b="0" l="0" r="0" t="0"/>
          <a:stretch/>
        </p:blipFill>
        <p:spPr>
          <a:xfrm>
            <a:off x="3104581" y="1636595"/>
            <a:ext cx="5386388" cy="4016375"/>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Diagram&#10;&#10;Description automatically generated" id="369" name="Google Shape;369;p22"/>
          <p:cNvPicPr preferRelativeResize="0"/>
          <p:nvPr/>
        </p:nvPicPr>
        <p:blipFill rotWithShape="1">
          <a:blip r:embed="rId3">
            <a:alphaModFix/>
          </a:blip>
          <a:srcRect b="0" l="0" r="0" t="0"/>
          <a:stretch/>
        </p:blipFill>
        <p:spPr>
          <a:xfrm>
            <a:off x="0" y="15240"/>
            <a:ext cx="12219214" cy="6842760"/>
          </a:xfrm>
          <a:prstGeom prst="rect">
            <a:avLst/>
          </a:prstGeom>
          <a:noFill/>
          <a:ln>
            <a:noFill/>
          </a:ln>
        </p:spPr>
      </p:pic>
      <p:sp>
        <p:nvSpPr>
          <p:cNvPr id="370" name="Google Shape;370;p22"/>
          <p:cNvSpPr txBox="1"/>
          <p:nvPr/>
        </p:nvSpPr>
        <p:spPr>
          <a:xfrm>
            <a:off x="1416050" y="0"/>
            <a:ext cx="9359900" cy="452431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C00000"/>
              </a:buClr>
              <a:buSzPts val="9600"/>
              <a:buFont typeface="Times New Roman"/>
              <a:buNone/>
            </a:pPr>
            <a:r>
              <a:rPr b="1" lang="en-US" sz="9600" u="sng">
                <a:solidFill>
                  <a:srgbClr val="C00000"/>
                </a:solidFill>
                <a:latin typeface="Times New Roman"/>
                <a:ea typeface="Times New Roman"/>
                <a:cs typeface="Times New Roman"/>
                <a:sym typeface="Times New Roman"/>
              </a:rPr>
              <a:t>VẬN DỤNG</a:t>
            </a:r>
            <a:endParaRPr/>
          </a:p>
          <a:p>
            <a:pPr indent="0" lvl="0" marL="0" marR="0" rtl="0" algn="ctr">
              <a:spcBef>
                <a:spcPts val="0"/>
              </a:spcBef>
              <a:spcAft>
                <a:spcPts val="0"/>
              </a:spcAft>
              <a:buClr>
                <a:srgbClr val="C00000"/>
              </a:buClr>
              <a:buSzPts val="9600"/>
              <a:buFont typeface="Times New Roman"/>
              <a:buNone/>
            </a:pPr>
            <a:r>
              <a:rPr b="1" lang="en-US" sz="9600" u="sng">
                <a:solidFill>
                  <a:srgbClr val="C00000"/>
                </a:solidFill>
                <a:latin typeface="Times New Roman"/>
                <a:ea typeface="Times New Roman"/>
                <a:cs typeface="Times New Roman"/>
                <a:sym typeface="Times New Roman"/>
              </a:rPr>
              <a:t>&amp;</a:t>
            </a:r>
            <a:endParaRPr/>
          </a:p>
          <a:p>
            <a:pPr indent="0" lvl="0" marL="0" marR="0" rtl="0" algn="ctr">
              <a:spcBef>
                <a:spcPts val="0"/>
              </a:spcBef>
              <a:spcAft>
                <a:spcPts val="0"/>
              </a:spcAft>
              <a:buClr>
                <a:srgbClr val="C00000"/>
              </a:buClr>
              <a:buSzPts val="9600"/>
              <a:buFont typeface="Times New Roman"/>
              <a:buNone/>
            </a:pPr>
            <a:r>
              <a:rPr b="1" lang="en-US" sz="9600" u="sng">
                <a:solidFill>
                  <a:srgbClr val="C00000"/>
                </a:solidFill>
                <a:latin typeface="Times New Roman"/>
                <a:ea typeface="Times New Roman"/>
                <a:cs typeface="Times New Roman"/>
                <a:sym typeface="Times New Roman"/>
              </a:rPr>
              <a:t>TRẢI NGHIỆM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3"/>
          <p:cNvSpPr/>
          <p:nvPr/>
        </p:nvSpPr>
        <p:spPr>
          <a:xfrm>
            <a:off x="351692" y="805390"/>
            <a:ext cx="11633981" cy="892552"/>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7030A0"/>
              </a:buClr>
              <a:buSzPts val="2400"/>
              <a:buFont typeface="Arial"/>
              <a:buAutoNum type="arabicPeriod"/>
            </a:pPr>
            <a:r>
              <a:rPr b="1" lang="en-US" sz="2400">
                <a:solidFill>
                  <a:srgbClr val="7030A0"/>
                </a:solidFill>
                <a:latin typeface="Arial"/>
                <a:ea typeface="Arial"/>
                <a:cs typeface="Arial"/>
                <a:sym typeface="Arial"/>
              </a:rPr>
              <a:t>Trong bài thơ, em yêu sắc màu nào nhất? Vì sao? </a:t>
            </a:r>
            <a:endParaRPr/>
          </a:p>
          <a:p>
            <a:pPr indent="0" lvl="0" marL="0" marR="0" rtl="0" algn="l">
              <a:spcBef>
                <a:spcPts val="0"/>
              </a:spcBef>
              <a:spcAft>
                <a:spcPts val="0"/>
              </a:spcAft>
              <a:buNone/>
            </a:pPr>
            <a:r>
              <a:rPr b="1" lang="en-US" sz="2800">
                <a:solidFill>
                  <a:srgbClr val="7030A0"/>
                </a:solidFill>
                <a:latin typeface="Arial"/>
                <a:ea typeface="Arial"/>
                <a:cs typeface="Arial"/>
                <a:sym typeface="Arial"/>
              </a:rPr>
              <a:t>     </a:t>
            </a:r>
            <a:r>
              <a:rPr b="1" lang="en-US" sz="2800">
                <a:solidFill>
                  <a:srgbClr val="7030A0"/>
                </a:solidFill>
                <a:latin typeface="Times New Roman"/>
                <a:ea typeface="Times New Roman"/>
                <a:cs typeface="Times New Roman"/>
                <a:sym typeface="Times New Roman"/>
              </a:rPr>
              <a:t>Tìm từ đồng nghĩa với từ chỉ màu sắc em yêu đó.</a:t>
            </a:r>
            <a:endParaRPr b="1" sz="2800">
              <a:solidFill>
                <a:srgbClr val="7030A0"/>
              </a:solidFill>
              <a:latin typeface="Times New Roman"/>
              <a:ea typeface="Times New Roman"/>
              <a:cs typeface="Times New Roman"/>
              <a:sym typeface="Times New Roman"/>
            </a:endParaRPr>
          </a:p>
        </p:txBody>
      </p:sp>
      <p:sp>
        <p:nvSpPr>
          <p:cNvPr id="376" name="Google Shape;376;p23"/>
          <p:cNvSpPr txBox="1"/>
          <p:nvPr/>
        </p:nvSpPr>
        <p:spPr>
          <a:xfrm>
            <a:off x="351692" y="2628780"/>
            <a:ext cx="10667682"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7030A0"/>
                </a:solidFill>
                <a:latin typeface="Times New Roman"/>
                <a:ea typeface="Times New Roman"/>
                <a:cs typeface="Times New Roman"/>
                <a:sym typeface="Times New Roman"/>
              </a:rPr>
              <a:t>2. Đặt câu với một trong những từ mà em tìm được.</a:t>
            </a:r>
            <a:endParaRPr b="1" sz="2800">
              <a:solidFill>
                <a:srgbClr val="7030A0"/>
              </a:solidFill>
              <a:latin typeface="Times New Roman"/>
              <a:ea typeface="Times New Roman"/>
              <a:cs typeface="Times New Roman"/>
              <a:sym typeface="Times New Roman"/>
            </a:endParaRPr>
          </a:p>
          <a:p>
            <a:pPr indent="0" lvl="0" marL="0" marR="0" rtl="0" algn="l">
              <a:spcBef>
                <a:spcPts val="0"/>
              </a:spcBef>
              <a:spcAft>
                <a:spcPts val="0"/>
              </a:spcAft>
              <a:buNone/>
            </a:pPr>
            <a:r>
              <a:rPr lang="en-US" sz="4000">
                <a:solidFill>
                  <a:schemeClr val="dk1"/>
                </a:solidFill>
                <a:latin typeface="Times New Roman"/>
                <a:ea typeface="Times New Roman"/>
                <a:cs typeface="Times New Roman"/>
                <a:sym typeface="Times New Roman"/>
              </a:rPr>
              <a:t>       </a:t>
            </a:r>
            <a:endParaRPr sz="4000">
              <a:solidFill>
                <a:schemeClr val="dk1"/>
              </a:solidFill>
              <a:latin typeface="Times New Roman"/>
              <a:ea typeface="Times New Roman"/>
              <a:cs typeface="Times New Roman"/>
              <a:sym typeface="Times New Roman"/>
            </a:endParaRPr>
          </a:p>
        </p:txBody>
      </p:sp>
      <p:sp>
        <p:nvSpPr>
          <p:cNvPr id="377" name="Google Shape;377;p23"/>
          <p:cNvSpPr txBox="1"/>
          <p:nvPr/>
        </p:nvSpPr>
        <p:spPr>
          <a:xfrm>
            <a:off x="914400" y="1775025"/>
            <a:ext cx="889078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Đỏ: đỏ tươi, đỏ chót, đỏ rực,….</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Xanh: xanh ngát, xanh rì, xanh tươi,…</a:t>
            </a:r>
            <a:endParaRPr/>
          </a:p>
        </p:txBody>
      </p:sp>
      <p:sp>
        <p:nvSpPr>
          <p:cNvPr id="378" name="Google Shape;378;p23"/>
          <p:cNvSpPr txBox="1"/>
          <p:nvPr/>
        </p:nvSpPr>
        <p:spPr>
          <a:xfrm>
            <a:off x="717452" y="3198167"/>
            <a:ext cx="807485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Hoa phượng nở đỏ rực một góc trời.</a:t>
            </a:r>
            <a:endParaRPr/>
          </a:p>
        </p:txBody>
      </p:sp>
      <p:sp>
        <p:nvSpPr>
          <p:cNvPr id="379" name="Google Shape;379;p23"/>
          <p:cNvSpPr txBox="1"/>
          <p:nvPr/>
        </p:nvSpPr>
        <p:spPr>
          <a:xfrm>
            <a:off x="279009" y="3736915"/>
            <a:ext cx="1139483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030A0"/>
                </a:solidFill>
                <a:latin typeface="Times New Roman"/>
                <a:ea typeface="Times New Roman"/>
                <a:cs typeface="Times New Roman"/>
                <a:sym typeface="Times New Roman"/>
              </a:rPr>
              <a:t>3</a:t>
            </a:r>
            <a:r>
              <a:rPr b="1" lang="en-US" sz="2400">
                <a:solidFill>
                  <a:srgbClr val="7030A0"/>
                </a:solidFill>
                <a:latin typeface="Arial"/>
                <a:ea typeface="Arial"/>
                <a:cs typeface="Arial"/>
                <a:sym typeface="Arial"/>
              </a:rPr>
              <a:t>. Chúng ta thể hiện lòng yêu quê hương, đất nước của mình như thế nào?</a:t>
            </a:r>
            <a:endParaRPr sz="2400">
              <a:solidFill>
                <a:srgbClr val="7030A0"/>
              </a:solidFill>
              <a:latin typeface="Arial"/>
              <a:ea typeface="Arial"/>
              <a:cs typeface="Arial"/>
              <a:sym typeface="Arial"/>
            </a:endParaRPr>
          </a:p>
        </p:txBody>
      </p:sp>
      <p:sp>
        <p:nvSpPr>
          <p:cNvPr id="380" name="Google Shape;380;p23"/>
          <p:cNvSpPr txBox="1"/>
          <p:nvPr/>
        </p:nvSpPr>
        <p:spPr>
          <a:xfrm>
            <a:off x="351692" y="4198580"/>
            <a:ext cx="11394831"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0000FF"/>
                </a:solidFill>
                <a:latin typeface="Arial"/>
                <a:ea typeface="Arial"/>
                <a:cs typeface="Arial"/>
                <a:sym typeface="Arial"/>
              </a:rPr>
              <a:t> </a:t>
            </a:r>
            <a:r>
              <a:rPr lang="en-US" sz="2400">
                <a:solidFill>
                  <a:schemeClr val="dk1"/>
                </a:solidFill>
                <a:latin typeface="Arial"/>
                <a:ea typeface="Arial"/>
                <a:cs typeface="Arial"/>
                <a:sym typeface="Arial"/>
              </a:rPr>
              <a:t>- Chăm ngoan, học giỏi.</a:t>
            </a:r>
            <a:endParaRPr/>
          </a:p>
          <a:p>
            <a:pPr indent="0" lvl="0" marL="0" marR="0" rtl="0" algn="just">
              <a:spcBef>
                <a:spcPts val="1200"/>
              </a:spcBef>
              <a:spcAft>
                <a:spcPts val="0"/>
              </a:spcAft>
              <a:buNone/>
            </a:pPr>
            <a:r>
              <a:rPr lang="en-US" sz="2400">
                <a:solidFill>
                  <a:schemeClr val="dk1"/>
                </a:solidFill>
                <a:latin typeface="Arial"/>
                <a:ea typeface="Arial"/>
                <a:cs typeface="Arial"/>
                <a:sym typeface="Arial"/>
              </a:rPr>
              <a:t>   - Yêu thương ông bà, cha mẹ; nghe lời ông bà, cha mẹ, thầy cô, …</a:t>
            </a:r>
            <a:endParaRPr/>
          </a:p>
          <a:p>
            <a:pPr indent="0" lvl="0" marL="0" marR="0" rtl="0" algn="just">
              <a:spcBef>
                <a:spcPts val="1200"/>
              </a:spcBef>
              <a:spcAft>
                <a:spcPts val="0"/>
              </a:spcAft>
              <a:buNone/>
            </a:pPr>
            <a:r>
              <a:rPr lang="en-US" sz="2400">
                <a:solidFill>
                  <a:schemeClr val="dk1"/>
                </a:solidFill>
                <a:latin typeface="Arial"/>
                <a:ea typeface="Arial"/>
                <a:cs typeface="Arial"/>
                <a:sym typeface="Arial"/>
              </a:rPr>
              <a:t>   - Biết làm những việc tốt để xây dựng quê hương, đất nước.</a:t>
            </a:r>
            <a:endParaRPr/>
          </a:p>
          <a:p>
            <a:pPr indent="0" lvl="0" marL="0" marR="0" rtl="0" algn="just">
              <a:spcBef>
                <a:spcPts val="1200"/>
              </a:spcBef>
              <a:spcAft>
                <a:spcPts val="0"/>
              </a:spcAft>
              <a:buNone/>
            </a:pPr>
            <a:r>
              <a:rPr lang="en-US" sz="2400">
                <a:solidFill>
                  <a:schemeClr val="dk1"/>
                </a:solidFill>
                <a:latin typeface="Arial"/>
                <a:ea typeface="Arial"/>
                <a:cs typeface="Arial"/>
                <a:sym typeface="Arial"/>
              </a:rPr>
              <a:t>   - Biết giữ gìn những truyền thống tốt đẹp của quê hương, đất nước.</a:t>
            </a:r>
            <a:endParaRPr/>
          </a:p>
          <a:p>
            <a:pPr indent="0" lvl="0" marL="0" marR="0" rtl="0" algn="just">
              <a:spcBef>
                <a:spcPts val="1200"/>
              </a:spcBef>
              <a:spcAft>
                <a:spcPts val="0"/>
              </a:spcAft>
              <a:buNone/>
            </a:pPr>
            <a:r>
              <a:rPr lang="en-US" sz="2400">
                <a:solidFill>
                  <a:schemeClr val="dk1"/>
                </a:solidFill>
                <a:latin typeface="Arial"/>
                <a:ea typeface="Arial"/>
                <a:cs typeface="Arial"/>
                <a:sym typeface="Arial"/>
              </a:rPr>
              <a:t>   - …</a:t>
            </a:r>
            <a:endParaRPr sz="2400">
              <a:solidFill>
                <a:schemeClr val="dk1"/>
              </a:solidFill>
              <a:latin typeface="Arial"/>
              <a:ea typeface="Arial"/>
              <a:cs typeface="Arial"/>
              <a:sym typeface="Arial"/>
            </a:endParaRPr>
          </a:p>
        </p:txBody>
      </p:sp>
      <p:sp>
        <p:nvSpPr>
          <p:cNvPr id="381" name="Google Shape;381;p23"/>
          <p:cNvSpPr txBox="1"/>
          <p:nvPr/>
        </p:nvSpPr>
        <p:spPr>
          <a:xfrm>
            <a:off x="3334043" y="263235"/>
            <a:ext cx="499403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Arial"/>
                <a:ea typeface="Arial"/>
                <a:cs typeface="Arial"/>
                <a:sym typeface="Arial"/>
              </a:rPr>
              <a:t>VẬN DỤNG – KẾT NỐI</a:t>
            </a:r>
            <a:endParaRPr b="1" sz="28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0" st="0"/>
                                            </p:txEl>
                                          </p:spTgt>
                                        </p:tgtEl>
                                        <p:attrNameLst>
                                          <p:attrName>style.visibility</p:attrName>
                                        </p:attrNameLst>
                                      </p:cBhvr>
                                      <p:to>
                                        <p:strVal val="visible"/>
                                      </p:to>
                                    </p:set>
                                    <p:animEffect filter="fade" transition="in">
                                      <p:cBhvr>
                                        <p:cTn dur="500"/>
                                        <p:tgtEl>
                                          <p:spTgt spid="3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4"/>
          <p:cNvSpPr txBox="1"/>
          <p:nvPr/>
        </p:nvSpPr>
        <p:spPr>
          <a:xfrm>
            <a:off x="1083212" y="872197"/>
            <a:ext cx="977704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0000"/>
                </a:solidFill>
                <a:latin typeface="Arial"/>
                <a:ea typeface="Arial"/>
                <a:cs typeface="Arial"/>
                <a:sym typeface="Arial"/>
              </a:rPr>
              <a:t>Bài học hôm nay, con đã đạt được những mục tiêu nào?</a:t>
            </a:r>
            <a:endParaRPr/>
          </a:p>
        </p:txBody>
      </p:sp>
      <p:sp>
        <p:nvSpPr>
          <p:cNvPr id="387" name="Google Shape;387;p24"/>
          <p:cNvSpPr txBox="1"/>
          <p:nvPr/>
        </p:nvSpPr>
        <p:spPr>
          <a:xfrm>
            <a:off x="1871003" y="1730326"/>
            <a:ext cx="787790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Đọc trôi chảy, diễn cảm toàn bài. </a:t>
            </a:r>
            <a:endParaRPr/>
          </a:p>
        </p:txBody>
      </p:sp>
      <p:sp>
        <p:nvSpPr>
          <p:cNvPr id="388" name="Google Shape;388;p24"/>
          <p:cNvSpPr txBox="1"/>
          <p:nvPr/>
        </p:nvSpPr>
        <p:spPr>
          <a:xfrm>
            <a:off x="1871003" y="2489982"/>
            <a:ext cx="551453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Hiểu nội dung, ý nghĩa bài đọc.</a:t>
            </a:r>
            <a:endParaRPr/>
          </a:p>
        </p:txBody>
      </p:sp>
      <p:sp>
        <p:nvSpPr>
          <p:cNvPr id="389" name="Google Shape;389;p24"/>
          <p:cNvSpPr txBox="1"/>
          <p:nvPr/>
        </p:nvSpPr>
        <p:spPr>
          <a:xfrm>
            <a:off x="1871003" y="3189850"/>
            <a:ext cx="754028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Tìm được một số từ đồng nghĩa chỉ các màu sắc.</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animEffect filter="fade" transition="in">
                                      <p:cBhvr>
                                        <p:cTn dur="500"/>
                                        <p:tgtEl>
                                          <p:spTgt spid="3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25"/>
          <p:cNvPicPr preferRelativeResize="0"/>
          <p:nvPr/>
        </p:nvPicPr>
        <p:blipFill rotWithShape="1">
          <a:blip r:embed="rId3">
            <a:alphaModFix/>
          </a:blip>
          <a:srcRect b="3953" l="0" r="0" t="0"/>
          <a:stretch/>
        </p:blipFill>
        <p:spPr>
          <a:xfrm>
            <a:off x="0" y="0"/>
            <a:ext cx="12192000" cy="68580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95" name="Google Shape;395;p25"/>
          <p:cNvSpPr txBox="1"/>
          <p:nvPr/>
        </p:nvSpPr>
        <p:spPr>
          <a:xfrm>
            <a:off x="3287688" y="601997"/>
            <a:ext cx="7992887" cy="1026880"/>
          </a:xfrm>
          <a:prstGeom prst="rect">
            <a:avLst/>
          </a:prstGeom>
          <a:noFill/>
          <a:ln>
            <a:noFill/>
          </a:ln>
        </p:spPr>
        <p:txBody>
          <a:bodyPr anchorCtr="0" anchor="t" bIns="60950" lIns="121900" spcFirstLastPara="1" rIns="121900" wrap="square" tIns="60950">
            <a:spAutoFit/>
          </a:bodyPr>
          <a:lstStyle/>
          <a:p>
            <a:pPr indent="0" lvl="0" marL="0" marR="0" rtl="0" algn="l">
              <a:lnSpc>
                <a:spcPct val="150000"/>
              </a:lnSpc>
              <a:spcBef>
                <a:spcPts val="0"/>
              </a:spcBef>
              <a:spcAft>
                <a:spcPts val="0"/>
              </a:spcAft>
              <a:buNone/>
            </a:pPr>
            <a:r>
              <a:rPr b="1" lang="en-US" sz="4400">
                <a:solidFill>
                  <a:srgbClr val="00B0F0"/>
                </a:solidFill>
                <a:latin typeface="Calibri"/>
                <a:ea typeface="Calibri"/>
                <a:cs typeface="Calibri"/>
                <a:sym typeface="Calibri"/>
              </a:rPr>
              <a:t>Định hướng tiết học sau:</a:t>
            </a:r>
            <a:endParaRPr b="1" sz="4400">
              <a:solidFill>
                <a:srgbClr val="00B0F0"/>
              </a:solidFill>
              <a:latin typeface="Calibri"/>
              <a:ea typeface="Calibri"/>
              <a:cs typeface="Calibri"/>
              <a:sym typeface="Calibri"/>
            </a:endParaRPr>
          </a:p>
        </p:txBody>
      </p:sp>
      <p:sp>
        <p:nvSpPr>
          <p:cNvPr id="396" name="Google Shape;396;p25"/>
          <p:cNvSpPr/>
          <p:nvPr/>
        </p:nvSpPr>
        <p:spPr>
          <a:xfrm>
            <a:off x="119063" y="2819400"/>
            <a:ext cx="12144374" cy="3100388"/>
          </a:xfrm>
          <a:prstGeom prst="rect">
            <a:avLst/>
          </a:prstGeom>
          <a:noFill/>
          <a:ln>
            <a:noFill/>
          </a:ln>
        </p:spPr>
        <p:txBody>
          <a:bodyPr anchorCtr="0" anchor="t" bIns="60950" lIns="121900" spcFirstLastPara="1" rIns="121900" wrap="square" tIns="60950">
            <a:spAutoFit/>
          </a:bodyPr>
          <a:lstStyle/>
          <a:p>
            <a:pPr indent="0" lvl="0" marL="0" marR="0" rtl="0" algn="just">
              <a:lnSpc>
                <a:spcPct val="150000"/>
              </a:lnSpc>
              <a:spcBef>
                <a:spcPts val="0"/>
              </a:spcBef>
              <a:spcAft>
                <a:spcPts val="0"/>
              </a:spcAft>
              <a:buNone/>
            </a:pPr>
            <a:r>
              <a:rPr lang="en-US" sz="4300">
                <a:solidFill>
                  <a:schemeClr val="dk1"/>
                </a:solidFill>
                <a:latin typeface="Times New Roman"/>
                <a:ea typeface="Times New Roman"/>
                <a:cs typeface="Times New Roman"/>
                <a:sym typeface="Times New Roman"/>
              </a:rPr>
              <a:t>🕮 Học thuộc lòng bài thơ và nội dung bài.</a:t>
            </a:r>
            <a:endParaRPr sz="4300">
              <a:solidFill>
                <a:schemeClr val="dk1"/>
              </a:solidFill>
              <a:latin typeface="Times New Roman"/>
              <a:ea typeface="Times New Roman"/>
              <a:cs typeface="Times New Roman"/>
              <a:sym typeface="Times New Roman"/>
            </a:endParaRPr>
          </a:p>
          <a:p>
            <a:pPr indent="-571500" lvl="0" marL="571500" marR="0" rtl="0" algn="just">
              <a:lnSpc>
                <a:spcPct val="150000"/>
              </a:lnSpc>
              <a:spcBef>
                <a:spcPts val="0"/>
              </a:spcBef>
              <a:spcAft>
                <a:spcPts val="0"/>
              </a:spcAft>
              <a:buClr>
                <a:schemeClr val="dk1"/>
              </a:buClr>
              <a:buSzPts val="4300"/>
              <a:buFont typeface="Noto Sans Symbols"/>
              <a:buChar char="🖉"/>
            </a:pPr>
            <a:r>
              <a:rPr lang="en-US" sz="4300">
                <a:solidFill>
                  <a:schemeClr val="dk1"/>
                </a:solidFill>
                <a:latin typeface="Times New Roman"/>
                <a:ea typeface="Times New Roman"/>
                <a:cs typeface="Times New Roman"/>
                <a:sym typeface="Times New Roman"/>
              </a:rPr>
              <a:t>Chuẩn bị bài : Lòng dân (Tiết 1 – Trang 24)</a:t>
            </a:r>
            <a:endParaRPr sz="4300">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rPr lang="en-US" sz="4300">
                <a:solidFill>
                  <a:schemeClr val="dk1"/>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(Đọc, Trả lời câu hỏi cuối bài. Tập diễn vở kịch.)</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p:nvPr/>
        </p:nvSpPr>
        <p:spPr>
          <a:xfrm>
            <a:off x="1135948" y="32657"/>
            <a:ext cx="101600" cy="68580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03" name="Google Shape;103;p3"/>
          <p:cNvSpPr txBox="1"/>
          <p:nvPr>
            <p:ph type="title"/>
          </p:nvPr>
        </p:nvSpPr>
        <p:spPr>
          <a:xfrm>
            <a:off x="4519674" y="254740"/>
            <a:ext cx="4027487" cy="7842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600"/>
              </a:buClr>
              <a:buSzPts val="3733"/>
              <a:buFont typeface="Times New Roman"/>
              <a:buNone/>
            </a:pPr>
            <a:r>
              <a:rPr b="1" lang="en-US" sz="3733">
                <a:solidFill>
                  <a:srgbClr val="006600"/>
                </a:solidFill>
                <a:latin typeface="Times New Roman"/>
                <a:ea typeface="Times New Roman"/>
                <a:cs typeface="Times New Roman"/>
                <a:sym typeface="Times New Roman"/>
              </a:rPr>
              <a:t>KHỞI ĐỘNG</a:t>
            </a:r>
            <a:endParaRPr b="1" sz="3733">
              <a:solidFill>
                <a:srgbClr val="006600"/>
              </a:solidFill>
              <a:latin typeface="Times New Roman"/>
              <a:ea typeface="Times New Roman"/>
              <a:cs typeface="Times New Roman"/>
              <a:sym typeface="Times New Roman"/>
            </a:endParaRPr>
          </a:p>
        </p:txBody>
      </p:sp>
      <p:sp>
        <p:nvSpPr>
          <p:cNvPr id="104" name="Google Shape;104;p3"/>
          <p:cNvSpPr txBox="1"/>
          <p:nvPr/>
        </p:nvSpPr>
        <p:spPr>
          <a:xfrm>
            <a:off x="3184526" y="722313"/>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05" name="Google Shape;105;p3"/>
          <p:cNvSpPr/>
          <p:nvPr/>
        </p:nvSpPr>
        <p:spPr>
          <a:xfrm>
            <a:off x="1811425" y="4646605"/>
            <a:ext cx="9871059" cy="1270521"/>
          </a:xfrm>
          <a:prstGeom prst="roundRect">
            <a:avLst>
              <a:gd fmla="val 50000" name="adj"/>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Đọc đoạn 3, và cho biết: Bài văn giúp em hiểu điều gì về truyền </a:t>
            </a:r>
            <a:endParaRPr/>
          </a:p>
          <a:p>
            <a:pPr indent="0" lvl="0" marL="0" marR="0" rtl="0" algn="l">
              <a:spcBef>
                <a:spcPts val="0"/>
              </a:spcBef>
              <a:spcAft>
                <a:spcPts val="0"/>
              </a:spcAft>
              <a:buNone/>
            </a:pPr>
            <a:r>
              <a:rPr b="1" lang="en-US" sz="2400">
                <a:solidFill>
                  <a:schemeClr val="dk2"/>
                </a:solidFill>
                <a:latin typeface="Arial"/>
                <a:ea typeface="Arial"/>
                <a:cs typeface="Arial"/>
                <a:sym typeface="Arial"/>
              </a:rPr>
              <a:t>thống văn hóa Việt Nam?</a:t>
            </a:r>
            <a:endParaRPr/>
          </a:p>
        </p:txBody>
      </p:sp>
      <p:sp>
        <p:nvSpPr>
          <p:cNvPr id="106" name="Google Shape;106;p3"/>
          <p:cNvSpPr/>
          <p:nvPr/>
        </p:nvSpPr>
        <p:spPr>
          <a:xfrm>
            <a:off x="1712047" y="2603546"/>
            <a:ext cx="9970438" cy="1304925"/>
          </a:xfrm>
          <a:prstGeom prst="roundRect">
            <a:avLst>
              <a:gd fmla="val 50000" name="adj"/>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Đọc đoạn 1, và trả lời: Đến thăm Văn Miếu, khách nước </a:t>
            </a:r>
            <a:endParaRPr/>
          </a:p>
          <a:p>
            <a:pPr indent="0" lvl="0" marL="0" marR="0" rtl="0" algn="l">
              <a:spcBef>
                <a:spcPts val="0"/>
              </a:spcBef>
              <a:spcAft>
                <a:spcPts val="0"/>
              </a:spcAft>
              <a:buNone/>
            </a:pPr>
            <a:r>
              <a:rPr b="1" lang="en-US" sz="2400">
                <a:solidFill>
                  <a:schemeClr val="dk2"/>
                </a:solidFill>
                <a:latin typeface="Arial"/>
                <a:ea typeface="Arial"/>
                <a:cs typeface="Arial"/>
                <a:sym typeface="Arial"/>
              </a:rPr>
              <a:t>ngoài không khỏi ngạc nhiên vì điều gì?</a:t>
            </a:r>
            <a:endParaRPr/>
          </a:p>
        </p:txBody>
      </p:sp>
      <p:grpSp>
        <p:nvGrpSpPr>
          <p:cNvPr id="107" name="Google Shape;107;p3"/>
          <p:cNvGrpSpPr/>
          <p:nvPr/>
        </p:nvGrpSpPr>
        <p:grpSpPr>
          <a:xfrm>
            <a:off x="829492" y="2711448"/>
            <a:ext cx="838358" cy="822325"/>
            <a:chOff x="2078" y="1680"/>
            <a:chExt cx="1615" cy="1615"/>
          </a:xfrm>
        </p:grpSpPr>
        <p:sp>
          <p:nvSpPr>
            <p:cNvPr id="108" name="Google Shape;108;p3"/>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09" name="Google Shape;109;p3"/>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10" name="Google Shape;110;p3"/>
            <p:cNvSpPr/>
            <p:nvPr/>
          </p:nvSpPr>
          <p:spPr>
            <a:xfrm>
              <a:off x="2253" y="1979"/>
              <a:ext cx="400" cy="1020"/>
            </a:xfrm>
            <a:prstGeom prst="ellipse">
              <a:avLst/>
            </a:prstGeom>
            <a:gradFill>
              <a:gsLst>
                <a:gs pos="0">
                  <a:srgbClr val="FFFFFF"/>
                </a:gs>
                <a:gs pos="50000">
                  <a:schemeClr val="hlink"/>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3"/>
            <p:cNvSpPr/>
            <p:nvPr/>
          </p:nvSpPr>
          <p:spPr>
            <a:xfrm>
              <a:off x="2254" y="1979"/>
              <a:ext cx="400" cy="1020"/>
            </a:xfrm>
            <a:prstGeom prst="ellipse">
              <a:avLst/>
            </a:prstGeom>
            <a:gradFill>
              <a:gsLst>
                <a:gs pos="0">
                  <a:srgbClr val="000000"/>
                </a:gs>
                <a:gs pos="100000">
                  <a:srgbClr val="FFCC00"/>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12" name="Google Shape;112;p3"/>
            <p:cNvSpPr/>
            <p:nvPr/>
          </p:nvSpPr>
          <p:spPr>
            <a:xfrm>
              <a:off x="2335" y="1979"/>
              <a:ext cx="1096" cy="1020"/>
            </a:xfrm>
            <a:prstGeom prst="ellipse">
              <a:avLst/>
            </a:prstGeom>
            <a:gradFill>
              <a:gsLst>
                <a:gs pos="0">
                  <a:srgbClr val="034A91"/>
                </a:gs>
                <a:gs pos="50000">
                  <a:schemeClr val="hlink"/>
                </a:gs>
                <a:gs pos="100000">
                  <a:srgbClr val="034A91"/>
                </a:gs>
              </a:gsLst>
              <a:lin ang="189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3"/>
            <p:cNvSpPr/>
            <p:nvPr/>
          </p:nvSpPr>
          <p:spPr>
            <a:xfrm>
              <a:off x="2337" y="1979"/>
              <a:ext cx="1096" cy="1020"/>
            </a:xfrm>
            <a:prstGeom prst="ellipse">
              <a:avLst/>
            </a:prstGeom>
            <a:gradFill>
              <a:gsLst>
                <a:gs pos="0">
                  <a:srgbClr val="FFCC00"/>
                </a:gs>
                <a:gs pos="100000">
                  <a:srgbClr val="7C6300"/>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grpSp>
        <p:nvGrpSpPr>
          <p:cNvPr id="114" name="Google Shape;114;p3"/>
          <p:cNvGrpSpPr/>
          <p:nvPr/>
        </p:nvGrpSpPr>
        <p:grpSpPr>
          <a:xfrm>
            <a:off x="778849" y="4870676"/>
            <a:ext cx="889000" cy="823912"/>
            <a:chOff x="2078" y="1680"/>
            <a:chExt cx="1615" cy="1615"/>
          </a:xfrm>
        </p:grpSpPr>
        <p:sp>
          <p:nvSpPr>
            <p:cNvPr id="115" name="Google Shape;115;p3"/>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16" name="Google Shape;116;p3"/>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17" name="Google Shape;117;p3"/>
            <p:cNvSpPr/>
            <p:nvPr/>
          </p:nvSpPr>
          <p:spPr>
            <a:xfrm>
              <a:off x="2254" y="1977"/>
              <a:ext cx="472" cy="1018"/>
            </a:xfrm>
            <a:prstGeom prst="ellipse">
              <a:avLst/>
            </a:prstGeom>
            <a:gradFill>
              <a:gsLst>
                <a:gs pos="0">
                  <a:srgbClr val="FFFFFF"/>
                </a:gs>
                <a:gs pos="50000">
                  <a:schemeClr val="hlink"/>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3"/>
            <p:cNvSpPr/>
            <p:nvPr/>
          </p:nvSpPr>
          <p:spPr>
            <a:xfrm>
              <a:off x="2254" y="1978"/>
              <a:ext cx="472" cy="1018"/>
            </a:xfrm>
            <a:prstGeom prst="ellipse">
              <a:avLst/>
            </a:prstGeom>
            <a:gradFill>
              <a:gsLst>
                <a:gs pos="0">
                  <a:srgbClr val="000000"/>
                </a:gs>
                <a:gs pos="100000">
                  <a:srgbClr val="48BE67"/>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19" name="Google Shape;119;p3"/>
            <p:cNvSpPr/>
            <p:nvPr/>
          </p:nvSpPr>
          <p:spPr>
            <a:xfrm>
              <a:off x="2335" y="1978"/>
              <a:ext cx="1096" cy="1018"/>
            </a:xfrm>
            <a:prstGeom prst="ellipse">
              <a:avLst/>
            </a:prstGeom>
            <a:gradFill>
              <a:gsLst>
                <a:gs pos="0">
                  <a:srgbClr val="034A91"/>
                </a:gs>
                <a:gs pos="50000">
                  <a:schemeClr val="hlink"/>
                </a:gs>
                <a:gs pos="100000">
                  <a:srgbClr val="034A91"/>
                </a:gs>
              </a:gsLst>
              <a:lin ang="189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
            <p:cNvSpPr/>
            <p:nvPr/>
          </p:nvSpPr>
          <p:spPr>
            <a:xfrm>
              <a:off x="2337" y="1978"/>
              <a:ext cx="1096" cy="1018"/>
            </a:xfrm>
            <a:prstGeom prst="ellipse">
              <a:avLst/>
            </a:prstGeom>
            <a:gradFill>
              <a:gsLst>
                <a:gs pos="0">
                  <a:srgbClr val="48BE67"/>
                </a:gs>
                <a:gs pos="100000">
                  <a:srgbClr val="235C32"/>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grpSp>
      <p:sp>
        <p:nvSpPr>
          <p:cNvPr id="121" name="Google Shape;121;p3"/>
          <p:cNvSpPr txBox="1"/>
          <p:nvPr/>
        </p:nvSpPr>
        <p:spPr>
          <a:xfrm>
            <a:off x="3840249" y="977703"/>
            <a:ext cx="5437127" cy="6667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FF0000"/>
                </a:solidFill>
                <a:latin typeface="Arial"/>
                <a:ea typeface="Arial"/>
                <a:cs typeface="Arial"/>
                <a:sym typeface="Arial"/>
              </a:rPr>
              <a:t>Nghìn năm văn hiến</a:t>
            </a:r>
            <a:endParaRPr sz="3600">
              <a:solidFill>
                <a:srgbClr val="FF0000"/>
              </a:solidFill>
              <a:latin typeface="Arial"/>
              <a:ea typeface="Arial"/>
              <a:cs typeface="Arial"/>
              <a:sym typeface="Arial"/>
            </a:endParaRPr>
          </a:p>
        </p:txBody>
      </p:sp>
      <p:sp>
        <p:nvSpPr>
          <p:cNvPr id="122" name="Google Shape;122;p3"/>
          <p:cNvSpPr txBox="1"/>
          <p:nvPr/>
        </p:nvSpPr>
        <p:spPr>
          <a:xfrm>
            <a:off x="6611485" y="1661582"/>
            <a:ext cx="423068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3200">
                <a:solidFill>
                  <a:schemeClr val="dk1"/>
                </a:solidFill>
                <a:latin typeface="Arial"/>
                <a:ea typeface="Arial"/>
                <a:cs typeface="Arial"/>
                <a:sym typeface="Arial"/>
              </a:rPr>
              <a:t>Nguyễn Hoàng</a:t>
            </a:r>
            <a:endParaRPr i="1" sz="3200">
              <a:solidFill>
                <a:schemeClr val="dk1"/>
              </a:solidFill>
              <a:latin typeface="Arial"/>
              <a:ea typeface="Arial"/>
              <a:cs typeface="Arial"/>
              <a:sym typeface="Arial"/>
            </a:endParaRPr>
          </a:p>
        </p:txBody>
      </p:sp>
      <p:sp>
        <p:nvSpPr>
          <p:cNvPr id="123" name="Google Shape;123;p3"/>
          <p:cNvSpPr txBox="1"/>
          <p:nvPr/>
        </p:nvSpPr>
        <p:spPr>
          <a:xfrm>
            <a:off x="0" y="32657"/>
            <a:ext cx="38403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Diagram&#10;&#10;Description automatically generated" id="128" name="Google Shape;128;p4"/>
          <p:cNvPicPr preferRelativeResize="0"/>
          <p:nvPr/>
        </p:nvPicPr>
        <p:blipFill rotWithShape="1">
          <a:blip r:embed="rId3">
            <a:alphaModFix/>
          </a:blip>
          <a:srcRect b="0" l="0" r="0" t="0"/>
          <a:stretch/>
        </p:blipFill>
        <p:spPr>
          <a:xfrm>
            <a:off x="0" y="15240"/>
            <a:ext cx="12219214" cy="6842760"/>
          </a:xfrm>
          <a:prstGeom prst="rect">
            <a:avLst/>
          </a:prstGeom>
          <a:noFill/>
          <a:ln>
            <a:noFill/>
          </a:ln>
        </p:spPr>
      </p:pic>
      <p:sp>
        <p:nvSpPr>
          <p:cNvPr id="129" name="Google Shape;129;p4"/>
          <p:cNvSpPr txBox="1"/>
          <p:nvPr/>
        </p:nvSpPr>
        <p:spPr>
          <a:xfrm>
            <a:off x="1200150" y="2276475"/>
            <a:ext cx="9359900" cy="15700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C00000"/>
              </a:buClr>
              <a:buSzPts val="9600"/>
              <a:buFont typeface="Times New Roman"/>
              <a:buNone/>
            </a:pPr>
            <a:r>
              <a:rPr b="1" lang="en-US" sz="9600" u="sng">
                <a:solidFill>
                  <a:srgbClr val="C00000"/>
                </a:solidFill>
                <a:latin typeface="Times New Roman"/>
                <a:ea typeface="Times New Roman"/>
                <a:cs typeface="Times New Roman"/>
                <a:sym typeface="Times New Roman"/>
              </a:rPr>
              <a:t>KHÁM PHÁ</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b="0" l="0" r="0" t="0"/>
          <a:stretch/>
        </p:blipFill>
        <p:spPr>
          <a:xfrm>
            <a:off x="2191147" y="1944853"/>
            <a:ext cx="7614090" cy="4913147"/>
          </a:xfrm>
          <a:prstGeom prst="ellipse">
            <a:avLst/>
          </a:prstGeom>
          <a:noFill/>
          <a:ln>
            <a:noFill/>
          </a:ln>
        </p:spPr>
      </p:pic>
      <p:sp>
        <p:nvSpPr>
          <p:cNvPr id="135" name="Google Shape;135;p5"/>
          <p:cNvSpPr txBox="1"/>
          <p:nvPr/>
        </p:nvSpPr>
        <p:spPr>
          <a:xfrm>
            <a:off x="3229303" y="798650"/>
            <a:ext cx="497443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FF0000"/>
                </a:solidFill>
                <a:latin typeface="Times New Roman"/>
                <a:ea typeface="Times New Roman"/>
                <a:cs typeface="Times New Roman"/>
                <a:sym typeface="Times New Roman"/>
              </a:rPr>
              <a:t>Sắc màu em yêu</a:t>
            </a:r>
            <a:endParaRPr b="1" sz="5400">
              <a:solidFill>
                <a:srgbClr val="FF0000"/>
              </a:solidFill>
              <a:latin typeface="Times New Roman"/>
              <a:ea typeface="Times New Roman"/>
              <a:cs typeface="Times New Roman"/>
              <a:sym typeface="Times New Roman"/>
            </a:endParaRPr>
          </a:p>
        </p:txBody>
      </p:sp>
      <p:sp>
        <p:nvSpPr>
          <p:cNvPr id="136" name="Google Shape;136;p5"/>
          <p:cNvSpPr txBox="1"/>
          <p:nvPr/>
        </p:nvSpPr>
        <p:spPr>
          <a:xfrm>
            <a:off x="8113981" y="1442836"/>
            <a:ext cx="288893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70C0"/>
                </a:solidFill>
                <a:latin typeface="Arial"/>
                <a:ea typeface="Arial"/>
                <a:cs typeface="Arial"/>
                <a:sym typeface="Arial"/>
              </a:rPr>
              <a:t>Phạm Đình Ân</a:t>
            </a:r>
            <a:endParaRPr sz="3200">
              <a:solidFill>
                <a:srgbClr val="0070C0"/>
              </a:solidFill>
              <a:latin typeface="Arial"/>
              <a:ea typeface="Arial"/>
              <a:cs typeface="Arial"/>
              <a:sym typeface="Arial"/>
            </a:endParaRPr>
          </a:p>
        </p:txBody>
      </p:sp>
      <p:sp>
        <p:nvSpPr>
          <p:cNvPr id="137" name="Google Shape;137;p5"/>
          <p:cNvSpPr txBox="1"/>
          <p:nvPr/>
        </p:nvSpPr>
        <p:spPr>
          <a:xfrm>
            <a:off x="4078020" y="154744"/>
            <a:ext cx="30543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70C0"/>
                </a:solidFill>
                <a:latin typeface="Arial"/>
                <a:ea typeface="Arial"/>
                <a:cs typeface="Arial"/>
                <a:sym typeface="Arial"/>
              </a:rPr>
              <a:t>Tập đọc</a:t>
            </a:r>
            <a:endParaRPr b="1" sz="4000">
              <a:solidFill>
                <a:srgbClr val="0070C0"/>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p:tgtEl>
                                          <p:spTgt spid="1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
                                        <p:tgtEl>
                                          <p:spTgt spid="1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Calibri"/>
              <a:buNone/>
            </a:pPr>
            <a:r>
              <a:rPr b="1" lang="en-US" sz="6600"/>
              <a:t>MỤC TIÊU</a:t>
            </a:r>
            <a:endParaRPr/>
          </a:p>
        </p:txBody>
      </p:sp>
      <p:grpSp>
        <p:nvGrpSpPr>
          <p:cNvPr id="143" name="Google Shape;143;p6"/>
          <p:cNvGrpSpPr/>
          <p:nvPr/>
        </p:nvGrpSpPr>
        <p:grpSpPr>
          <a:xfrm>
            <a:off x="-6149678" y="476496"/>
            <a:ext cx="18316705" cy="7322646"/>
            <a:chOff x="-6149678" y="-941142"/>
            <a:chExt cx="18316705" cy="7322646"/>
          </a:xfrm>
        </p:grpSpPr>
        <p:sp>
          <p:nvSpPr>
            <p:cNvPr id="144" name="Google Shape;144;p6"/>
            <p:cNvSpPr/>
            <p:nvPr/>
          </p:nvSpPr>
          <p:spPr>
            <a:xfrm>
              <a:off x="-6149678" y="-941142"/>
              <a:ext cx="7322646" cy="7322646"/>
            </a:xfrm>
            <a:prstGeom prst="blockArc">
              <a:avLst>
                <a:gd fmla="val 18900000" name="adj1"/>
                <a:gd fmla="val 2700000" name="adj2"/>
                <a:gd fmla="val 295" name="adj3"/>
              </a:avLst>
            </a:prstGeom>
            <a:no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
            <p:cNvSpPr/>
            <p:nvPr/>
          </p:nvSpPr>
          <p:spPr>
            <a:xfrm>
              <a:off x="755122" y="544036"/>
              <a:ext cx="11361800" cy="1088072"/>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
            <p:cNvSpPr txBox="1"/>
            <p:nvPr/>
          </p:nvSpPr>
          <p:spPr>
            <a:xfrm>
              <a:off x="755122" y="544036"/>
              <a:ext cx="11361800" cy="1088072"/>
            </a:xfrm>
            <a:prstGeom prst="rect">
              <a:avLst/>
            </a:prstGeom>
            <a:noFill/>
            <a:ln>
              <a:noFill/>
            </a:ln>
          </p:spPr>
          <p:txBody>
            <a:bodyPr anchorCtr="0" anchor="ctr" bIns="111750" lIns="863650" spcFirstLastPara="1" rIns="111750" wrap="square" tIns="111750">
              <a:noAutofit/>
            </a:bodyPr>
            <a:lstStyle/>
            <a:p>
              <a:pPr indent="0" lvl="0" marL="0" marR="0" rtl="0" algn="l">
                <a:lnSpc>
                  <a:spcPct val="90000"/>
                </a:lnSpc>
                <a:spcBef>
                  <a:spcPts val="0"/>
                </a:spcBef>
                <a:spcAft>
                  <a:spcPts val="0"/>
                </a:spcAft>
                <a:buClr>
                  <a:schemeClr val="dk1"/>
                </a:buClr>
                <a:buSzPts val="4400"/>
                <a:buFont typeface="Times"/>
                <a:buNone/>
              </a:pPr>
              <a:r>
                <a:rPr b="1" lang="en-US" sz="4400">
                  <a:solidFill>
                    <a:schemeClr val="dk1"/>
                  </a:solidFill>
                  <a:latin typeface="Times"/>
                  <a:ea typeface="Times"/>
                  <a:cs typeface="Times"/>
                  <a:sym typeface="Times"/>
                </a:rPr>
                <a:t>Đọc trôi chảy, diễn cảm toàn bài. </a:t>
              </a:r>
              <a:endParaRPr/>
            </a:p>
          </p:txBody>
        </p:sp>
        <p:sp>
          <p:nvSpPr>
            <p:cNvPr id="147" name="Google Shape;147;p6"/>
            <p:cNvSpPr/>
            <p:nvPr/>
          </p:nvSpPr>
          <p:spPr>
            <a:xfrm>
              <a:off x="75076" y="408027"/>
              <a:ext cx="1360090" cy="1360090"/>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
            <p:cNvSpPr/>
            <p:nvPr/>
          </p:nvSpPr>
          <p:spPr>
            <a:xfrm>
              <a:off x="1066854" y="1935158"/>
              <a:ext cx="10966286" cy="1088072"/>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
            <p:cNvSpPr txBox="1"/>
            <p:nvPr/>
          </p:nvSpPr>
          <p:spPr>
            <a:xfrm>
              <a:off x="1066854" y="1935158"/>
              <a:ext cx="10966286" cy="1088072"/>
            </a:xfrm>
            <a:prstGeom prst="rect">
              <a:avLst/>
            </a:prstGeom>
            <a:noFill/>
            <a:ln>
              <a:noFill/>
            </a:ln>
          </p:spPr>
          <p:txBody>
            <a:bodyPr anchorCtr="0" anchor="ctr" bIns="111750" lIns="863650" spcFirstLastPara="1" rIns="111750" wrap="square" tIns="111750">
              <a:noAutofit/>
            </a:bodyPr>
            <a:lstStyle/>
            <a:p>
              <a:pPr indent="0" lvl="0" marL="0" marR="0" rtl="0" algn="l">
                <a:lnSpc>
                  <a:spcPct val="90000"/>
                </a:lnSpc>
                <a:spcBef>
                  <a:spcPts val="0"/>
                </a:spcBef>
                <a:spcAft>
                  <a:spcPts val="0"/>
                </a:spcAft>
                <a:buClr>
                  <a:schemeClr val="dk1"/>
                </a:buClr>
                <a:buSzPts val="4400"/>
                <a:buFont typeface="Times"/>
                <a:buNone/>
              </a:pPr>
              <a:r>
                <a:rPr b="1" lang="en-US" sz="4400">
                  <a:solidFill>
                    <a:schemeClr val="dk1"/>
                  </a:solidFill>
                  <a:latin typeface="Times"/>
                  <a:ea typeface="Times"/>
                  <a:cs typeface="Times"/>
                  <a:sym typeface="Times"/>
                </a:rPr>
                <a:t>Hiểu nội dung, ý nghĩa bài đọc.</a:t>
              </a:r>
              <a:endParaRPr/>
            </a:p>
          </p:txBody>
        </p:sp>
        <p:sp>
          <p:nvSpPr>
            <p:cNvPr id="150" name="Google Shape;150;p6"/>
            <p:cNvSpPr/>
            <p:nvPr/>
          </p:nvSpPr>
          <p:spPr>
            <a:xfrm>
              <a:off x="457194" y="1858958"/>
              <a:ext cx="1360090" cy="1360090"/>
            </a:xfrm>
            <a:prstGeom prst="ellipse">
              <a:avLst/>
            </a:prstGeom>
            <a:solidFill>
              <a:schemeClr val="lt1"/>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805227" y="3230563"/>
              <a:ext cx="11361800" cy="154528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txBox="1"/>
            <p:nvPr/>
          </p:nvSpPr>
          <p:spPr>
            <a:xfrm>
              <a:off x="805227" y="3230563"/>
              <a:ext cx="11361800" cy="1545280"/>
            </a:xfrm>
            <a:prstGeom prst="rect">
              <a:avLst/>
            </a:prstGeom>
            <a:noFill/>
            <a:ln>
              <a:noFill/>
            </a:ln>
          </p:spPr>
          <p:txBody>
            <a:bodyPr anchorCtr="0" anchor="ctr" bIns="111750" lIns="863650" spcFirstLastPara="1" rIns="111750" wrap="square" tIns="111750">
              <a:noAutofit/>
            </a:bodyPr>
            <a:lstStyle/>
            <a:p>
              <a:pPr indent="0" lvl="0" marL="0" marR="0" rtl="0" algn="l">
                <a:lnSpc>
                  <a:spcPct val="90000"/>
                </a:lnSpc>
                <a:spcBef>
                  <a:spcPts val="0"/>
                </a:spcBef>
                <a:spcAft>
                  <a:spcPts val="0"/>
                </a:spcAft>
                <a:buClr>
                  <a:schemeClr val="dk1"/>
                </a:buClr>
                <a:buSzPts val="4400"/>
                <a:buFont typeface="Times"/>
                <a:buNone/>
              </a:pPr>
              <a:r>
                <a:rPr b="1" lang="en-US" sz="4400">
                  <a:solidFill>
                    <a:schemeClr val="dk1"/>
                  </a:solidFill>
                  <a:latin typeface="Times"/>
                  <a:ea typeface="Times"/>
                  <a:cs typeface="Times"/>
                  <a:sym typeface="Times"/>
                </a:rPr>
                <a:t>Tìm thêm một số từ đồng nghĩa chỉ các màu sắc.</a:t>
              </a:r>
              <a:endParaRPr/>
            </a:p>
          </p:txBody>
        </p:sp>
        <p:sp>
          <p:nvSpPr>
            <p:cNvPr id="153" name="Google Shape;153;p6"/>
            <p:cNvSpPr/>
            <p:nvPr/>
          </p:nvSpPr>
          <p:spPr>
            <a:xfrm>
              <a:off x="90990" y="3382966"/>
              <a:ext cx="1360090" cy="1360090"/>
            </a:xfrm>
            <a:prstGeom prst="ellipse">
              <a:avLst/>
            </a:prstGeom>
            <a:solidFill>
              <a:schemeClr val="lt1"/>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7"/>
          <p:cNvPicPr preferRelativeResize="0"/>
          <p:nvPr/>
        </p:nvPicPr>
        <p:blipFill rotWithShape="1">
          <a:blip r:embed="rId3">
            <a:alphaModFix/>
          </a:blip>
          <a:srcRect b="0" l="0" r="0" t="0"/>
          <a:stretch/>
        </p:blipFill>
        <p:spPr>
          <a:xfrm>
            <a:off x="1978925" y="1446667"/>
            <a:ext cx="7560860" cy="5411333"/>
          </a:xfrm>
          <a:prstGeom prst="rect">
            <a:avLst/>
          </a:prstGeom>
          <a:noFill/>
          <a:ln>
            <a:noFill/>
          </a:ln>
        </p:spPr>
      </p:pic>
      <p:sp>
        <p:nvSpPr>
          <p:cNvPr id="159" name="Google Shape;159;p7"/>
          <p:cNvSpPr/>
          <p:nvPr/>
        </p:nvSpPr>
        <p:spPr>
          <a:xfrm>
            <a:off x="6358597" y="0"/>
            <a:ext cx="5637785" cy="1842448"/>
          </a:xfrm>
          <a:prstGeom prst="cloud">
            <a:avLst/>
          </a:prstGeom>
          <a:solidFill>
            <a:srgbClr val="FFF2C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222A35"/>
                </a:solidFill>
                <a:latin typeface="Arial"/>
                <a:ea typeface="Arial"/>
                <a:cs typeface="Arial"/>
                <a:sym typeface="Arial"/>
              </a:rPr>
              <a:t>Luyện đọc đúng</a:t>
            </a:r>
            <a:endParaRPr b="1" sz="3200">
              <a:solidFill>
                <a:srgbClr val="222A35"/>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nvSpPr>
        <p:spPr>
          <a:xfrm>
            <a:off x="2286000" y="990600"/>
            <a:ext cx="3276600" cy="544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00CC"/>
                </a:solidFill>
                <a:latin typeface="Arial"/>
                <a:ea typeface="Arial"/>
                <a:cs typeface="Arial"/>
                <a:sym typeface="Arial"/>
              </a:rPr>
              <a:t>Em yêu màu đỏ:</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Như máu con tim,</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Lá cờ Tổ quốc,</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Khăn quàng đội viên.</a:t>
            </a:r>
            <a:endParaRPr/>
          </a:p>
          <a:p>
            <a:pPr indent="0" lvl="0" marL="0" marR="0" rtl="0" algn="l">
              <a:spcBef>
                <a:spcPts val="1200"/>
              </a:spcBef>
              <a:spcAft>
                <a:spcPts val="0"/>
              </a:spcAft>
              <a:buNone/>
            </a:pPr>
            <a:r>
              <a:t/>
            </a:r>
            <a:endParaRPr b="1" i="1" sz="2400">
              <a:solidFill>
                <a:srgbClr val="0000CC"/>
              </a:solidFill>
              <a:latin typeface="Arial"/>
              <a:ea typeface="Arial"/>
              <a:cs typeface="Arial"/>
              <a:sym typeface="Arial"/>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Em yêu màu xanh:</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Đồng bằng, rừng núi,</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Biển đầy cá tôm,</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Bầu trời cao vợi.</a:t>
            </a:r>
            <a:endParaRPr/>
          </a:p>
          <a:p>
            <a:pPr indent="0" lvl="0" marL="0" marR="0" rtl="0" algn="l">
              <a:spcBef>
                <a:spcPts val="1200"/>
              </a:spcBef>
              <a:spcAft>
                <a:spcPts val="0"/>
              </a:spcAft>
              <a:buNone/>
            </a:pPr>
            <a:r>
              <a:t/>
            </a:r>
            <a:endParaRPr b="1" i="1" sz="2400">
              <a:solidFill>
                <a:srgbClr val="0000CC"/>
              </a:solidFill>
              <a:latin typeface="Arial"/>
              <a:ea typeface="Arial"/>
              <a:cs typeface="Arial"/>
              <a:sym typeface="Arial"/>
            </a:endParaRPr>
          </a:p>
        </p:txBody>
      </p:sp>
      <p:sp>
        <p:nvSpPr>
          <p:cNvPr id="165" name="Google Shape;165;p8"/>
          <p:cNvSpPr txBox="1"/>
          <p:nvPr/>
        </p:nvSpPr>
        <p:spPr>
          <a:xfrm>
            <a:off x="7278624" y="844296"/>
            <a:ext cx="3276600" cy="544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00CC"/>
                </a:solidFill>
                <a:latin typeface="Arial"/>
                <a:ea typeface="Arial"/>
                <a:cs typeface="Arial"/>
                <a:sym typeface="Arial"/>
              </a:rPr>
              <a:t>Em yêu màu vàng:</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Lúa đồng chín rộ,</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Hoa cúc mùa thu,</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Nắng trời rực rỡ.</a:t>
            </a:r>
            <a:endParaRPr/>
          </a:p>
          <a:p>
            <a:pPr indent="0" lvl="0" marL="0" marR="0" rtl="0" algn="l">
              <a:spcBef>
                <a:spcPts val="1200"/>
              </a:spcBef>
              <a:spcAft>
                <a:spcPts val="0"/>
              </a:spcAft>
              <a:buNone/>
            </a:pPr>
            <a:r>
              <a:t/>
            </a:r>
            <a:endParaRPr b="1" i="1" sz="2400">
              <a:solidFill>
                <a:srgbClr val="0000CC"/>
              </a:solidFill>
              <a:latin typeface="Arial"/>
              <a:ea typeface="Arial"/>
              <a:cs typeface="Arial"/>
              <a:sym typeface="Arial"/>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Em yêu màu trắng:</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Trang giấy tuổi thơ,</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Đóa hoa hồng bạch,</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Mái tóc của bà.</a:t>
            </a:r>
            <a:endParaRPr/>
          </a:p>
          <a:p>
            <a:pPr indent="0" lvl="0" marL="0" marR="0" rtl="0" algn="l">
              <a:spcBef>
                <a:spcPts val="1200"/>
              </a:spcBef>
              <a:spcAft>
                <a:spcPts val="0"/>
              </a:spcAft>
              <a:buNone/>
            </a:pPr>
            <a:r>
              <a:t/>
            </a:r>
            <a:endParaRPr b="1" i="1" sz="2400">
              <a:solidFill>
                <a:srgbClr val="0000CC"/>
              </a:solidFill>
              <a:latin typeface="Arial"/>
              <a:ea typeface="Arial"/>
              <a:cs typeface="Arial"/>
              <a:sym typeface="Arial"/>
            </a:endParaRPr>
          </a:p>
        </p:txBody>
      </p:sp>
      <p:sp>
        <p:nvSpPr>
          <p:cNvPr id="166" name="Google Shape;166;p8"/>
          <p:cNvSpPr/>
          <p:nvPr/>
        </p:nvSpPr>
        <p:spPr>
          <a:xfrm>
            <a:off x="4640263" y="361951"/>
            <a:ext cx="3033712" cy="341313"/>
          </a:xfrm>
          <a:prstGeom prst="rect">
            <a:avLst/>
          </a:prstGeom>
        </p:spPr>
        <p:txBody>
          <a:bodyPr>
            <a:prstTxWarp prst="textPlain"/>
          </a:bodyPr>
          <a:lstStyle/>
          <a:p>
            <a:pPr lvl="0" algn="ctr"/>
            <a:r>
              <a:rPr b="0" i="0">
                <a:ln cap="flat" cmpd="sng" w="9525">
                  <a:solidFill>
                    <a:srgbClr val="006600"/>
                  </a:solidFill>
                  <a:prstDash val="solid"/>
                  <a:round/>
                  <a:headEnd len="sm" w="sm" type="none"/>
                  <a:tailEnd len="sm" w="sm" type="none"/>
                </a:ln>
                <a:solidFill>
                  <a:srgbClr val="FF0000"/>
                </a:solidFill>
                <a:latin typeface="Times New Roman"/>
              </a:rPr>
              <a:t>SẮC MÀU EM YÊU</a:t>
            </a:r>
          </a:p>
        </p:txBody>
      </p:sp>
      <p:sp>
        <p:nvSpPr>
          <p:cNvPr id="167" name="Google Shape;167;p8"/>
          <p:cNvSpPr/>
          <p:nvPr/>
        </p:nvSpPr>
        <p:spPr>
          <a:xfrm>
            <a:off x="1170432" y="816864"/>
            <a:ext cx="963168" cy="755904"/>
          </a:xfrm>
          <a:prstGeom prst="pentagon">
            <a:avLst>
              <a:gd fmla="val 105146" name="hf"/>
              <a:gd fmla="val 110557" name="vf"/>
            </a:avLst>
          </a:prstGeom>
          <a:solidFill>
            <a:srgbClr val="F8B32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1</a:t>
            </a:r>
            <a:endParaRPr b="1" sz="2800">
              <a:solidFill>
                <a:srgbClr val="FF0000"/>
              </a:solidFill>
              <a:latin typeface="Calibri"/>
              <a:ea typeface="Calibri"/>
              <a:cs typeface="Calibri"/>
              <a:sym typeface="Calibri"/>
            </a:endParaRPr>
          </a:p>
        </p:txBody>
      </p:sp>
      <p:sp>
        <p:nvSpPr>
          <p:cNvPr id="168" name="Google Shape;168;p8"/>
          <p:cNvSpPr/>
          <p:nvPr/>
        </p:nvSpPr>
        <p:spPr>
          <a:xfrm>
            <a:off x="1170432" y="3444240"/>
            <a:ext cx="963168" cy="755904"/>
          </a:xfrm>
          <a:prstGeom prst="pentagon">
            <a:avLst>
              <a:gd fmla="val 105146" name="hf"/>
              <a:gd fmla="val 110557" name="vf"/>
            </a:avLst>
          </a:prstGeom>
          <a:solidFill>
            <a:srgbClr val="F8B32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2</a:t>
            </a:r>
            <a:endParaRPr b="1" sz="2800">
              <a:solidFill>
                <a:srgbClr val="FF0000"/>
              </a:solidFill>
              <a:latin typeface="Calibri"/>
              <a:ea typeface="Calibri"/>
              <a:cs typeface="Calibri"/>
              <a:sym typeface="Calibri"/>
            </a:endParaRPr>
          </a:p>
        </p:txBody>
      </p:sp>
      <p:sp>
        <p:nvSpPr>
          <p:cNvPr id="169" name="Google Shape;169;p8"/>
          <p:cNvSpPr/>
          <p:nvPr/>
        </p:nvSpPr>
        <p:spPr>
          <a:xfrm>
            <a:off x="6096000" y="791718"/>
            <a:ext cx="963168" cy="755904"/>
          </a:xfrm>
          <a:prstGeom prst="pentagon">
            <a:avLst>
              <a:gd fmla="val 105146" name="hf"/>
              <a:gd fmla="val 110557" name="vf"/>
            </a:avLst>
          </a:prstGeom>
          <a:solidFill>
            <a:srgbClr val="F8B32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3</a:t>
            </a:r>
            <a:endParaRPr b="1" sz="2800">
              <a:solidFill>
                <a:srgbClr val="FF0000"/>
              </a:solidFill>
              <a:latin typeface="Calibri"/>
              <a:ea typeface="Calibri"/>
              <a:cs typeface="Calibri"/>
              <a:sym typeface="Calibri"/>
            </a:endParaRPr>
          </a:p>
        </p:txBody>
      </p:sp>
      <p:sp>
        <p:nvSpPr>
          <p:cNvPr id="170" name="Google Shape;170;p8"/>
          <p:cNvSpPr/>
          <p:nvPr/>
        </p:nvSpPr>
        <p:spPr>
          <a:xfrm>
            <a:off x="6096000" y="3429000"/>
            <a:ext cx="963168" cy="755904"/>
          </a:xfrm>
          <a:prstGeom prst="pentagon">
            <a:avLst>
              <a:gd fmla="val 105146" name="hf"/>
              <a:gd fmla="val 110557" name="vf"/>
            </a:avLst>
          </a:prstGeom>
          <a:solidFill>
            <a:srgbClr val="F8B32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4</a:t>
            </a:r>
            <a:endParaRPr b="1" sz="2800">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9"/>
          <p:cNvSpPr txBox="1"/>
          <p:nvPr/>
        </p:nvSpPr>
        <p:spPr>
          <a:xfrm>
            <a:off x="2506663" y="990600"/>
            <a:ext cx="3276600" cy="544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00CC"/>
                </a:solidFill>
                <a:latin typeface="Arial"/>
                <a:ea typeface="Arial"/>
                <a:cs typeface="Arial"/>
                <a:sym typeface="Arial"/>
              </a:rPr>
              <a:t>Em yêu màu đen:</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Hòn than óng ánh,</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Đôi mắt bé ngoan,</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Màn đêm yên tĩnh.</a:t>
            </a:r>
            <a:endParaRPr/>
          </a:p>
          <a:p>
            <a:pPr indent="0" lvl="0" marL="0" marR="0" rtl="0" algn="l">
              <a:spcBef>
                <a:spcPts val="1200"/>
              </a:spcBef>
              <a:spcAft>
                <a:spcPts val="0"/>
              </a:spcAft>
              <a:buNone/>
            </a:pPr>
            <a:r>
              <a:t/>
            </a:r>
            <a:endParaRPr b="1" i="1" sz="2400">
              <a:solidFill>
                <a:srgbClr val="0000CC"/>
              </a:solidFill>
              <a:latin typeface="Arial"/>
              <a:ea typeface="Arial"/>
              <a:cs typeface="Arial"/>
              <a:sym typeface="Arial"/>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Em yêu màu tím:</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Hoa cà, hoa sim,</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Chiếc khăn của chị,</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Nét mực chữ em.</a:t>
            </a:r>
            <a:endParaRPr/>
          </a:p>
          <a:p>
            <a:pPr indent="0" lvl="0" marL="0" marR="0" rtl="0" algn="l">
              <a:spcBef>
                <a:spcPts val="1200"/>
              </a:spcBef>
              <a:spcAft>
                <a:spcPts val="0"/>
              </a:spcAft>
              <a:buNone/>
            </a:pPr>
            <a:r>
              <a:t/>
            </a:r>
            <a:endParaRPr b="1" i="1" sz="2400">
              <a:solidFill>
                <a:srgbClr val="0000CC"/>
              </a:solidFill>
              <a:latin typeface="Arial"/>
              <a:ea typeface="Arial"/>
              <a:cs typeface="Arial"/>
              <a:sym typeface="Arial"/>
            </a:endParaRPr>
          </a:p>
        </p:txBody>
      </p:sp>
      <p:sp>
        <p:nvSpPr>
          <p:cNvPr id="176" name="Google Shape;176;p9"/>
          <p:cNvSpPr txBox="1"/>
          <p:nvPr/>
        </p:nvSpPr>
        <p:spPr>
          <a:xfrm>
            <a:off x="7120128" y="990600"/>
            <a:ext cx="3276600" cy="544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00CC"/>
                </a:solidFill>
                <a:latin typeface="Arial"/>
                <a:ea typeface="Arial"/>
                <a:cs typeface="Arial"/>
                <a:sym typeface="Arial"/>
              </a:rPr>
              <a:t>Em yêu màu nâu:</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Áo mẹ sờn bạc, </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Đất đai cần cù,</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Gỗ rừng bát ngát</a:t>
            </a:r>
            <a:endParaRPr/>
          </a:p>
          <a:p>
            <a:pPr indent="0" lvl="0" marL="0" marR="0" rtl="0" algn="l">
              <a:spcBef>
                <a:spcPts val="1200"/>
              </a:spcBef>
              <a:spcAft>
                <a:spcPts val="0"/>
              </a:spcAft>
              <a:buNone/>
            </a:pPr>
            <a:r>
              <a:t/>
            </a:r>
            <a:endParaRPr b="1" i="1" sz="2400">
              <a:solidFill>
                <a:srgbClr val="0000CC"/>
              </a:solidFill>
              <a:latin typeface="Arial"/>
              <a:ea typeface="Arial"/>
              <a:cs typeface="Arial"/>
              <a:sym typeface="Arial"/>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Trăm nghìn cảnh đẹp</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Dành cho em ngoan.</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Em yêu tất cả</a:t>
            </a:r>
            <a:endParaRPr/>
          </a:p>
          <a:p>
            <a:pPr indent="0" lvl="0" marL="0" marR="0" rtl="0" algn="l">
              <a:spcBef>
                <a:spcPts val="1200"/>
              </a:spcBef>
              <a:spcAft>
                <a:spcPts val="0"/>
              </a:spcAft>
              <a:buNone/>
            </a:pPr>
            <a:r>
              <a:rPr b="1" i="1" lang="en-US" sz="2400">
                <a:solidFill>
                  <a:srgbClr val="0000CC"/>
                </a:solidFill>
                <a:latin typeface="Arial"/>
                <a:ea typeface="Arial"/>
                <a:cs typeface="Arial"/>
                <a:sym typeface="Arial"/>
              </a:rPr>
              <a:t>Sắc màu Việt Nam.</a:t>
            </a:r>
            <a:endParaRPr/>
          </a:p>
          <a:p>
            <a:pPr indent="0" lvl="0" marL="0" marR="0" rtl="0" algn="l">
              <a:spcBef>
                <a:spcPts val="1200"/>
              </a:spcBef>
              <a:spcAft>
                <a:spcPts val="0"/>
              </a:spcAft>
              <a:buNone/>
            </a:pPr>
            <a:r>
              <a:t/>
            </a:r>
            <a:endParaRPr b="1" i="1" sz="2400">
              <a:solidFill>
                <a:srgbClr val="0000CC"/>
              </a:solidFill>
              <a:latin typeface="Arial"/>
              <a:ea typeface="Arial"/>
              <a:cs typeface="Arial"/>
              <a:sym typeface="Arial"/>
            </a:endParaRPr>
          </a:p>
        </p:txBody>
      </p:sp>
      <p:sp>
        <p:nvSpPr>
          <p:cNvPr id="177" name="Google Shape;177;p9"/>
          <p:cNvSpPr/>
          <p:nvPr/>
        </p:nvSpPr>
        <p:spPr>
          <a:xfrm>
            <a:off x="1170432" y="816864"/>
            <a:ext cx="963168" cy="755904"/>
          </a:xfrm>
          <a:prstGeom prst="pentagon">
            <a:avLst>
              <a:gd fmla="val 105146" name="hf"/>
              <a:gd fmla="val 110557" name="vf"/>
            </a:avLst>
          </a:prstGeom>
          <a:solidFill>
            <a:srgbClr val="F8B32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5</a:t>
            </a:r>
            <a:endParaRPr b="1" sz="2800">
              <a:solidFill>
                <a:srgbClr val="FF0000"/>
              </a:solidFill>
              <a:latin typeface="Calibri"/>
              <a:ea typeface="Calibri"/>
              <a:cs typeface="Calibri"/>
              <a:sym typeface="Calibri"/>
            </a:endParaRPr>
          </a:p>
        </p:txBody>
      </p:sp>
      <p:sp>
        <p:nvSpPr>
          <p:cNvPr id="178" name="Google Shape;178;p9"/>
          <p:cNvSpPr/>
          <p:nvPr/>
        </p:nvSpPr>
        <p:spPr>
          <a:xfrm>
            <a:off x="1170432" y="3596640"/>
            <a:ext cx="963168" cy="755904"/>
          </a:xfrm>
          <a:prstGeom prst="pentagon">
            <a:avLst>
              <a:gd fmla="val 105146" name="hf"/>
              <a:gd fmla="val 110557" name="vf"/>
            </a:avLst>
          </a:prstGeom>
          <a:solidFill>
            <a:srgbClr val="F8B32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6</a:t>
            </a:r>
            <a:endParaRPr b="1" sz="2800">
              <a:solidFill>
                <a:srgbClr val="FF0000"/>
              </a:solidFill>
              <a:latin typeface="Calibri"/>
              <a:ea typeface="Calibri"/>
              <a:cs typeface="Calibri"/>
              <a:sym typeface="Calibri"/>
            </a:endParaRPr>
          </a:p>
        </p:txBody>
      </p:sp>
      <p:sp>
        <p:nvSpPr>
          <p:cNvPr id="179" name="Google Shape;179;p9"/>
          <p:cNvSpPr/>
          <p:nvPr/>
        </p:nvSpPr>
        <p:spPr>
          <a:xfrm>
            <a:off x="5927155" y="816864"/>
            <a:ext cx="963168" cy="755904"/>
          </a:xfrm>
          <a:prstGeom prst="pentagon">
            <a:avLst>
              <a:gd fmla="val 105146" name="hf"/>
              <a:gd fmla="val 110557" name="vf"/>
            </a:avLst>
          </a:prstGeom>
          <a:solidFill>
            <a:srgbClr val="F8B32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7</a:t>
            </a:r>
            <a:endParaRPr b="1" sz="2800">
              <a:solidFill>
                <a:srgbClr val="FF0000"/>
              </a:solidFill>
              <a:latin typeface="Calibri"/>
              <a:ea typeface="Calibri"/>
              <a:cs typeface="Calibri"/>
              <a:sym typeface="Calibri"/>
            </a:endParaRPr>
          </a:p>
        </p:txBody>
      </p:sp>
      <p:sp>
        <p:nvSpPr>
          <p:cNvPr id="180" name="Google Shape;180;p9"/>
          <p:cNvSpPr/>
          <p:nvPr/>
        </p:nvSpPr>
        <p:spPr>
          <a:xfrm>
            <a:off x="5927155" y="3596640"/>
            <a:ext cx="963168" cy="755904"/>
          </a:xfrm>
          <a:prstGeom prst="pentagon">
            <a:avLst>
              <a:gd fmla="val 105146" name="hf"/>
              <a:gd fmla="val 110557" name="vf"/>
            </a:avLst>
          </a:prstGeom>
          <a:solidFill>
            <a:srgbClr val="F8B32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8</a:t>
            </a:r>
            <a:endParaRPr b="1" sz="2800">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2017-08-13T03:56:13Z</dcterms:created>
  <dc:creator>Trần Thanh Mai (VSC-TIEU HOC.MB-TC)</dc:creator>
</cp:coreProperties>
</file>