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314" r:id="rId3"/>
    <p:sldId id="338" r:id="rId4"/>
    <p:sldId id="272" r:id="rId5"/>
    <p:sldId id="270" r:id="rId6"/>
    <p:sldId id="317" r:id="rId7"/>
    <p:sldId id="267" r:id="rId8"/>
    <p:sldId id="293" r:id="rId9"/>
    <p:sldId id="294" r:id="rId10"/>
    <p:sldId id="335" r:id="rId11"/>
    <p:sldId id="339" r:id="rId12"/>
    <p:sldId id="340" r:id="rId13"/>
    <p:sldId id="341" r:id="rId14"/>
    <p:sldId id="337" r:id="rId15"/>
    <p:sldId id="342" r:id="rId16"/>
    <p:sldId id="333" r:id="rId17"/>
    <p:sldId id="343" r:id="rId18"/>
    <p:sldId id="344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4FBED-F2E3-4BE0-B18A-86D761CF2D2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B0BAB-7B94-47B7-89C6-4599109E1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2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3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69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3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092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274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90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61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43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8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416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4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01056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1409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772651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11491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4988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6494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054096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6513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71384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22002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12903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77B1F20-3934-32DB-8EAD-D9E2CA1F2D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155711"/>
            <a:ext cx="1718244" cy="17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6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8987" y="-4744096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1682535" y="-215886"/>
            <a:ext cx="10408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3768" y="-163933"/>
            <a:ext cx="118349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655" y="417919"/>
            <a:ext cx="5462489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2A7D2-A848-B5B9-CD48-6289D2075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" y="1693521"/>
            <a:ext cx="12192000" cy="2251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683AE31F-8C7F-02DF-84EC-F2BE483C6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3BA88-0E7A-0EF2-82CD-FE0666B39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2933C75-1501-116E-28D1-DDF25695E87A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4D96D0-F25F-03D5-7D90-11D83104FFB7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7" name="Picture 6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D3A9E078-59B5-62C1-811B-150BE1F7A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44067DA-070F-23FE-1CAE-134A51BD2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20D4D5-E209-C0BE-4686-209E520EDCB2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DB7C067-851E-2503-004D-687E09512D4D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2" name="Picture 11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2F07FFDC-D492-5A69-8BC0-0E9F091CE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CC88FDF-D6A4-75DC-C684-4F6BE915C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99FF2E0-7476-CB7F-C36A-A77D801427C8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E477371-4073-A2DF-A9F9-7096064C5AC7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6" name="Picture 15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5D8155F-B3AF-0AC6-3213-14DABB492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34A2A-FD73-AC65-33EA-9C1A0E9BC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58A61F-E52F-9D23-44E3-720627DC0645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47BBF07-F5FF-CF17-FF54-A36538D40A48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0" name="Picture 1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627744B6-EC87-43B2-D366-90198223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8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550844" y="1831378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Bold" panose="00000700000000000000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434316" y="-1141487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34DAC-D977-92ED-C97D-0DD6F4005882}"/>
              </a:ext>
            </a:extLst>
          </p:cNvPr>
          <p:cNvSpPr/>
          <p:nvPr/>
        </p:nvSpPr>
        <p:spPr>
          <a:xfrm>
            <a:off x="1838739" y="1157839"/>
            <a:ext cx="66293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3">
            <a:extLst>
              <a:ext uri="{FF2B5EF4-FFF2-40B4-BE49-F238E27FC236}">
                <a16:creationId xmlns:a16="http://schemas.microsoft.com/office/drawing/2014/main" id="{8B4D8F00-F1B7-8209-C04F-C140B89E05E9}"/>
              </a:ext>
            </a:extLst>
          </p:cNvPr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531DBC72-67E5-3392-44C2-AE8D0B3BE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440ABE2E-2519-9D76-978C-80C6FBA0159F}"/>
                </a:ext>
              </a:extLst>
            </p:cNvPr>
            <p:cNvGrpSpPr/>
            <p:nvPr/>
          </p:nvGrpSpPr>
          <p:grpSpPr>
            <a:xfrm>
              <a:off x="1487643" y="1944961"/>
              <a:ext cx="4043102" cy="1106738"/>
              <a:chOff x="814573" y="3332278"/>
              <a:chExt cx="2641931" cy="1106738"/>
            </a:xfrm>
          </p:grpSpPr>
          <p:sp>
            <p:nvSpPr>
              <p:cNvPr id="6" name="文本框 9">
                <a:extLst>
                  <a:ext uri="{FF2B5EF4-FFF2-40B4-BE49-F238E27FC236}">
                    <a16:creationId xmlns:a16="http://schemas.microsoft.com/office/drawing/2014/main" id="{5B627B06-B775-89B9-A954-41B8D0832A10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1, 2: </a:t>
                </a:r>
                <a:r>
                  <a:rPr lang="nl-NL" sz="2800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Địa phương em có những dạng địa hình nào? Dạng địa hình nào là chủ yếu?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文本框 10">
                <a:extLst>
                  <a:ext uri="{FF2B5EF4-FFF2-40B4-BE49-F238E27FC236}">
                    <a16:creationId xmlns:a16="http://schemas.microsoft.com/office/drawing/2014/main" id="{E666E01B-8DB7-DB68-BCAE-5D0815651392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8" name="组合 26">
            <a:extLst>
              <a:ext uri="{FF2B5EF4-FFF2-40B4-BE49-F238E27FC236}">
                <a16:creationId xmlns:a16="http://schemas.microsoft.com/office/drawing/2014/main" id="{130FD1E0-8B8F-FC81-8043-23642B3839A0}"/>
              </a:ext>
            </a:extLst>
          </p:cNvPr>
          <p:cNvGrpSpPr/>
          <p:nvPr/>
        </p:nvGrpSpPr>
        <p:grpSpPr>
          <a:xfrm>
            <a:off x="-520085" y="3914072"/>
            <a:ext cx="7349510" cy="2705803"/>
            <a:chOff x="613391" y="3437823"/>
            <a:chExt cx="5869296" cy="1902470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AE2C4964-4FF3-35B1-CF18-06056303E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0" name="组合 12">
              <a:extLst>
                <a:ext uri="{FF2B5EF4-FFF2-40B4-BE49-F238E27FC236}">
                  <a16:creationId xmlns:a16="http://schemas.microsoft.com/office/drawing/2014/main" id="{6F6009C1-EBF2-6D94-6057-86167CEE6239}"/>
                </a:ext>
              </a:extLst>
            </p:cNvPr>
            <p:cNvGrpSpPr/>
            <p:nvPr/>
          </p:nvGrpSpPr>
          <p:grpSpPr>
            <a:xfrm>
              <a:off x="1489135" y="3762237"/>
              <a:ext cx="4041610" cy="1064160"/>
              <a:chOff x="815548" y="3307465"/>
              <a:chExt cx="2640956" cy="1064160"/>
            </a:xfrm>
          </p:grpSpPr>
          <p:sp>
            <p:nvSpPr>
              <p:cNvPr id="11" name="文本框 13">
                <a:extLst>
                  <a:ext uri="{FF2B5EF4-FFF2-40B4-BE49-F238E27FC236}">
                    <a16:creationId xmlns:a16="http://schemas.microsoft.com/office/drawing/2014/main" id="{9C69368E-7B43-4E0D-172F-E3D899D932E9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5, 6: </a:t>
                </a:r>
                <a:r>
                  <a:rPr lang="nl-NL" sz="2800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Khí hậu địa phương em có mấy mùa? Mỗi mùa có đặc điểm như thế nào?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文本框 14">
                <a:extLst>
                  <a:ext uri="{FF2B5EF4-FFF2-40B4-BE49-F238E27FC236}">
                    <a16:creationId xmlns:a16="http://schemas.microsoft.com/office/drawing/2014/main" id="{C60BBF97-F45C-3E79-9E30-41CEE8B6D41C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97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13" name="组合 25">
            <a:extLst>
              <a:ext uri="{FF2B5EF4-FFF2-40B4-BE49-F238E27FC236}">
                <a16:creationId xmlns:a16="http://schemas.microsoft.com/office/drawing/2014/main" id="{FDBEEAD7-617A-ABA5-A6F5-2B9B39DE4850}"/>
              </a:ext>
            </a:extLst>
          </p:cNvPr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85E04634-9FEA-8C24-4224-F0AA936AA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15" name="组合 20">
              <a:extLst>
                <a:ext uri="{FF2B5EF4-FFF2-40B4-BE49-F238E27FC236}">
                  <a16:creationId xmlns:a16="http://schemas.microsoft.com/office/drawing/2014/main" id="{88070597-3688-75AC-6FB6-125A01B726CB}"/>
                </a:ext>
              </a:extLst>
            </p:cNvPr>
            <p:cNvGrpSpPr/>
            <p:nvPr/>
          </p:nvGrpSpPr>
          <p:grpSpPr>
            <a:xfrm>
              <a:off x="7060405" y="3762237"/>
              <a:ext cx="4045745" cy="1082832"/>
              <a:chOff x="859116" y="3307465"/>
              <a:chExt cx="2643658" cy="1082832"/>
            </a:xfrm>
          </p:grpSpPr>
          <p:sp>
            <p:nvSpPr>
              <p:cNvPr id="16" name="文本框 21">
                <a:extLst>
                  <a:ext uri="{FF2B5EF4-FFF2-40B4-BE49-F238E27FC236}">
                    <a16:creationId xmlns:a16="http://schemas.microsoft.com/office/drawing/2014/main" id="{1773C5F2-7EF5-047A-C819-DFCB0B740B39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696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3, 4: </a:t>
                </a:r>
                <a:r>
                  <a:rPr lang="nl-NL" sz="2800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Địa phương em có những hồ hoặc sông, suối nào?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文本框 22">
                <a:extLst>
                  <a:ext uri="{FF2B5EF4-FFF2-40B4-BE49-F238E27FC236}">
                    <a16:creationId xmlns:a16="http://schemas.microsoft.com/office/drawing/2014/main" id="{22250C90-AC22-E4DD-D300-EDCB77EDEED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6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73577B-4B41-784F-A3F6-7E7574140494}"/>
              </a:ext>
            </a:extLst>
          </p:cNvPr>
          <p:cNvSpPr txBox="1"/>
          <p:nvPr/>
        </p:nvSpPr>
        <p:spPr>
          <a:xfrm>
            <a:off x="2140226" y="90695"/>
            <a:ext cx="903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dung:</a:t>
            </a:r>
          </a:p>
        </p:txBody>
      </p:sp>
      <p:grpSp>
        <p:nvGrpSpPr>
          <p:cNvPr id="19" name="组合 26">
            <a:extLst>
              <a:ext uri="{FF2B5EF4-FFF2-40B4-BE49-F238E27FC236}">
                <a16:creationId xmlns:a16="http://schemas.microsoft.com/office/drawing/2014/main" id="{9562A5B8-6F0E-D48E-79EF-E6568F442DA9}"/>
              </a:ext>
            </a:extLst>
          </p:cNvPr>
          <p:cNvGrpSpPr/>
          <p:nvPr/>
        </p:nvGrpSpPr>
        <p:grpSpPr>
          <a:xfrm>
            <a:off x="5823565" y="3942647"/>
            <a:ext cx="7349510" cy="2705803"/>
            <a:chOff x="613391" y="3437823"/>
            <a:chExt cx="5869296" cy="190247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F0F521B1-E6D7-D675-BA67-746E3D1A4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12">
              <a:extLst>
                <a:ext uri="{FF2B5EF4-FFF2-40B4-BE49-F238E27FC236}">
                  <a16:creationId xmlns:a16="http://schemas.microsoft.com/office/drawing/2014/main" id="{262487CE-20DF-61E5-BF8F-C099DF84F50A}"/>
                </a:ext>
              </a:extLst>
            </p:cNvPr>
            <p:cNvGrpSpPr/>
            <p:nvPr/>
          </p:nvGrpSpPr>
          <p:grpSpPr>
            <a:xfrm>
              <a:off x="1489135" y="3762237"/>
              <a:ext cx="4041610" cy="1064160"/>
              <a:chOff x="815548" y="3307465"/>
              <a:chExt cx="2640956" cy="1064160"/>
            </a:xfrm>
          </p:grpSpPr>
          <p:sp>
            <p:nvSpPr>
              <p:cNvPr id="22" name="文本框 13">
                <a:extLst>
                  <a:ext uri="{FF2B5EF4-FFF2-40B4-BE49-F238E27FC236}">
                    <a16:creationId xmlns:a16="http://schemas.microsoft.com/office/drawing/2014/main" id="{25B17757-A6CC-ED28-2F2E-BD125EC4C289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7, 8: </a:t>
                </a:r>
                <a:r>
                  <a:rPr lang="nl-NL" sz="2800" i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Kể về các yếu tố tự nhiên khác của địa phương em (đất, rừng, biển, đảo,...).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14">
                <a:extLst>
                  <a:ext uri="{FF2B5EF4-FFF2-40B4-BE49-F238E27FC236}">
                    <a16:creationId xmlns:a16="http://schemas.microsoft.com/office/drawing/2014/main" id="{3D888663-F4C3-2927-86C7-4F84E6EBAF8A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97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E5736B0-8164-9522-0EE3-1785B933F973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en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A34E07-0898-0AF8-9409-7CD978BDA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EF73E93-6E51-2CD7-C78A-5C8E797ACFBE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Hồng, sông Đà, sông Đuống, sông Nhuệ, sông Cầu, sông Đáy, sông Cà Lồ.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D643C81E-038A-13A8-1632-539625A8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E000A0A3-3388-C6A3-D1D8-57724E1818C5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là 1.800mm và mỗi nǎm có khoảng 114 ngày mưa.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8B376E-2300-96A4-5579-67BE00F03757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9F1A536-1DBB-CF16-C0E9-837DD58FB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7CCE9E-FFFB-F5EA-38AB-7DFFED1208D2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A061F-7356-F834-5540-AB19C8E3A56D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2812392-EE40-9990-4E20-9409B0FEE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A99AFC-3C21-D302-F575-EF40C36B73F7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2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54" y="2690542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438421" y="193916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1008121" y="1514735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C07AA-6D0F-52C4-ECF1-D18369C1C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573" y="1604670"/>
            <a:ext cx="64928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35">
            <a:extLst>
              <a:ext uri="{FF2B5EF4-FFF2-40B4-BE49-F238E27FC236}">
                <a16:creationId xmlns:a16="http://schemas.microsoft.com/office/drawing/2014/main" id="{E7A5D241-1BFD-CDBA-C617-6626BD8DB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4" name="Hình chữ nhật: Góc Tròn 15">
            <a:extLst>
              <a:ext uri="{FF2B5EF4-FFF2-40B4-BE49-F238E27FC236}">
                <a16:creationId xmlns:a16="http://schemas.microsoft.com/office/drawing/2014/main" id="{4C87159E-E85F-9D62-2DD1-3B46BCDACE89}"/>
              </a:ext>
            </a:extLst>
          </p:cNvPr>
          <p:cNvSpPr/>
          <p:nvPr/>
        </p:nvSpPr>
        <p:spPr>
          <a:xfrm>
            <a:off x="3962707" y="1047750"/>
            <a:ext cx="7572067" cy="2445149"/>
          </a:xfrm>
          <a:custGeom>
            <a:avLst/>
            <a:gdLst>
              <a:gd name="connsiteX0" fmla="*/ 0 w 7572067"/>
              <a:gd name="connsiteY0" fmla="*/ 407533 h 2445149"/>
              <a:gd name="connsiteX1" fmla="*/ 407533 w 7572067"/>
              <a:gd name="connsiteY1" fmla="*/ 0 h 2445149"/>
              <a:gd name="connsiteX2" fmla="*/ 7164534 w 7572067"/>
              <a:gd name="connsiteY2" fmla="*/ 0 h 2445149"/>
              <a:gd name="connsiteX3" fmla="*/ 7572067 w 7572067"/>
              <a:gd name="connsiteY3" fmla="*/ 407533 h 2445149"/>
              <a:gd name="connsiteX4" fmla="*/ 7572067 w 7572067"/>
              <a:gd name="connsiteY4" fmla="*/ 2037616 h 2445149"/>
              <a:gd name="connsiteX5" fmla="*/ 7164534 w 7572067"/>
              <a:gd name="connsiteY5" fmla="*/ 2445149 h 2445149"/>
              <a:gd name="connsiteX6" fmla="*/ 407533 w 7572067"/>
              <a:gd name="connsiteY6" fmla="*/ 2445149 h 2445149"/>
              <a:gd name="connsiteX7" fmla="*/ 0 w 7572067"/>
              <a:gd name="connsiteY7" fmla="*/ 2037616 h 2445149"/>
              <a:gd name="connsiteX8" fmla="*/ 0 w 7572067"/>
              <a:gd name="connsiteY8" fmla="*/ 407533 h 244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2445149" fill="none" extrusionOk="0">
                <a:moveTo>
                  <a:pt x="0" y="407533"/>
                </a:moveTo>
                <a:cubicBezTo>
                  <a:pt x="16767" y="164388"/>
                  <a:pt x="154181" y="27312"/>
                  <a:pt x="407533" y="0"/>
                </a:cubicBezTo>
                <a:cubicBezTo>
                  <a:pt x="3775020" y="22936"/>
                  <a:pt x="4802384" y="-134525"/>
                  <a:pt x="7164534" y="0"/>
                </a:cubicBezTo>
                <a:cubicBezTo>
                  <a:pt x="7395359" y="-25739"/>
                  <a:pt x="7553851" y="180197"/>
                  <a:pt x="7572067" y="407533"/>
                </a:cubicBezTo>
                <a:cubicBezTo>
                  <a:pt x="7654444" y="787225"/>
                  <a:pt x="7453175" y="1304794"/>
                  <a:pt x="7572067" y="2037616"/>
                </a:cubicBezTo>
                <a:cubicBezTo>
                  <a:pt x="7545155" y="2256270"/>
                  <a:pt x="7404637" y="2438356"/>
                  <a:pt x="7164534" y="2445149"/>
                </a:cubicBezTo>
                <a:cubicBezTo>
                  <a:pt x="5175703" y="2356577"/>
                  <a:pt x="3607299" y="2425960"/>
                  <a:pt x="407533" y="2445149"/>
                </a:cubicBezTo>
                <a:cubicBezTo>
                  <a:pt x="166171" y="2462102"/>
                  <a:pt x="-18375" y="2233763"/>
                  <a:pt x="0" y="2037616"/>
                </a:cubicBezTo>
                <a:cubicBezTo>
                  <a:pt x="-67319" y="1334745"/>
                  <a:pt x="-145802" y="1154147"/>
                  <a:pt x="0" y="407533"/>
                </a:cubicBezTo>
                <a:close/>
              </a:path>
              <a:path w="7572067" h="2445149" stroke="0" extrusionOk="0">
                <a:moveTo>
                  <a:pt x="0" y="407533"/>
                </a:moveTo>
                <a:cubicBezTo>
                  <a:pt x="36236" y="203376"/>
                  <a:pt x="177886" y="14086"/>
                  <a:pt x="407533" y="0"/>
                </a:cubicBezTo>
                <a:cubicBezTo>
                  <a:pt x="2608985" y="-9402"/>
                  <a:pt x="3904729" y="-138905"/>
                  <a:pt x="7164534" y="0"/>
                </a:cubicBezTo>
                <a:cubicBezTo>
                  <a:pt x="7403209" y="-4769"/>
                  <a:pt x="7572973" y="185445"/>
                  <a:pt x="7572067" y="407533"/>
                </a:cubicBezTo>
                <a:cubicBezTo>
                  <a:pt x="7445420" y="1155767"/>
                  <a:pt x="7561249" y="1322328"/>
                  <a:pt x="7572067" y="2037616"/>
                </a:cubicBezTo>
                <a:cubicBezTo>
                  <a:pt x="7608134" y="2283788"/>
                  <a:pt x="7387490" y="2486580"/>
                  <a:pt x="7164534" y="2445149"/>
                </a:cubicBezTo>
                <a:cubicBezTo>
                  <a:pt x="4288276" y="2422816"/>
                  <a:pt x="3050304" y="2363700"/>
                  <a:pt x="407533" y="2445149"/>
                </a:cubicBezTo>
                <a:cubicBezTo>
                  <a:pt x="174266" y="2472483"/>
                  <a:pt x="22964" y="2253619"/>
                  <a:pt x="0" y="2037616"/>
                </a:cubicBezTo>
                <a:cubicBezTo>
                  <a:pt x="-137008" y="1678635"/>
                  <a:pt x="49868" y="1122045"/>
                  <a:pt x="0" y="40753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/>
              </a:rPr>
              <a:t>Sưu tầm bài hát, câu thơ, ca dao, tục ngữ về thiên nhiên, con người ở địa phương.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êu Hà Nội">
            <a:hlinkClick r:id="" action="ppaction://media"/>
            <a:extLst>
              <a:ext uri="{FF2B5EF4-FFF2-40B4-BE49-F238E27FC236}">
                <a16:creationId xmlns:a16="http://schemas.microsoft.com/office/drawing/2014/main" id="{6481ECF3-0915-F395-961F-C6C19BC78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38987" y="-4744096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5136" y="1852065"/>
            <a:ext cx="8317436" cy="1609899"/>
            <a:chOff x="2439802" y="1781714"/>
            <a:chExt cx="7693144" cy="1609899"/>
          </a:xfrm>
        </p:grpSpPr>
        <p:sp>
          <p:nvSpPr>
            <p:cNvPr id="8" name="TextBox 16"/>
            <p:cNvSpPr txBox="1"/>
            <p:nvPr/>
          </p:nvSpPr>
          <p:spPr>
            <a:xfrm>
              <a:off x="2439802" y="1821953"/>
              <a:ext cx="76206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 panose="02000000000000000000" pitchFamily="2" charset="-122"/>
                  <a:cs typeface="Calibri" panose="020F0502020204030204" pitchFamily="34" charset="0"/>
                </a:rPr>
                <a:t>CHÀO TẠM BIỆT!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9" name="TextBox 16"/>
            <p:cNvSpPr txBox="1"/>
            <p:nvPr/>
          </p:nvSpPr>
          <p:spPr>
            <a:xfrm>
              <a:off x="2512287" y="1781714"/>
              <a:ext cx="76206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E6A8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 panose="02000000000000000000" pitchFamily="2" charset="-122"/>
                  <a:cs typeface="Calibri" panose="020F0502020204030204" pitchFamily="34" charset="0"/>
                </a:rPr>
                <a:t>CHÀO TẠM BIỆT!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E6A8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 panose="02000000000000000000" pitchFamily="2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1C9E10-0ADC-AD06-A2CD-76C45AFF5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505" y="69574"/>
            <a:ext cx="8874731" cy="19281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C8816-604B-0A2A-C52E-21169F092610}"/>
              </a:ext>
            </a:extLst>
          </p:cNvPr>
          <p:cNvSpPr/>
          <p:nvPr/>
        </p:nvSpPr>
        <p:spPr>
          <a:xfrm>
            <a:off x="568156" y="1931135"/>
            <a:ext cx="11040748" cy="3316726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  <a:ln w="57150"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21043-E5E3-EAC5-7485-EFCC17C46C57}"/>
              </a:ext>
            </a:extLst>
          </p:cNvPr>
          <p:cNvSpPr/>
          <p:nvPr/>
        </p:nvSpPr>
        <p:spPr>
          <a:xfrm>
            <a:off x="699098" y="2156972"/>
            <a:ext cx="109098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được vị trí địa lí của địa phương trên bản đồ Việt Nam.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Mô tả được một số nét chính về tự nhiên của địa phương có sử dụng lược đồ hoặc bản đồ.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 bày được một số hoạt động kinh tế ở địa phương.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Mô tả được một số nét về văn hóa của địa phương.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 chọn và giới thiệu được ở mức độ đơn giản một món ăn, một loại trang phục hoặc một lễ hội tiêu biểu,… ở địa phương.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 lại được câu chuyện về một trong số các danh nhân ở địa phương.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Thể hiện được tình cảm với địa phương và sẵn sàng hành động bảo vệ môi trường xung quanh.</a:t>
            </a:r>
          </a:p>
        </p:txBody>
      </p:sp>
    </p:spTree>
    <p:extLst>
      <p:ext uri="{BB962C8B-B14F-4D97-AF65-F5344CB8AC3E}">
        <p14:creationId xmlns:p14="http://schemas.microsoft.com/office/powerpoint/2010/main" val="10707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1545949" y="1322872"/>
            <a:ext cx="9522690" cy="445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40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Hà </a:t>
            </a:r>
            <a:r>
              <a:rPr lang="en-US" sz="40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40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54" y="2690542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438421" y="193916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1008121" y="1514735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38E4-594D-D4B6-B9D3-B5A35C4F0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61" y="1536751"/>
            <a:ext cx="7560644" cy="2677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A73539-89E3-619A-FC5B-AF017A5CC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" y="4535434"/>
            <a:ext cx="2960497" cy="23225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C88D53-13B3-F4A9-98CC-1FB9B120C080}"/>
              </a:ext>
            </a:extLst>
          </p:cNvPr>
          <p:cNvGrpSpPr/>
          <p:nvPr/>
        </p:nvGrpSpPr>
        <p:grpSpPr>
          <a:xfrm>
            <a:off x="251241" y="616227"/>
            <a:ext cx="5294793" cy="3434866"/>
            <a:chOff x="2060663" y="2009402"/>
            <a:chExt cx="8932660" cy="77902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728F0C-1A17-AF13-6ED1-DCA896D3C924}"/>
                </a:ext>
              </a:extLst>
            </p:cNvPr>
            <p:cNvSpPr/>
            <p:nvPr/>
          </p:nvSpPr>
          <p:spPr>
            <a:xfrm>
              <a:off x="2217158" y="2125823"/>
              <a:ext cx="8476174" cy="501100"/>
            </a:xfrm>
            <a:prstGeom prst="rect">
              <a:avLst/>
            </a:prstGeom>
            <a:grp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F16B6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 vật "ăn" gì để sống?</a:t>
              </a: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79BBABA-DD8E-F486-E9DD-A0A4ACBA8EE6}"/>
                </a:ext>
              </a:extLst>
            </p:cNvPr>
            <p:cNvSpPr/>
            <p:nvPr/>
          </p:nvSpPr>
          <p:spPr>
            <a:xfrm>
              <a:off x="2060663" y="2009402"/>
              <a:ext cx="8932660" cy="779027"/>
            </a:xfrm>
            <a:prstGeom prst="wedgeRoundRectCallout">
              <a:avLst>
                <a:gd name="adj1" fmla="val -34295"/>
                <a:gd name="adj2" fmla="val 63203"/>
                <a:gd name="adj3" fmla="val 16667"/>
              </a:avLst>
            </a:prstGeom>
            <a:grp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Aft>
                  <a:spcPts val="500"/>
                </a:spcAft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sẻ ít nhất một điều em đã biết về địa phương mình </a:t>
              </a:r>
              <a:r>
                <a:rPr lang="nl-NL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(địa danh, nhân vật lịch sử, công trình kiến trúc, câu chuyện lịch sử, món ăn, lễ hội,...)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.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 descr="Chùa Một Cột – Wikipedia tiếng Việt">
            <a:extLst>
              <a:ext uri="{FF2B5EF4-FFF2-40B4-BE49-F238E27FC236}">
                <a16:creationId xmlns:a16="http://schemas.microsoft.com/office/drawing/2014/main" id="{B98CCD69-9887-A10D-2543-0D90354A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50" y="809625"/>
            <a:ext cx="5688637" cy="4781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17121E-3A2E-22AC-F8E5-970A0F14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54" y="2690542"/>
            <a:ext cx="2321565" cy="4099906"/>
          </a:xfrm>
          <a:prstGeom prst="rect">
            <a:avLst/>
          </a:prstGeom>
        </p:spPr>
      </p:pic>
      <p:sp>
        <p:nvSpPr>
          <p:cNvPr id="6" name="矩形 18">
            <a:extLst>
              <a:ext uri="{FF2B5EF4-FFF2-40B4-BE49-F238E27FC236}">
                <a16:creationId xmlns:a16="http://schemas.microsoft.com/office/drawing/2014/main" id="{898087AD-5C32-5EFF-ED62-3C2DA1C5269A}"/>
              </a:ext>
            </a:extLst>
          </p:cNvPr>
          <p:cNvSpPr/>
          <p:nvPr/>
        </p:nvSpPr>
        <p:spPr>
          <a:xfrm>
            <a:off x="1438421" y="1939165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1321E67-9680-94D9-3E10-253495370469}"/>
              </a:ext>
            </a:extLst>
          </p:cNvPr>
          <p:cNvSpPr/>
          <p:nvPr/>
        </p:nvSpPr>
        <p:spPr>
          <a:xfrm>
            <a:off x="1008121" y="1514735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12F9224-0D37-D344-C5D2-3AD8E9894421}"/>
              </a:ext>
            </a:extLst>
          </p:cNvPr>
          <p:cNvSpPr txBox="1"/>
          <p:nvPr/>
        </p:nvSpPr>
        <p:spPr>
          <a:xfrm>
            <a:off x="1257054" y="2448746"/>
            <a:ext cx="7141511" cy="11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Life Savers"/>
              <a:buNone/>
              <a:defRPr sz="5400" b="1" i="0" u="none" strike="noStrike" cap="none">
                <a:solidFill>
                  <a:schemeClr val="lt2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 panose="020B0604020202020204"/>
              <a:buNone/>
              <a:defRPr sz="5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5200"/>
              <a:buFont typeface="Life Savers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 panose="02040603050506020204" pitchFamily="18" charset="0"/>
                <a:sym typeface="Life Saver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6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550844" y="1831378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Bold" panose="00000700000000000000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434316" y="-1141487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34DAC-D977-92ED-C97D-0DD6F4005882}"/>
              </a:ext>
            </a:extLst>
          </p:cNvPr>
          <p:cNvSpPr/>
          <p:nvPr/>
        </p:nvSpPr>
        <p:spPr>
          <a:xfrm>
            <a:off x="1838740" y="1157839"/>
            <a:ext cx="62119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6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62A3D9D-05CD-A34C-C496-BFC3EEA5E976}"/>
              </a:ext>
            </a:extLst>
          </p:cNvPr>
          <p:cNvSpPr/>
          <p:nvPr/>
        </p:nvSpPr>
        <p:spPr>
          <a:xfrm>
            <a:off x="890660" y="476250"/>
            <a:ext cx="7529440" cy="1057275"/>
          </a:xfrm>
          <a:prstGeom prst="wedgeRoundRectCallout">
            <a:avLst>
              <a:gd name="adj1" fmla="val -34295"/>
              <a:gd name="adj2" fmla="val 6320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 của địa phương em là gì?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25B751-28EC-4395-C4A3-8CB94B20D690}"/>
              </a:ext>
            </a:extLst>
          </p:cNvPr>
          <p:cNvGrpSpPr/>
          <p:nvPr/>
        </p:nvGrpSpPr>
        <p:grpSpPr>
          <a:xfrm>
            <a:off x="2539727" y="1668945"/>
            <a:ext cx="9518923" cy="1540566"/>
            <a:chOff x="2060663" y="2009401"/>
            <a:chExt cx="8932660" cy="8944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B5B484-945E-4CAD-A067-AB408180FBF6}"/>
                </a:ext>
              </a:extLst>
            </p:cNvPr>
            <p:cNvSpPr/>
            <p:nvPr/>
          </p:nvSpPr>
          <p:spPr>
            <a:xfrm>
              <a:off x="2217158" y="2125823"/>
              <a:ext cx="8476174" cy="501100"/>
            </a:xfrm>
            <a:prstGeom prst="rect">
              <a:avLst/>
            </a:prstGeom>
            <a:grpFill/>
            <a:ln w="3175">
              <a:noFill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F16B6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 vật "ăn" gì để sống?</a:t>
              </a: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07F93F6-C9C0-789C-560E-31245D9CB0EA}"/>
                </a:ext>
              </a:extLst>
            </p:cNvPr>
            <p:cNvSpPr/>
            <p:nvPr/>
          </p:nvSpPr>
          <p:spPr>
            <a:xfrm>
              <a:off x="2060663" y="2009401"/>
              <a:ext cx="8932660" cy="894439"/>
            </a:xfrm>
            <a:prstGeom prst="wedgeRoundRectCallout">
              <a:avLst>
                <a:gd name="adj1" fmla="val -34295"/>
                <a:gd name="adj2" fmla="val 63203"/>
                <a:gd name="adj3" fmla="val 16667"/>
              </a:avLst>
            </a:prstGeom>
            <a:grpFill/>
            <a:ln>
              <a:solidFill>
                <a:srgbClr val="72685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Dựa vào hình 2: Xác định vị trí địa lí của tỉnh, thành phố em trên Bản đồ hành chính Việt Nam  (giáp tỉnh, thành phố, quốc gia, biển,...).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2CF795-6F49-820F-DA70-7AA296B07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3275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2384" r="16046" b="315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891309" y="1003300"/>
              <a:ext cx="10538691" cy="0"/>
            </a:xfrm>
            <a:prstGeom prst="line">
              <a:avLst/>
            </a:prstGeom>
            <a:ln>
              <a:solidFill>
                <a:srgbClr val="45A1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5887812-7870-EB06-6992-762EEF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27540" r="36645" b="9591"/>
          <a:stretch/>
        </p:blipFill>
        <p:spPr bwMode="auto">
          <a:xfrm>
            <a:off x="3362326" y="-67128"/>
            <a:ext cx="5267324" cy="6818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27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681</Words>
  <Application>Microsoft Office PowerPoint</Application>
  <PresentationFormat>Widescreen</PresentationFormat>
  <Paragraphs>57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Life Savers</vt:lpstr>
      <vt:lpstr>#9Slide03 AmpleSoft Bold</vt:lpstr>
      <vt:lpstr>Arial</vt:lpstr>
      <vt:lpstr>Calibri</vt:lpstr>
      <vt:lpstr>Cambria</vt:lpstr>
      <vt:lpstr>UTM Avo</vt:lpstr>
      <vt:lpstr>UTM Cookies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2023-08-19T14:33:58Z</dcterms:created>
  <dcterms:modified xsi:type="dcterms:W3CDTF">2023-08-20T02:31:58Z</dcterms:modified>
</cp:coreProperties>
</file>