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1" r:id="rId2"/>
    <p:sldId id="292" r:id="rId3"/>
    <p:sldId id="293" r:id="rId4"/>
    <p:sldId id="294" r:id="rId5"/>
    <p:sldId id="296" r:id="rId6"/>
    <p:sldId id="297" r:id="rId7"/>
    <p:sldId id="295" r:id="rId8"/>
    <p:sldId id="298" r:id="rId9"/>
    <p:sldId id="259" r:id="rId10"/>
    <p:sldId id="302" r:id="rId11"/>
    <p:sldId id="260" r:id="rId12"/>
    <p:sldId id="261" r:id="rId13"/>
    <p:sldId id="772" r:id="rId14"/>
    <p:sldId id="765" r:id="rId15"/>
    <p:sldId id="324" r:id="rId16"/>
    <p:sldId id="284" r:id="rId17"/>
    <p:sldId id="769" r:id="rId18"/>
    <p:sldId id="273"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EAF5CF"/>
    <a:srgbClr val="4C504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608" autoAdjust="0"/>
  </p:normalViewPr>
  <p:slideViewPr>
    <p:cSldViewPr>
      <p:cViewPr varScale="1">
        <p:scale>
          <a:sx n="66" d="100"/>
          <a:sy n="66" d="100"/>
        </p:scale>
        <p:origin x="774" y="6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B534DD-E68C-436B-9FC2-E5AB3723308E}" type="datetimeFigureOut">
              <a:rPr lang="vi-VN" smtClean="0"/>
              <a:t>07/09/2021</a:t>
            </a:fld>
            <a:endParaRPr lang="vi-VN"/>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052FF8-87F9-4A5B-BF29-4CAAF295B0ED}" type="slidenum">
              <a:rPr lang="vi-VN" smtClean="0"/>
              <a:t>‹#›</a:t>
            </a:fld>
            <a:endParaRPr lang="vi-VN"/>
          </a:p>
        </p:txBody>
      </p:sp>
    </p:spTree>
    <p:extLst>
      <p:ext uri="{BB962C8B-B14F-4D97-AF65-F5344CB8AC3E}">
        <p14:creationId xmlns:p14="http://schemas.microsoft.com/office/powerpoint/2010/main" val="2969254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57345"/>
          <p:cNvSpPr>
            <a:spLocks noGrp="1" noRot="1" noChangeAspect="1" noTextEdit="1"/>
          </p:cNvSpPr>
          <p:nvPr>
            <p:ph type="sldImg"/>
          </p:nvPr>
        </p:nvSpPr>
        <p:spPr/>
      </p:sp>
      <p:sp>
        <p:nvSpPr>
          <p:cNvPr id="57347" name="文本占位符 57346"/>
          <p:cNvSpPr>
            <a:spLocks noGrp="1"/>
          </p:cNvSpPr>
          <p:nvPr>
            <p:ph type="body" idx="1"/>
          </p:nvPr>
        </p:nvSpPr>
        <p:spPr/>
        <p:txBody>
          <a:bodyPr/>
          <a:lstStyle/>
          <a:p>
            <a:pPr marL="171450" lvl="0" indent="-171450">
              <a:buFontTx/>
              <a:buChar char="-"/>
            </a:pPr>
            <a:r>
              <a:rPr lang="en-US" dirty="0" err="1"/>
              <a:t>Yêu</a:t>
            </a:r>
            <a:r>
              <a:rPr lang="en-US" baseline="0" dirty="0"/>
              <a:t> </a:t>
            </a:r>
            <a:r>
              <a:rPr lang="en-US" baseline="0" dirty="0" err="1"/>
              <a:t>câu</a:t>
            </a:r>
            <a:r>
              <a:rPr lang="en-US" baseline="0" dirty="0"/>
              <a:t> HS </a:t>
            </a:r>
            <a:r>
              <a:rPr lang="en-US" baseline="0" dirty="0" err="1"/>
              <a:t>nêu</a:t>
            </a:r>
            <a:r>
              <a:rPr lang="en-US" baseline="0" dirty="0"/>
              <a:t> ý </a:t>
            </a:r>
            <a:r>
              <a:rPr lang="en-US" baseline="0" dirty="0" err="1"/>
              <a:t>nghĩa</a:t>
            </a:r>
            <a:r>
              <a:rPr lang="en-US" baseline="0" dirty="0"/>
              <a:t> </a:t>
            </a:r>
            <a:r>
              <a:rPr lang="en-US" baseline="0" dirty="0" err="1"/>
              <a:t>của</a:t>
            </a:r>
            <a:r>
              <a:rPr lang="en-US" baseline="0" dirty="0"/>
              <a:t> </a:t>
            </a:r>
            <a:r>
              <a:rPr lang="en-US" baseline="0" dirty="0" err="1"/>
              <a:t>câu</a:t>
            </a:r>
            <a:r>
              <a:rPr lang="en-US" baseline="0" dirty="0"/>
              <a:t> </a:t>
            </a:r>
            <a:r>
              <a:rPr lang="en-US" baseline="0" dirty="0" err="1"/>
              <a:t>chuyện</a:t>
            </a:r>
            <a:r>
              <a:rPr lang="en-US" baseline="0" dirty="0"/>
              <a:t>.</a:t>
            </a:r>
          </a:p>
          <a:p>
            <a:pPr marL="171450" lvl="0" indent="-171450">
              <a:buFontTx/>
              <a:buChar char="-"/>
            </a:pPr>
            <a:r>
              <a:rPr lang="en-US" baseline="0" dirty="0"/>
              <a:t>GV </a:t>
            </a:r>
            <a:r>
              <a:rPr lang="en-US" baseline="0" dirty="0" err="1"/>
              <a:t>ghi</a:t>
            </a:r>
            <a:r>
              <a:rPr lang="en-US" baseline="0" dirty="0"/>
              <a:t> </a:t>
            </a:r>
            <a:r>
              <a:rPr lang="en-US" baseline="0" dirty="0" err="1"/>
              <a:t>bảng</a:t>
            </a:r>
            <a:r>
              <a:rPr lang="en-US" baseline="0" dirty="0"/>
              <a:t>, Hs </a:t>
            </a:r>
            <a:r>
              <a:rPr lang="en-US" baseline="0" dirty="0" err="1"/>
              <a:t>ghi</a:t>
            </a:r>
            <a:r>
              <a:rPr lang="en-US" baseline="0" dirty="0"/>
              <a:t> </a:t>
            </a:r>
            <a:r>
              <a:rPr lang="en-US" baseline="0" dirty="0" err="1"/>
              <a:t>vở</a:t>
            </a:r>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pPr lvl="0" algn="r"/>
              <a:t>16</a:t>
            </a:fld>
            <a:endParaRPr lang="zh-CN" sz="1200" dirty="0"/>
          </a:p>
        </p:txBody>
      </p:sp>
    </p:spTree>
    <p:extLst>
      <p:ext uri="{BB962C8B-B14F-4D97-AF65-F5344CB8AC3E}">
        <p14:creationId xmlns:p14="http://schemas.microsoft.com/office/powerpoint/2010/main" val="160058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BF5C88AE-84C7-4AD8-A979-A815CCCF44E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9A175C5-CE42-4293-B03B-355823713CF6}" type="slidenum">
              <a:rPr lang="en-US" altLang="en-US">
                <a:cs typeface="Times New Roman" panose="02020603050405020304" pitchFamily="18" charset="0"/>
              </a:rPr>
              <a:pPr eaLnBrk="1" hangingPunct="1"/>
              <a:t>17</a:t>
            </a:fld>
            <a:endParaRPr lang="en-US" altLang="en-US">
              <a:cs typeface="Times New Roman" panose="02020603050405020304" pitchFamily="18" charset="0"/>
            </a:endParaRPr>
          </a:p>
        </p:txBody>
      </p:sp>
      <p:sp>
        <p:nvSpPr>
          <p:cNvPr id="55299" name="Rectangle 2">
            <a:extLst>
              <a:ext uri="{FF2B5EF4-FFF2-40B4-BE49-F238E27FC236}">
                <a16:creationId xmlns:a16="http://schemas.microsoft.com/office/drawing/2014/main" id="{5C9AF861-670C-4F9A-BC53-20B36B1D696D}"/>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DB76DE8-BAFF-48BC-A9A6-85D27C524D7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8252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0547B5F-07CF-42AB-AC15-8E01F684F4DA}"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547B5F-07CF-42AB-AC15-8E01F684F4DA}"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547B5F-07CF-42AB-AC15-8E01F684F4DA}"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547B5F-07CF-42AB-AC15-8E01F684F4DA}"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547B5F-07CF-42AB-AC15-8E01F684F4DA}"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547B5F-07CF-42AB-AC15-8E01F684F4DA}"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47B5F-07CF-42AB-AC15-8E01F684F4DA}"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547B5F-07CF-42AB-AC15-8E01F684F4DA}"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BCE10-DA6A-4116-9B17-1CFA720881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47B5F-07CF-42AB-AC15-8E01F684F4DA}" type="datetimeFigureOut">
              <a:rPr lang="en-US" smtClean="0"/>
              <a:pPr/>
              <a:t>9/7/2021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BCE10-DA6A-4116-9B17-1CFA720881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plo.vn/van-hoa/15-danh-nhan-anh-hung-dan-toc-viet-nam-xua-nay-870551.html"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929E8-725D-4A04-B132-6A35614DCCEB}"/>
              </a:ext>
            </a:extLst>
          </p:cNvPr>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51" name="TextBox 2">
            <a:extLst>
              <a:ext uri="{FF2B5EF4-FFF2-40B4-BE49-F238E27FC236}">
                <a16:creationId xmlns:a16="http://schemas.microsoft.com/office/drawing/2014/main" id="{B3D6041A-3AA0-4E9E-ADCF-DFF10525A9BE}"/>
              </a:ext>
            </a:extLst>
          </p:cNvPr>
          <p:cNvSpPr txBox="1">
            <a:spLocks noChangeArrowheads="1"/>
          </p:cNvSpPr>
          <p:nvPr/>
        </p:nvSpPr>
        <p:spPr bwMode="auto">
          <a:xfrm>
            <a:off x="3071813" y="260350"/>
            <a:ext cx="635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TRƯỜNG TIỂU HỌC ĐỨC GIANG</a:t>
            </a:r>
          </a:p>
        </p:txBody>
      </p:sp>
      <p:sp>
        <p:nvSpPr>
          <p:cNvPr id="23" name="TextBox 22">
            <a:extLst>
              <a:ext uri="{FF2B5EF4-FFF2-40B4-BE49-F238E27FC236}">
                <a16:creationId xmlns:a16="http://schemas.microsoft.com/office/drawing/2014/main" id="{170BD25B-01BA-4009-8E33-AE836F7CBED1}"/>
              </a:ext>
            </a:extLst>
          </p:cNvPr>
          <p:cNvSpPr txBox="1"/>
          <p:nvPr/>
        </p:nvSpPr>
        <p:spPr>
          <a:xfrm>
            <a:off x="1823864" y="1916832"/>
            <a:ext cx="9144000" cy="2171428"/>
          </a:xfrm>
          <a:prstGeom prst="rect">
            <a:avLst/>
          </a:prstGeom>
          <a:noFill/>
        </p:spPr>
        <p:txBody>
          <a:bodyPr>
            <a:spAutoFit/>
          </a:bodyPr>
          <a:lstStyle/>
          <a:p>
            <a:pPr algn="ctr" eaLnBrk="1" hangingPunct="1">
              <a:lnSpc>
                <a:spcPct val="150000"/>
              </a:lnSpc>
              <a:defRPr/>
            </a:pP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BÀI GIẢNG </a:t>
            </a:r>
          </a:p>
          <a:p>
            <a:pPr algn="ctr" eaLnBrk="1" hangingPunct="1">
              <a:lnSpc>
                <a:spcPct val="150000"/>
              </a:lnSpc>
              <a:defRPr/>
            </a:pPr>
            <a:r>
              <a:rPr lang="en-US" sz="4800" b="1">
                <a:ln>
                  <a:solidFill>
                    <a:sysClr val="windowText" lastClr="000000"/>
                  </a:solidFill>
                </a:ln>
                <a:solidFill>
                  <a:srgbClr val="009900"/>
                </a:solidFill>
                <a:latin typeface="Times New Roman" panose="02020603050405020304" pitchFamily="18" charset="0"/>
                <a:cs typeface="Times New Roman" panose="02020603050405020304" pitchFamily="18" charset="0"/>
              </a:rPr>
              <a:t>MÔN KỂ CHUYỆN LỚP </a:t>
            </a:r>
            <a:r>
              <a:rPr lang="en-US" sz="4800" b="1" dirty="0">
                <a:ln>
                  <a:solidFill>
                    <a:sysClr val="windowText" lastClr="000000"/>
                  </a:solidFill>
                </a:ln>
                <a:solidFill>
                  <a:srgbClr val="009900"/>
                </a:solidFill>
                <a:latin typeface="Times New Roman" panose="02020603050405020304" pitchFamily="18" charset="0"/>
                <a:cs typeface="Times New Roman" panose="02020603050405020304" pitchFamily="18" charset="0"/>
              </a:rPr>
              <a:t>5</a:t>
            </a:r>
          </a:p>
        </p:txBody>
      </p:sp>
    </p:spTree>
  </p:cSld>
  <p:clrMapOvr>
    <a:masterClrMapping/>
  </p:clrMapOvr>
  <p:transition>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6" name="Picture 2" descr="C:\Users\bluestar\Desktop\ngoquyen1.jpg"/>
          <p:cNvPicPr>
            <a:picLocks noChangeAspect="1" noChangeArrowheads="1"/>
          </p:cNvPicPr>
          <p:nvPr/>
        </p:nvPicPr>
        <p:blipFill>
          <a:blip r:embed="rId2"/>
          <a:srcRect/>
          <a:stretch>
            <a:fillRect/>
          </a:stretch>
        </p:blipFill>
        <p:spPr bwMode="auto">
          <a:xfrm>
            <a:off x="761994" y="1030069"/>
            <a:ext cx="5486406" cy="5142131"/>
          </a:xfrm>
          <a:prstGeom prst="rect">
            <a:avLst/>
          </a:prstGeom>
          <a:noFill/>
        </p:spPr>
      </p:pic>
      <p:pic>
        <p:nvPicPr>
          <p:cNvPr id="1028" name="Picture 4" descr="C:\Users\bluestar\Desktop\CDV-Le Loi.jpg"/>
          <p:cNvPicPr>
            <a:picLocks noChangeAspect="1" noChangeArrowheads="1"/>
          </p:cNvPicPr>
          <p:nvPr/>
        </p:nvPicPr>
        <p:blipFill>
          <a:blip r:embed="rId3"/>
          <a:srcRect/>
          <a:stretch>
            <a:fillRect/>
          </a:stretch>
        </p:blipFill>
        <p:spPr bwMode="auto">
          <a:xfrm>
            <a:off x="6400800" y="1050239"/>
            <a:ext cx="5029206" cy="5121960"/>
          </a:xfrm>
          <a:prstGeom prst="rect">
            <a:avLst/>
          </a:prstGeom>
          <a:noFill/>
        </p:spPr>
      </p:pic>
      <p:sp>
        <p:nvSpPr>
          <p:cNvPr id="10" name="TextBox 9"/>
          <p:cNvSpPr txBox="1"/>
          <p:nvPr/>
        </p:nvSpPr>
        <p:spPr>
          <a:xfrm>
            <a:off x="1766345" y="6225351"/>
            <a:ext cx="241089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Ngô</a:t>
            </a:r>
            <a:r>
              <a:rPr lang="en-US" sz="2000">
                <a:solidFill>
                  <a:srgbClr val="FF0000"/>
                </a:solidFill>
                <a:latin typeface="Arial" panose="020B0604020202020204" pitchFamily="34" charset="0"/>
                <a:cs typeface="Arial" panose="020B0604020202020204" pitchFamily="34" charset="0"/>
              </a:rPr>
              <a:t> Quyền</a:t>
            </a:r>
            <a:endParaRPr lang="en-US" sz="2000" dirty="0">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8305800" y="6192370"/>
            <a:ext cx="909223" cy="400110"/>
          </a:xfrm>
          <a:prstGeom prst="rect">
            <a:avLst/>
          </a:prstGeom>
          <a:noFill/>
        </p:spPr>
        <p:txBody>
          <a:bodyPr wrap="none" rtlCol="0">
            <a:spAutoFit/>
          </a:bodyPr>
          <a:lstStyle/>
          <a:p>
            <a:r>
              <a:rPr lang="en-US" sz="2000" dirty="0" err="1">
                <a:solidFill>
                  <a:srgbClr val="FF0000"/>
                </a:solidFill>
                <a:latin typeface="Arial" panose="020B0604020202020204" pitchFamily="34" charset="0"/>
                <a:cs typeface="Arial" panose="020B0604020202020204" pitchFamily="34" charset="0"/>
              </a:rPr>
              <a:t>Lê</a:t>
            </a:r>
            <a:r>
              <a:rPr lang="en-US" sz="2000" dirty="0">
                <a:solidFill>
                  <a:srgbClr val="FF0000"/>
                </a:solidFill>
                <a:latin typeface="Arial" panose="020B0604020202020204" pitchFamily="34" charset="0"/>
                <a:cs typeface="Arial" panose="020B0604020202020204" pitchFamily="34" charset="0"/>
              </a:rPr>
              <a:t> </a:t>
            </a:r>
            <a:r>
              <a:rPr lang="en-US" sz="2000" dirty="0" err="1">
                <a:solidFill>
                  <a:srgbClr val="FF0000"/>
                </a:solidFill>
                <a:latin typeface="Arial" panose="020B0604020202020204" pitchFamily="34" charset="0"/>
                <a:cs typeface="Arial" panose="020B0604020202020204" pitchFamily="34" charset="0"/>
              </a:rPr>
              <a:t>Lợi</a:t>
            </a:r>
            <a:endParaRPr lang="en-US"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36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684299" y="546556"/>
            <a:ext cx="10972800" cy="6036806"/>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a:t>
            </a:r>
            <a:r>
              <a:rPr lang="en-US" sz="2800" dirty="0" err="1">
                <a:solidFill>
                  <a:srgbClr val="FF0000"/>
                </a:solidFill>
                <a:latin typeface="Arial" panose="020B0604020202020204" pitchFamily="34" charset="0"/>
                <a:cs typeface="Arial" panose="020B0604020202020204" pitchFamily="34" charset="0"/>
              </a:rPr>
              <a:t>anh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hùng</a:t>
            </a:r>
            <a:r>
              <a:rPr lang="en-US" sz="2800">
                <a:solidFill>
                  <a:srgbClr val="FF0000"/>
                </a:solidFill>
                <a:latin typeface="Arial" panose="020B0604020202020204" pitchFamily="34" charset="0"/>
                <a:cs typeface="Arial" panose="020B0604020202020204" pitchFamily="34" charset="0"/>
              </a:rPr>
              <a:t>, liệt sĩ </a:t>
            </a:r>
            <a:r>
              <a:rPr lang="en-US" sz="2800" dirty="0" err="1">
                <a:solidFill>
                  <a:srgbClr val="FF0000"/>
                </a:solidFill>
                <a:latin typeface="Arial" panose="020B0604020202020204" pitchFamily="34" charset="0"/>
                <a:cs typeface="Arial" panose="020B0604020202020204" pitchFamily="34" charset="0"/>
              </a:rPr>
              <a:t>tiêu</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biểu</a:t>
            </a:r>
            <a:r>
              <a:rPr lang="en-US" sz="2800" dirty="0">
                <a:solidFill>
                  <a:srgbClr val="FF0000"/>
                </a:solidFill>
                <a:latin typeface="Arial" panose="020B0604020202020204" pitchFamily="34" charset="0"/>
                <a:cs typeface="Arial" panose="020B0604020202020204" pitchFamily="34" charset="0"/>
              </a:rPr>
              <a:t> :</a:t>
            </a:r>
          </a:p>
        </p:txBody>
      </p:sp>
      <p:pic>
        <p:nvPicPr>
          <p:cNvPr id="2050" name="Picture 2" descr="C:\Users\bluestar\Desktop\marooned_benbinhthan_37270.jpg"/>
          <p:cNvPicPr>
            <a:picLocks noChangeAspect="1" noChangeArrowheads="1"/>
          </p:cNvPicPr>
          <p:nvPr/>
        </p:nvPicPr>
        <p:blipFill>
          <a:blip r:embed="rId2"/>
          <a:srcRect/>
          <a:stretch>
            <a:fillRect/>
          </a:stretch>
        </p:blipFill>
        <p:spPr bwMode="auto">
          <a:xfrm>
            <a:off x="914400" y="1219199"/>
            <a:ext cx="3381202" cy="4507469"/>
          </a:xfrm>
          <a:prstGeom prst="rect">
            <a:avLst/>
          </a:prstGeom>
          <a:noFill/>
        </p:spPr>
      </p:pic>
      <p:pic>
        <p:nvPicPr>
          <p:cNvPr id="2051" name="Picture 3" descr="C:\Users\bluestar\Desktop\34d0f935-6.jpg"/>
          <p:cNvPicPr>
            <a:picLocks noChangeAspect="1" noChangeArrowheads="1"/>
          </p:cNvPicPr>
          <p:nvPr/>
        </p:nvPicPr>
        <p:blipFill>
          <a:blip r:embed="rId3"/>
          <a:srcRect/>
          <a:stretch>
            <a:fillRect/>
          </a:stretch>
        </p:blipFill>
        <p:spPr bwMode="auto">
          <a:xfrm>
            <a:off x="4675101" y="1219200"/>
            <a:ext cx="3365500" cy="4495800"/>
          </a:xfrm>
          <a:prstGeom prst="rect">
            <a:avLst/>
          </a:prstGeom>
          <a:noFill/>
        </p:spPr>
      </p:pic>
      <p:pic>
        <p:nvPicPr>
          <p:cNvPr id="2052" name="Picture 4" descr="C:\Users\bluestar\Desktop\chi-Vo-Thi-Sau.jpg"/>
          <p:cNvPicPr>
            <a:picLocks noChangeAspect="1" noChangeArrowheads="1"/>
          </p:cNvPicPr>
          <p:nvPr/>
        </p:nvPicPr>
        <p:blipFill>
          <a:blip r:embed="rId4"/>
          <a:srcRect/>
          <a:stretch>
            <a:fillRect/>
          </a:stretch>
        </p:blipFill>
        <p:spPr bwMode="auto">
          <a:xfrm>
            <a:off x="8420099" y="1219199"/>
            <a:ext cx="3087601" cy="4410076"/>
          </a:xfrm>
          <a:prstGeom prst="rect">
            <a:avLst/>
          </a:prstGeom>
          <a:noFill/>
        </p:spPr>
      </p:pic>
      <p:sp>
        <p:nvSpPr>
          <p:cNvPr id="15" name="TextBox 14"/>
          <p:cNvSpPr txBox="1"/>
          <p:nvPr/>
        </p:nvSpPr>
        <p:spPr>
          <a:xfrm>
            <a:off x="1392169" y="6121697"/>
            <a:ext cx="2425664"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Trần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Quốc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Toản</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4952243" y="6121697"/>
            <a:ext cx="2239716"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Phạm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Lão</a:t>
            </a:r>
            <a:endParaRPr lang="en-US" sz="24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005752" y="5998587"/>
            <a:ext cx="1701941"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Võ</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Thị</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Sáu</a:t>
            </a:r>
            <a:endParaRPr lang="en-US" sz="24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a:xfrm>
            <a:off x="762000" y="495756"/>
            <a:ext cx="10972800" cy="4525963"/>
          </a:xfrm>
        </p:spPr>
        <p:txBody>
          <a:bodyPr>
            <a:normAutofit/>
          </a:bodyPr>
          <a:lstStyle/>
          <a:p>
            <a:pPr marL="0" indent="0">
              <a:buNone/>
            </a:pPr>
            <a:r>
              <a:rPr lang="en-US" sz="2800">
                <a:solidFill>
                  <a:srgbClr val="FF0000"/>
                </a:solidFill>
                <a:latin typeface="Arial" panose="020B0604020202020204" pitchFamily="34" charset="0"/>
                <a:cs typeface="Arial" panose="020B0604020202020204" pitchFamily="34" charset="0"/>
              </a:rPr>
              <a:t>Một số nhà </a:t>
            </a:r>
            <a:r>
              <a:rPr lang="en-US" sz="2800" dirty="0" err="1">
                <a:solidFill>
                  <a:srgbClr val="FF0000"/>
                </a:solidFill>
                <a:latin typeface="Arial" panose="020B0604020202020204" pitchFamily="34" charset="0"/>
                <a:cs typeface="Arial" panose="020B0604020202020204" pitchFamily="34" charset="0"/>
              </a:rPr>
              <a:t>chính</a:t>
            </a:r>
            <a:r>
              <a:rPr lang="en-US" sz="2800" dirty="0">
                <a:solidFill>
                  <a:srgbClr val="FF0000"/>
                </a:solidFill>
                <a:latin typeface="Arial" panose="020B0604020202020204" pitchFamily="34" charset="0"/>
                <a:cs typeface="Arial" panose="020B0604020202020204" pitchFamily="34" charset="0"/>
              </a:rPr>
              <a:t> </a:t>
            </a:r>
            <a:r>
              <a:rPr lang="en-US" sz="2800" err="1">
                <a:solidFill>
                  <a:srgbClr val="FF0000"/>
                </a:solidFill>
                <a:latin typeface="Arial" panose="020B0604020202020204" pitchFamily="34" charset="0"/>
                <a:cs typeface="Arial" panose="020B0604020202020204" pitchFamily="34" charset="0"/>
              </a:rPr>
              <a:t>trị</a:t>
            </a:r>
            <a:r>
              <a:rPr lang="en-US" sz="2800">
                <a:solidFill>
                  <a:srgbClr val="FF0000"/>
                </a:solidFill>
                <a:latin typeface="Arial" panose="020B0604020202020204" pitchFamily="34" charset="0"/>
                <a:cs typeface="Arial" panose="020B0604020202020204" pitchFamily="34" charset="0"/>
              </a:rPr>
              <a:t>, hoạt </a:t>
            </a:r>
            <a:r>
              <a:rPr lang="en-US" sz="2800" dirty="0" err="1">
                <a:solidFill>
                  <a:srgbClr val="FF0000"/>
                </a:solidFill>
                <a:latin typeface="Arial" panose="020B0604020202020204" pitchFamily="34" charset="0"/>
                <a:cs typeface="Arial" panose="020B0604020202020204" pitchFamily="34" charset="0"/>
              </a:rPr>
              <a:t>động</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nổi</a:t>
            </a:r>
            <a:r>
              <a:rPr lang="en-US" sz="2800" dirty="0">
                <a:solidFill>
                  <a:srgbClr val="FF0000"/>
                </a:solidFill>
                <a:latin typeface="Arial" panose="020B0604020202020204" pitchFamily="34" charset="0"/>
                <a:cs typeface="Arial" panose="020B0604020202020204" pitchFamily="34" charset="0"/>
              </a:rPr>
              <a:t> </a:t>
            </a:r>
            <a:r>
              <a:rPr lang="en-US" sz="2800" dirty="0" err="1">
                <a:solidFill>
                  <a:srgbClr val="FF0000"/>
                </a:solidFill>
                <a:latin typeface="Arial" panose="020B0604020202020204" pitchFamily="34" charset="0"/>
                <a:cs typeface="Arial" panose="020B0604020202020204" pitchFamily="34" charset="0"/>
              </a:rPr>
              <a:t>tiếng</a:t>
            </a:r>
            <a:r>
              <a:rPr lang="en-US" sz="2800" dirty="0">
                <a:solidFill>
                  <a:srgbClr val="FF0000"/>
                </a:solidFill>
                <a:latin typeface="Arial" panose="020B0604020202020204" pitchFamily="34" charset="0"/>
                <a:cs typeface="Arial" panose="020B0604020202020204" pitchFamily="34" charset="0"/>
              </a:rPr>
              <a:t> :</a:t>
            </a:r>
          </a:p>
        </p:txBody>
      </p:sp>
      <p:sp>
        <p:nvSpPr>
          <p:cNvPr id="15" name="TextBox 14"/>
          <p:cNvSpPr txBox="1"/>
          <p:nvPr/>
        </p:nvSpPr>
        <p:spPr>
          <a:xfrm>
            <a:off x="1230581" y="6019056"/>
            <a:ext cx="1996273" cy="461665"/>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Cao </a:t>
            </a:r>
            <a:r>
              <a:rPr lang="en-US" sz="2400" dirty="0" err="1">
                <a:solidFill>
                  <a:srgbClr val="FF0000"/>
                </a:solidFill>
                <a:latin typeface="Arial" panose="020B0604020202020204" pitchFamily="34" charset="0"/>
                <a:cs typeface="Arial" panose="020B0604020202020204" pitchFamily="34" charset="0"/>
              </a:rPr>
              <a:t>Bá</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Quát</a:t>
            </a:r>
            <a:endParaRPr lang="en-US" sz="24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5105400" y="6009435"/>
            <a:ext cx="1616661" cy="461665"/>
          </a:xfrm>
          <a:prstGeom prst="rect">
            <a:avLst/>
          </a:prstGeom>
          <a:noFill/>
        </p:spPr>
        <p:txBody>
          <a:bodyPr wrap="none" rtlCol="0">
            <a:spAutoFit/>
          </a:bodyPr>
          <a:lstStyle/>
          <a:p>
            <a:r>
              <a:rPr lang="en-US" sz="2400" dirty="0">
                <a:solidFill>
                  <a:srgbClr val="FF0000"/>
                </a:solidFill>
              </a:rPr>
              <a:t>Chu </a:t>
            </a:r>
            <a:r>
              <a:rPr lang="en-US" sz="2400" dirty="0" err="1">
                <a:solidFill>
                  <a:srgbClr val="FF0000"/>
                </a:solidFill>
              </a:rPr>
              <a:t>Văn</a:t>
            </a:r>
            <a:r>
              <a:rPr lang="en-US" sz="2400" dirty="0">
                <a:solidFill>
                  <a:srgbClr val="FF0000"/>
                </a:solidFill>
              </a:rPr>
              <a:t> An</a:t>
            </a:r>
          </a:p>
        </p:txBody>
      </p:sp>
      <p:sp>
        <p:nvSpPr>
          <p:cNvPr id="18" name="TextBox 17"/>
          <p:cNvSpPr txBox="1"/>
          <p:nvPr/>
        </p:nvSpPr>
        <p:spPr>
          <a:xfrm>
            <a:off x="8915400" y="6009434"/>
            <a:ext cx="1808508" cy="461665"/>
          </a:xfrm>
          <a:prstGeom prst="rect">
            <a:avLst/>
          </a:prstGeom>
          <a:noFill/>
        </p:spPr>
        <p:txBody>
          <a:bodyPr wrap="none" rtlCol="0">
            <a:spAutoFit/>
          </a:bodyPr>
          <a:lstStyle/>
          <a:p>
            <a:r>
              <a:rPr lang="en-US" sz="2400" dirty="0" err="1">
                <a:solidFill>
                  <a:srgbClr val="FF0000"/>
                </a:solidFill>
                <a:latin typeface="Arial" panose="020B0604020202020204" pitchFamily="34" charset="0"/>
                <a:cs typeface="Arial" panose="020B0604020202020204" pitchFamily="34" charset="0"/>
              </a:rPr>
              <a:t>Lê</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Quý</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Đ</a:t>
            </a:r>
            <a:r>
              <a:rPr lang="en-US" sz="2400" dirty="0" err="1">
                <a:solidFill>
                  <a:srgbClr val="FF0000"/>
                </a:solidFill>
              </a:rPr>
              <a:t>ôn</a:t>
            </a:r>
            <a:endParaRPr lang="en-US" sz="2400" dirty="0">
              <a:solidFill>
                <a:srgbClr val="FF0000"/>
              </a:solidFill>
            </a:endParaRPr>
          </a:p>
        </p:txBody>
      </p:sp>
      <p:pic>
        <p:nvPicPr>
          <p:cNvPr id="3074" name="Picture 2" descr="C:\Users\bluestar\Desktop\IMG_2335.jpg"/>
          <p:cNvPicPr>
            <a:picLocks noChangeAspect="1" noChangeArrowheads="1"/>
          </p:cNvPicPr>
          <p:nvPr/>
        </p:nvPicPr>
        <p:blipFill>
          <a:blip r:embed="rId2"/>
          <a:srcRect/>
          <a:stretch>
            <a:fillRect/>
          </a:stretch>
        </p:blipFill>
        <p:spPr bwMode="auto">
          <a:xfrm>
            <a:off x="4091215" y="1120437"/>
            <a:ext cx="3448050" cy="4525962"/>
          </a:xfrm>
          <a:prstGeom prst="rect">
            <a:avLst/>
          </a:prstGeom>
          <a:noFill/>
        </p:spPr>
      </p:pic>
      <p:pic>
        <p:nvPicPr>
          <p:cNvPr id="3075" name="Picture 3" descr="C:\Users\bluestar\Desktop\image001.jpg"/>
          <p:cNvPicPr>
            <a:picLocks noChangeAspect="1" noChangeArrowheads="1"/>
          </p:cNvPicPr>
          <p:nvPr/>
        </p:nvPicPr>
        <p:blipFill>
          <a:blip r:embed="rId3"/>
          <a:srcRect/>
          <a:stretch>
            <a:fillRect/>
          </a:stretch>
        </p:blipFill>
        <p:spPr bwMode="auto">
          <a:xfrm>
            <a:off x="8115300" y="1120437"/>
            <a:ext cx="3619500" cy="4606232"/>
          </a:xfrm>
          <a:prstGeom prst="rect">
            <a:avLst/>
          </a:prstGeom>
          <a:noFill/>
        </p:spPr>
      </p:pic>
      <p:pic>
        <p:nvPicPr>
          <p:cNvPr id="3076" name="Picture 4" descr="C:\Users\bluestar\Desktop\Cao_Ba_Quat.jpg"/>
          <p:cNvPicPr>
            <a:picLocks noChangeAspect="1" noChangeArrowheads="1"/>
          </p:cNvPicPr>
          <p:nvPr/>
        </p:nvPicPr>
        <p:blipFill>
          <a:blip r:embed="rId4"/>
          <a:srcRect/>
          <a:stretch>
            <a:fillRect/>
          </a:stretch>
        </p:blipFill>
        <p:spPr bwMode="auto">
          <a:xfrm>
            <a:off x="457200" y="1143000"/>
            <a:ext cx="3105150" cy="452596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600200" y="381000"/>
            <a:ext cx="9982200" cy="1138773"/>
          </a:xfrm>
          <a:prstGeom prst="rect">
            <a:avLst/>
          </a:prstGeom>
          <a:noFill/>
          <a:ln w="9525">
            <a:noFill/>
            <a:miter lim="800000"/>
            <a:headEnd/>
            <a:tailEnd/>
          </a:ln>
        </p:spPr>
        <p:txBody>
          <a:bodyPr wrap="square">
            <a:spAutoFit/>
          </a:bodyPr>
          <a:lstStyle/>
          <a:p>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Tìm</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câu</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chuyện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về</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các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hùng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danh</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nhân</a:t>
            </a:r>
            <a:r>
              <a:rPr lang="en-US" altLang="en-US" sz="3200" b="1" dirty="0">
                <a:solidFill>
                  <a:srgbClr val="FF0000"/>
                </a:solidFill>
                <a:latin typeface="Times New Roman" panose="02020603050405020304" pitchFamily="18" charset="0"/>
              </a:rPr>
              <a:t> ở </a:t>
            </a:r>
            <a:r>
              <a:rPr lang="en-US" altLang="en-US" sz="3200" b="1" dirty="0" err="1">
                <a:solidFill>
                  <a:srgbClr val="FF0000"/>
                </a:solidFill>
                <a:latin typeface="Times New Roman" panose="02020603050405020304" pitchFamily="18" charset="0"/>
              </a:rPr>
              <a:t>đâu</a:t>
            </a:r>
            <a:r>
              <a:rPr lang="en-US" altLang="en-US" sz="3200" b="1" dirty="0">
                <a:solidFill>
                  <a:srgbClr val="FF0000"/>
                </a:solidFill>
                <a:latin typeface="Times New Roman" panose="02020603050405020304" pitchFamily="18" charset="0"/>
              </a:rPr>
              <a:t>?</a:t>
            </a:r>
          </a:p>
          <a:p>
            <a:pPr algn="just"/>
            <a:endParaRPr lang="en-US" sz="3600" dirty="0">
              <a:solidFill>
                <a:srgbClr val="FF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02343" y="1066800"/>
            <a:ext cx="10972800" cy="6809556"/>
          </a:xfrm>
          <a:prstGeom prst="rect">
            <a:avLst/>
          </a:prstGeom>
          <a:noFill/>
          <a:ln w="9525">
            <a:noFill/>
            <a:miter lim="800000"/>
            <a:headEnd/>
            <a:tailEnd/>
          </a:ln>
        </p:spPr>
        <p:txBody>
          <a:bodyPr wrap="square">
            <a:spAutoFit/>
          </a:bodyPr>
          <a:lstStyle/>
          <a:p>
            <a:r>
              <a:rPr lang="en-US" sz="3200" b="1" i="1">
                <a:solidFill>
                  <a:srgbClr val="002060"/>
                </a:solidFill>
                <a:latin typeface="Times New Roman" panose="02020603050405020304" pitchFamily="18" charset="0"/>
              </a:rPr>
              <a:t>                                             </a:t>
            </a:r>
            <a:r>
              <a:rPr lang="en-US" sz="2800" b="1" u="sng" kern="1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GỢI </a:t>
            </a:r>
            <a:r>
              <a:rPr lang="en-US" sz="2800" b="1" u="sng"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Ý</a:t>
            </a:r>
          </a:p>
          <a:p>
            <a:pPr>
              <a:lnSpc>
                <a:spcPct val="150000"/>
              </a:lnSpc>
            </a:pPr>
            <a:r>
              <a:rPr lang="en-US" altLang="en-US" sz="2800" b="1" dirty="0">
                <a:solidFill>
                  <a:srgbClr val="250ACA"/>
                </a:solidFill>
                <a:latin typeface="Times New Roman" panose="02020603050405020304" pitchFamily="18" charset="0"/>
              </a:rPr>
              <a:t> </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Những</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câu</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chuyện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em</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được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nghe</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người</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thân</a:t>
            </a:r>
            <a:r>
              <a:rPr lang="en-US" altLang="en-US" sz="2700" b="1" dirty="0">
                <a:solidFill>
                  <a:srgbClr val="250ACA"/>
                </a:solidFill>
                <a:latin typeface="Arial" panose="020B0604020202020204" pitchFamily="34" charset="0"/>
                <a:cs typeface="Arial" panose="020B0604020202020204" pitchFamily="34" charset="0"/>
              </a:rPr>
              <a:t>  hay </a:t>
            </a:r>
            <a:r>
              <a:rPr lang="en-US" altLang="en-US" sz="2700" b="1" dirty="0" err="1">
                <a:solidFill>
                  <a:srgbClr val="250ACA"/>
                </a:solidFill>
                <a:latin typeface="Arial" panose="020B0604020202020204" pitchFamily="34" charset="0"/>
                <a:cs typeface="Arial" panose="020B0604020202020204" pitchFamily="34" charset="0"/>
              </a:rPr>
              <a:t>bạn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bè</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kể</a:t>
            </a:r>
            <a:r>
              <a:rPr lang="en-US" altLang="en-US" sz="2700" b="1" dirty="0">
                <a:solidFill>
                  <a:srgbClr val="250ACA"/>
                </a:solidFill>
                <a:latin typeface="Arial" panose="020B0604020202020204" pitchFamily="34" charset="0"/>
                <a:cs typeface="Arial" panose="020B0604020202020204" pitchFamily="34" charset="0"/>
              </a:rPr>
              <a:t>. </a:t>
            </a:r>
          </a:p>
          <a:p>
            <a:pPr>
              <a:lnSpc>
                <a:spcPct val="150000"/>
              </a:lnSpc>
            </a:pPr>
            <a:r>
              <a:rPr lang="en-US" altLang="en-US" sz="3200" b="1" dirty="0">
                <a:solidFill>
                  <a:srgbClr val="250ACA"/>
                </a:solidFill>
                <a:latin typeface="Arial" panose="020B0604020202020204" pitchFamily="34" charset="0"/>
                <a:cs typeface="Arial" panose="020B0604020202020204" pitchFamily="34" charset="0"/>
              </a:rPr>
              <a:t> </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Đọc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sách</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báo</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truyện</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đọc</a:t>
            </a: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err="1">
                <a:solidFill>
                  <a:srgbClr val="250ACA"/>
                </a:solidFill>
                <a:latin typeface="Arial" panose="020B0604020202020204" pitchFamily="34" charset="0"/>
                <a:cs typeface="Arial" panose="020B0604020202020204" pitchFamily="34" charset="0"/>
              </a:rPr>
              <a:t>lớp</a:t>
            </a:r>
            <a:r>
              <a:rPr lang="en-US" altLang="en-US" sz="2700" b="1" dirty="0">
                <a:solidFill>
                  <a:srgbClr val="250ACA"/>
                </a:solidFill>
                <a:latin typeface="Arial" panose="020B0604020202020204" pitchFamily="34" charset="0"/>
                <a:cs typeface="Arial" panose="020B0604020202020204" pitchFamily="34" charset="0"/>
              </a:rPr>
              <a:t> 5, Internet…</a:t>
            </a: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em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có</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vào</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các</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đường</a:t>
            </a:r>
            <a:r>
              <a:rPr lang="en-US" sz="2700" dirty="0">
                <a:latin typeface="Arial" panose="020B0604020202020204" pitchFamily="34" charset="0"/>
                <a:cs typeface="Arial" panose="020B0604020202020204" pitchFamily="34" charset="0"/>
              </a:rPr>
              <a:t> link </a:t>
            </a:r>
            <a:r>
              <a:rPr lang="en-US" sz="2700" dirty="0" err="1">
                <a:latin typeface="Arial" panose="020B0604020202020204" pitchFamily="34" charset="0"/>
                <a:cs typeface="Arial" panose="020B0604020202020204" pitchFamily="34" charset="0"/>
              </a:rPr>
              <a:t>dưới</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đây</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để</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tìm</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hiểu</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về</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những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hùng</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danh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nhân</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mà</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mình</a:t>
            </a:r>
            <a:r>
              <a:rPr lang="en-US" sz="2700" dirty="0">
                <a:latin typeface="Arial" panose="020B0604020202020204" pitchFamily="34" charset="0"/>
                <a:cs typeface="Arial" panose="020B0604020202020204" pitchFamily="34" charset="0"/>
              </a:rPr>
              <a:t> </a:t>
            </a:r>
            <a:r>
              <a:rPr lang="en-US" sz="2700" dirty="0" err="1">
                <a:latin typeface="Arial" panose="020B0604020202020204" pitchFamily="34" charset="0"/>
                <a:cs typeface="Arial" panose="020B0604020202020204" pitchFamily="34" charset="0"/>
              </a:rPr>
              <a:t>thích</a:t>
            </a:r>
            <a:r>
              <a:rPr lang="en-US" sz="2700" dirty="0">
                <a:latin typeface="Arial" panose="020B0604020202020204" pitchFamily="34" charset="0"/>
                <a:cs typeface="Arial" panose="020B0604020202020204" pitchFamily="34" charset="0"/>
              </a:rPr>
              <a:t>.</a:t>
            </a: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rPr>
              <a:t>- </a:t>
            </a:r>
            <a:r>
              <a:rPr lang="en-US" altLang="en-US" sz="2700" b="1" dirty="0">
                <a:solidFill>
                  <a:srgbClr val="00B05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https://plo.vn/van-hoa/15-danh-nhan-anh-hung-dan-toc-viet-nam-xua-nay-870551.html</a:t>
            </a:r>
            <a:endParaRPr lang="en-US" altLang="en-US" sz="2700" b="1" dirty="0">
              <a:solidFill>
                <a:srgbClr val="00B050"/>
              </a:solidFill>
              <a:latin typeface="Arial" panose="020B0604020202020204" pitchFamily="34" charset="0"/>
              <a:cs typeface="Arial" panose="020B0604020202020204" pitchFamily="34" charset="0"/>
            </a:endParaRPr>
          </a:p>
          <a:p>
            <a:pPr>
              <a:lnSpc>
                <a:spcPct val="150000"/>
              </a:lnSpc>
            </a:pPr>
            <a:r>
              <a:rPr lang="en-US" altLang="en-US" sz="2700" b="1" dirty="0">
                <a:solidFill>
                  <a:srgbClr val="250ACA"/>
                </a:solidFill>
                <a:latin typeface="Arial" panose="020B0604020202020204" pitchFamily="34" charset="0"/>
                <a:cs typeface="Arial" panose="020B0604020202020204" pitchFamily="34" charset="0"/>
              </a:rPr>
              <a:t> - https://www.fahasa.com/nhung-anh-hung-cua-lich-su.html</a:t>
            </a:r>
          </a:p>
          <a:p>
            <a:pPr>
              <a:lnSpc>
                <a:spcPct val="150000"/>
              </a:lnSpc>
            </a:pPr>
            <a:endParaRPr lang="en-US" sz="3200" b="1" kern="10" dirty="0">
              <a:ln w="9525" cap="sq">
                <a:solidFill>
                  <a:srgbClr val="FF0000"/>
                </a:solidFill>
                <a:round/>
                <a:headEnd type="none" w="sm" len="sm"/>
                <a:tailEnd type="none" w="sm" len="sm"/>
              </a:ln>
              <a:effectLst>
                <a:outerShdw dist="45791" dir="2021404" algn="ctr" rotWithShape="0">
                  <a:srgbClr val="B2B2B2">
                    <a:alpha val="79999"/>
                  </a:srgbClr>
                </a:outerShdw>
              </a:effectLst>
              <a:latin typeface="Arial" panose="020B0604020202020204" pitchFamily="34" charset="0"/>
              <a:cs typeface="Arial" panose="020B0604020202020204" pitchFamily="34" charset="0"/>
            </a:endParaRPr>
          </a:p>
          <a:p>
            <a:endParaRPr lang="en-US" altLang="en-US" sz="3200" b="1" dirty="0">
              <a:solidFill>
                <a:srgbClr val="FF0000"/>
              </a:solidFill>
              <a:latin typeface="Times New Roman" panose="02020603050405020304" pitchFamily="18" charset="0"/>
            </a:endParaRPr>
          </a:p>
          <a:p>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7458723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or27"/>
          <p:cNvPicPr>
            <a:picLocks noChangeAspect="1" noChangeArrowheads="1"/>
          </p:cNvPicPr>
          <p:nvPr/>
        </p:nvPicPr>
        <p:blipFill>
          <a:blip r:embed="rId2"/>
          <a:srcRect/>
          <a:stretch>
            <a:fillRect/>
          </a:stretch>
        </p:blipFill>
        <p:spPr bwMode="auto">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4578" name="TextBox 4"/>
          <p:cNvSpPr txBox="1">
            <a:spLocks noChangeArrowheads="1"/>
          </p:cNvSpPr>
          <p:nvPr/>
        </p:nvSpPr>
        <p:spPr bwMode="auto">
          <a:xfrm>
            <a:off x="1981200" y="733485"/>
            <a:ext cx="7924800" cy="646331"/>
          </a:xfrm>
          <a:prstGeom prst="rect">
            <a:avLst/>
          </a:prstGeom>
          <a:noFill/>
          <a:ln w="9525">
            <a:noFill/>
            <a:miter lim="800000"/>
            <a:headEnd/>
            <a:tailEnd/>
          </a:ln>
        </p:spPr>
        <p:txBody>
          <a:bodyPr>
            <a:spAutoFit/>
          </a:bodyPr>
          <a:lstStyle/>
          <a:p>
            <a:pPr algn="ctr"/>
            <a:r>
              <a:rPr lang="en-US" altLang="en-US" sz="3600" b="1" dirty="0" err="1">
                <a:solidFill>
                  <a:srgbClr val="002060"/>
                </a:solidFill>
                <a:latin typeface="Times New Roman" panose="02020603050405020304" pitchFamily="18" charset="0"/>
              </a:rPr>
              <a:t>Trình</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tự</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khi</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kể</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chuyện</a:t>
            </a:r>
            <a:r>
              <a:rPr lang="en-US" altLang="en-US" sz="3600" b="1" dirty="0">
                <a:solidFill>
                  <a:srgbClr val="002060"/>
                </a:solidFill>
                <a:latin typeface="Times New Roman" panose="02020603050405020304" pitchFamily="18" charset="0"/>
              </a:rPr>
              <a:t>:</a:t>
            </a:r>
            <a:endParaRPr lang="en-US" sz="3600" dirty="0">
              <a:solidFill>
                <a:srgbClr val="002060"/>
              </a:solidFill>
              <a:latin typeface="Times New Roman" pitchFamily="18" charset="0"/>
              <a:cs typeface="Times New Roman" pitchFamily="18" charset="0"/>
            </a:endParaRPr>
          </a:p>
        </p:txBody>
      </p:sp>
      <p:sp>
        <p:nvSpPr>
          <p:cNvPr id="6" name="TextBox 5"/>
          <p:cNvSpPr txBox="1">
            <a:spLocks noChangeArrowheads="1"/>
          </p:cNvSpPr>
          <p:nvPr/>
        </p:nvSpPr>
        <p:spPr bwMode="auto">
          <a:xfrm>
            <a:off x="762000" y="1600200"/>
            <a:ext cx="10820400" cy="4524315"/>
          </a:xfrm>
          <a:prstGeom prst="rect">
            <a:avLst/>
          </a:prstGeom>
          <a:noFill/>
          <a:ln w="9525">
            <a:noFill/>
            <a:miter lim="800000"/>
            <a:headEnd/>
            <a:tailEnd/>
          </a:ln>
        </p:spPr>
        <p:txBody>
          <a:bodyPr wrap="square">
            <a:spAutoFit/>
          </a:bodyPr>
          <a:lstStyle/>
          <a:p>
            <a:pPr>
              <a:lnSpc>
                <a:spcPct val="150000"/>
              </a:lnSpc>
            </a:pPr>
            <a:r>
              <a:rPr lang="en-US" sz="3200" b="1" i="1" dirty="0">
                <a:solidFill>
                  <a:srgbClr val="002060"/>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Giới</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thiệu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dirty="0">
                <a:solidFill>
                  <a:srgbClr val="FF0000"/>
                </a:solidFill>
                <a:latin typeface="Times New Roman" panose="02020603050405020304" pitchFamily="18" charset="0"/>
              </a:rPr>
              <a:t>:  </a:t>
            </a:r>
          </a:p>
          <a:p>
            <a:r>
              <a:rPr lang="en-US" altLang="en-US" sz="3000" b="1">
                <a:solidFill>
                  <a:srgbClr val="250ACA"/>
                </a:solidFill>
                <a:latin typeface="Times New Roman" panose="02020603050405020304" pitchFamily="18" charset="0"/>
              </a:rPr>
              <a:t>  +</a:t>
            </a:r>
            <a:r>
              <a:rPr lang="en-US" sz="3000">
                <a:latin typeface="Times New Roman" pitchFamily="18" charset="0"/>
                <a:cs typeface="Times New Roman" pitchFamily="18" charset="0"/>
              </a:rPr>
              <a:t> </a:t>
            </a:r>
            <a:r>
              <a:rPr lang="en-US" sz="3000">
                <a:solidFill>
                  <a:srgbClr val="0033CC"/>
                </a:solidFill>
                <a:latin typeface="Times New Roman" pitchFamily="18" charset="0"/>
                <a:cs typeface="Times New Roman" pitchFamily="18" charset="0"/>
              </a:rPr>
              <a:t>Giới thiệu được tên câu chuyện là gì? Em đã đọc ở cuốn sách nào hoặc nghe ai kể?</a:t>
            </a:r>
            <a:endParaRPr lang="en-US" altLang="en-US" sz="3000" b="1" dirty="0">
              <a:solidFill>
                <a:srgbClr val="250ACA"/>
              </a:solidFill>
              <a:latin typeface="Times New Roman" panose="02020603050405020304" pitchFamily="18" charset="0"/>
            </a:endParaRPr>
          </a:p>
          <a:p>
            <a:r>
              <a:rPr lang="en-US" altLang="en-US" sz="3000" b="1" dirty="0">
                <a:solidFill>
                  <a:srgbClr val="250ACA"/>
                </a:solidFill>
                <a:latin typeface="Times New Roman" panose="02020603050405020304" pitchFamily="18" charset="0"/>
              </a:rPr>
              <a:t>  </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Nêu</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tên</a:t>
            </a:r>
            <a:r>
              <a:rPr lang="en-US" altLang="en-US" sz="3000" dirty="0">
                <a:solidFill>
                  <a:srgbClr val="250ACA"/>
                </a:solidFill>
                <a:latin typeface="Times New Roman" panose="02020603050405020304" pitchFamily="18" charset="0"/>
              </a:rPr>
              <a:t> </a:t>
            </a:r>
            <a:r>
              <a:rPr lang="en-US" altLang="en-US" sz="3000" err="1">
                <a:solidFill>
                  <a:srgbClr val="250ACA"/>
                </a:solidFill>
                <a:latin typeface="Times New Roman" panose="02020603050405020304" pitchFamily="18" charset="0"/>
              </a:rPr>
              <a:t>nhân</a:t>
            </a:r>
            <a:r>
              <a:rPr lang="en-US" altLang="en-US" sz="3000">
                <a:solidFill>
                  <a:srgbClr val="250ACA"/>
                </a:solidFill>
                <a:latin typeface="Times New Roman" panose="02020603050405020304" pitchFamily="18" charset="0"/>
              </a:rPr>
              <a:t> vật: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ai, </a:t>
            </a:r>
            <a:r>
              <a:rPr lang="en-US" altLang="en-US" sz="3000" dirty="0" err="1">
                <a:solidFill>
                  <a:srgbClr val="250ACA"/>
                </a:solidFill>
                <a:latin typeface="Times New Roman" panose="02020603050405020304" pitchFamily="18" charset="0"/>
              </a:rPr>
              <a:t>kể</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về</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tài</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năng</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gì</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đặc</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biệt</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của</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nhân</a:t>
            </a:r>
            <a:r>
              <a:rPr lang="en-US" altLang="en-US" sz="3000" dirty="0">
                <a:solidFill>
                  <a:srgbClr val="250ACA"/>
                </a:solidFill>
                <a:latin typeface="Times New Roman" panose="02020603050405020304" pitchFamily="18" charset="0"/>
              </a:rPr>
              <a:t> </a:t>
            </a:r>
            <a:r>
              <a:rPr lang="en-US" altLang="en-US" sz="3000" dirty="0" err="1">
                <a:solidFill>
                  <a:srgbClr val="250ACA"/>
                </a:solidFill>
                <a:latin typeface="Times New Roman" panose="02020603050405020304" pitchFamily="18" charset="0"/>
              </a:rPr>
              <a:t>vật</a:t>
            </a:r>
            <a:r>
              <a:rPr lang="en-US" altLang="en-US" sz="3000" dirty="0">
                <a:solidFill>
                  <a:srgbClr val="250ACA"/>
                </a:solidFill>
                <a:latin typeface="Times New Roman" panose="02020603050405020304" pitchFamily="18" charset="0"/>
              </a:rPr>
              <a:t>.                            </a:t>
            </a:r>
          </a:p>
          <a:p>
            <a:r>
              <a:rPr lang="en-US" altLang="en-US" sz="3000" b="1" dirty="0">
                <a:solidFill>
                  <a:srgbClr val="250ACA"/>
                </a:solidFill>
                <a:latin typeface="Times New Roman" panose="02020603050405020304" pitchFamily="18" charset="0"/>
              </a:rPr>
              <a:t> </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Kể</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diễn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biến</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câu</a:t>
            </a:r>
            <a:r>
              <a:rPr lang="en-US" altLang="en-US" sz="3000" b="1" dirty="0">
                <a:solidFill>
                  <a:srgbClr val="FF0000"/>
                </a:solidFill>
                <a:latin typeface="Times New Roman" panose="02020603050405020304" pitchFamily="18" charset="0"/>
              </a:rPr>
              <a:t> </a:t>
            </a:r>
            <a:r>
              <a:rPr lang="en-US" altLang="en-US" sz="3000" b="1" dirty="0" err="1">
                <a:solidFill>
                  <a:srgbClr val="FF0000"/>
                </a:solidFill>
                <a:latin typeface="Times New Roman" panose="02020603050405020304" pitchFamily="18" charset="0"/>
              </a:rPr>
              <a:t>chuyện</a:t>
            </a:r>
            <a:r>
              <a:rPr lang="en-US" altLang="en-US" sz="3000" b="1">
                <a:solidFill>
                  <a:srgbClr val="FF0000"/>
                </a:solidFill>
                <a:latin typeface="Times New Roman" panose="02020603050405020304" pitchFamily="18" charset="0"/>
              </a:rPr>
              <a:t>: </a:t>
            </a:r>
            <a:r>
              <a:rPr lang="en-US" sz="3000">
                <a:solidFill>
                  <a:srgbClr val="0033CC"/>
                </a:solidFill>
                <a:latin typeface="Times New Roman" pitchFamily="18" charset="0"/>
                <a:cs typeface="Times New Roman" pitchFamily="18" charset="0"/>
              </a:rPr>
              <a:t>Kể đúng trình tự, có mở đầu, diễn biến, kết thúc câu chuyện. C</a:t>
            </a:r>
            <a:r>
              <a:rPr lang="en-US" altLang="en-US" sz="3000">
                <a:solidFill>
                  <a:srgbClr val="0033CC"/>
                </a:solidFill>
                <a:latin typeface="Times New Roman" panose="02020603050405020304" pitchFamily="18" charset="0"/>
              </a:rPr>
              <a:t>hú </a:t>
            </a:r>
            <a:r>
              <a:rPr lang="en-US" altLang="en-US" sz="3000" dirty="0">
                <a:solidFill>
                  <a:srgbClr val="0033CC"/>
                </a:solidFill>
                <a:latin typeface="Times New Roman" panose="02020603050405020304" pitchFamily="18" charset="0"/>
              </a:rPr>
              <a:t>ý </a:t>
            </a:r>
            <a:r>
              <a:rPr lang="en-US" altLang="en-US" sz="3000" dirty="0" err="1">
                <a:solidFill>
                  <a:srgbClr val="0033CC"/>
                </a:solidFill>
                <a:latin typeface="Times New Roman" panose="02020603050405020304" pitchFamily="18" charset="0"/>
              </a:rPr>
              <a:t>nhấn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mạnh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những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tình</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tiết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nói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lên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tài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năng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trí</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tuệ</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của</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nhân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vật</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đang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được</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kể</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đến</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đồng</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rPr>
              <a:t>thời</a:t>
            </a:r>
            <a:r>
              <a:rPr lang="en-US" altLang="en-US" sz="3000" dirty="0">
                <a:solidFill>
                  <a:srgbClr val="0033CC"/>
                </a:solidFill>
                <a:latin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kết</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hợp</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điệu</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bộ</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cử</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chỉ</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trong</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khi</a:t>
            </a:r>
            <a:r>
              <a:rPr lang="en-US" altLang="en-US" sz="3000" dirty="0">
                <a:solidFill>
                  <a:srgbClr val="0033CC"/>
                </a:solidFill>
                <a:latin typeface="Times New Roman" panose="02020603050405020304" pitchFamily="18" charset="0"/>
                <a:cs typeface="Times New Roman" panose="02020603050405020304" pitchFamily="18" charset="0"/>
              </a:rPr>
              <a:t> </a:t>
            </a:r>
            <a:r>
              <a:rPr lang="en-US" altLang="en-US" sz="3000" dirty="0" err="1">
                <a:solidFill>
                  <a:srgbClr val="0033CC"/>
                </a:solidFill>
                <a:latin typeface="Times New Roman" panose="02020603050405020304" pitchFamily="18" charset="0"/>
                <a:cs typeface="Times New Roman" panose="02020603050405020304" pitchFamily="18" charset="0"/>
              </a:rPr>
              <a:t>kể</a:t>
            </a:r>
            <a:r>
              <a:rPr lang="en-US" altLang="en-US" sz="3000">
                <a:solidFill>
                  <a:srgbClr val="0033CC"/>
                </a:solidFill>
                <a:latin typeface="Times New Roman" panose="02020603050405020304" pitchFamily="18" charset="0"/>
                <a:cs typeface="Times New Roman" panose="02020603050405020304" pitchFamily="18" charset="0"/>
              </a:rPr>
              <a:t>.</a:t>
            </a:r>
            <a:r>
              <a:rPr lang="en-US" altLang="en-US" sz="3000">
                <a:solidFill>
                  <a:srgbClr val="0033CC"/>
                </a:solidFill>
                <a:latin typeface="Times New Roman" panose="02020603050405020304" pitchFamily="18" charset="0"/>
              </a:rPr>
              <a:t> </a:t>
            </a:r>
          </a:p>
          <a:p>
            <a:r>
              <a:rPr lang="en-US" altLang="en-US" sz="3000" b="1">
                <a:solidFill>
                  <a:srgbClr val="FF0000"/>
                </a:solidFill>
                <a:latin typeface="Times New Roman" panose="02020603050405020304" pitchFamily="18" charset="0"/>
              </a:rPr>
              <a:t>- Nêu ý nghĩa câu chuyện mình kể.  </a:t>
            </a:r>
            <a:endParaRPr lang="en-US" altLang="en-US" sz="3000" b="1"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41677900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416050" y="0"/>
            <a:ext cx="93599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u="sng">
                <a:solidFill>
                  <a:srgbClr val="C00000"/>
                </a:solidFill>
                <a:latin typeface="Times New Roman" panose="02020603050405020304" pitchFamily="18" charset="0"/>
                <a:ea typeface="HP001 5Ha"/>
                <a:cs typeface="Times New Roman" panose="02020603050405020304" pitchFamily="18" charset="0"/>
              </a:rPr>
              <a:t>Thực </a:t>
            </a:r>
            <a:r>
              <a:rPr lang="en-US" altLang="en-US" sz="6000" b="1" u="sng" dirty="0" err="1">
                <a:solidFill>
                  <a:srgbClr val="C00000"/>
                </a:solidFill>
                <a:latin typeface="Times New Roman" panose="02020603050405020304" pitchFamily="18" charset="0"/>
                <a:ea typeface="HP001 5Ha"/>
                <a:cs typeface="Times New Roman" panose="02020603050405020304" pitchFamily="18" charset="0"/>
              </a:rPr>
              <a:t>hành</a:t>
            </a:r>
            <a:endParaRPr lang="en-US" altLang="en-US" sz="6000" b="1" u="sng" dirty="0">
              <a:solidFill>
                <a:srgbClr val="C00000"/>
              </a:solidFill>
              <a:latin typeface="Times New Roman" panose="02020603050405020304" pitchFamily="18" charset="0"/>
              <a:ea typeface="HP001 5Ha"/>
              <a:cs typeface="Times New Roman" panose="02020603050405020304" pitchFamily="18" charset="0"/>
            </a:endParaRPr>
          </a:p>
        </p:txBody>
      </p:sp>
      <p:sp>
        <p:nvSpPr>
          <p:cNvPr id="2" name="Hộp Văn bản 1">
            <a:extLst>
              <a:ext uri="{FF2B5EF4-FFF2-40B4-BE49-F238E27FC236}">
                <a16:creationId xmlns:a16="http://schemas.microsoft.com/office/drawing/2014/main" id="{5CBF90FD-80DC-40DD-84E0-40800E0DE625}"/>
              </a:ext>
            </a:extLst>
          </p:cNvPr>
          <p:cNvSpPr txBox="1"/>
          <p:nvPr/>
        </p:nvSpPr>
        <p:spPr>
          <a:xfrm>
            <a:off x="0" y="15240"/>
            <a:ext cx="3953022"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
        <p:nvSpPr>
          <p:cNvPr id="4" name="Hộp Văn bản 3">
            <a:extLst>
              <a:ext uri="{FF2B5EF4-FFF2-40B4-BE49-F238E27FC236}">
                <a16:creationId xmlns:a16="http://schemas.microsoft.com/office/drawing/2014/main" id="{86E375B7-0903-460C-9A42-AD8D40B03A5C}"/>
              </a:ext>
            </a:extLst>
          </p:cNvPr>
          <p:cNvSpPr txBox="1"/>
          <p:nvPr/>
        </p:nvSpPr>
        <p:spPr>
          <a:xfrm>
            <a:off x="1905000" y="2190125"/>
            <a:ext cx="8382000" cy="1569660"/>
          </a:xfrm>
          <a:prstGeom prst="rect">
            <a:avLst/>
          </a:prstGeom>
          <a:noFill/>
        </p:spPr>
        <p:txBody>
          <a:bodyPr wrap="square" rtlCol="0">
            <a:spAutoFit/>
          </a:bodyPr>
          <a:lstStyle/>
          <a:p>
            <a:pPr algn="just"/>
            <a:r>
              <a:rPr lang="en-US" sz="3200">
                <a:latin typeface="Arial" panose="020B0604020202020204" pitchFamily="34" charset="0"/>
                <a:cs typeface="Arial" panose="020B0604020202020204" pitchFamily="34" charset="0"/>
              </a:rPr>
              <a:t>     Con hãy kể câu chuyện cho ng</a:t>
            </a:r>
            <a:r>
              <a:rPr lang="vi-VN" sz="3200">
                <a:latin typeface="Arial" panose="020B0604020202020204" pitchFamily="34" charset="0"/>
                <a:cs typeface="Arial" panose="020B0604020202020204" pitchFamily="34" charset="0"/>
              </a:rPr>
              <a:t>ười thân nghe và nhờ người thân nhận xét, đánh giá theo các tiêu chí sau.</a:t>
            </a:r>
          </a:p>
        </p:txBody>
      </p:sp>
    </p:spTree>
    <p:extLst>
      <p:ext uri="{BB962C8B-B14F-4D97-AF65-F5344CB8AC3E}">
        <p14:creationId xmlns:p14="http://schemas.microsoft.com/office/powerpoint/2010/main" val="2105463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901569"/>
          </a:xfrm>
          <a:prstGeom prst="rect">
            <a:avLst/>
          </a:prstGeom>
        </p:spPr>
      </p:pic>
      <p:pic>
        <p:nvPicPr>
          <p:cNvPr id="40964" name="图片 40963" descr="1-17"/>
          <p:cNvPicPr>
            <a:picLocks noChangeAspect="1"/>
          </p:cNvPicPr>
          <p:nvPr/>
        </p:nvPicPr>
        <p:blipFill>
          <a:blip r:embed="rId4" cstate="print"/>
          <a:stretch>
            <a:fillRect/>
          </a:stretch>
        </p:blipFill>
        <p:spPr>
          <a:xfrm>
            <a:off x="1465168" y="5575261"/>
            <a:ext cx="9202832" cy="1326309"/>
          </a:xfrm>
          <a:prstGeom prst="rect">
            <a:avLst/>
          </a:prstGeom>
          <a:noFill/>
          <a:ln w="9525">
            <a:noFill/>
          </a:ln>
        </p:spPr>
      </p:pic>
      <p:sp>
        <p:nvSpPr>
          <p:cNvPr id="8" name="Rectangle 7"/>
          <p:cNvSpPr/>
          <p:nvPr/>
        </p:nvSpPr>
        <p:spPr>
          <a:xfrm>
            <a:off x="3863752" y="980729"/>
            <a:ext cx="4896544" cy="646331"/>
          </a:xfrm>
          <a:prstGeom prst="rect">
            <a:avLst/>
          </a:prstGeom>
        </p:spPr>
        <p:txBody>
          <a:bodyPr wrap="square">
            <a:spAutoFit/>
          </a:bodyPr>
          <a:lstStyle/>
          <a:p>
            <a:pPr algn="just">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TIÊU CHÍ ĐÁNH GIÁ</a:t>
            </a:r>
            <a:endParaRPr lang="en-US" altLang="en-US" sz="36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55032" y="1988840"/>
            <a:ext cx="8712968" cy="3046988"/>
          </a:xfrm>
          <a:prstGeom prst="rect">
            <a:avLst/>
          </a:prstGeom>
          <a:noFill/>
        </p:spPr>
        <p:txBody>
          <a:bodyPr wrap="square" rtlCol="0">
            <a:spAutoFit/>
          </a:bodyPr>
          <a:lstStyle/>
          <a:p>
            <a:r>
              <a:rPr lang="en-US" sz="3200">
                <a:latin typeface="Times New Roman" pitchFamily="18" charset="0"/>
                <a:cs typeface="Times New Roman" pitchFamily="18" charset="0"/>
              </a:rPr>
              <a:t>+ Câu chuyện có đúng chủ đề?</a:t>
            </a:r>
          </a:p>
          <a:p>
            <a:r>
              <a:rPr lang="en-US" sz="3200">
                <a:latin typeface="Times New Roman" pitchFamily="18" charset="0"/>
                <a:cs typeface="Times New Roman" pitchFamily="18" charset="0"/>
              </a:rPr>
              <a:t>+ Câu chuyện trong SGK hay ngoài SGK?</a:t>
            </a:r>
          </a:p>
          <a:p>
            <a:r>
              <a:rPr lang="en-US" sz="3200">
                <a:latin typeface="Times New Roman" pitchFamily="18" charset="0"/>
                <a:cs typeface="Times New Roman" pitchFamily="18" charset="0"/>
              </a:rPr>
              <a:t>+ Có kể đúng trình tự câu chuyện không?</a:t>
            </a:r>
          </a:p>
          <a:p>
            <a:r>
              <a:rPr lang="en-US" sz="3200">
                <a:latin typeface="Times New Roman" pitchFamily="18" charset="0"/>
                <a:cs typeface="Times New Roman" pitchFamily="18" charset="0"/>
              </a:rPr>
              <a:t>+ Cách kể có hay, hấp dẫn, phân biệt được lời nhân vật, biết kết hợp cử chỉ, điệu bộ, nét mặt không?</a:t>
            </a:r>
          </a:p>
          <a:p>
            <a:r>
              <a:rPr lang="en-US" sz="3200">
                <a:latin typeface="Times New Roman" pitchFamily="18" charset="0"/>
                <a:cs typeface="Times New Roman" pitchFamily="18" charset="0"/>
              </a:rPr>
              <a:t>+ Khả năng hiểu chuyện như thế nào?</a:t>
            </a:r>
          </a:p>
        </p:txBody>
      </p:sp>
    </p:spTree>
    <p:extLst>
      <p:ext uri="{BB962C8B-B14F-4D97-AF65-F5344CB8AC3E}">
        <p14:creationId xmlns:p14="http://schemas.microsoft.com/office/powerpoint/2010/main" val="16989299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2">
            <a:extLst>
              <a:ext uri="{FF2B5EF4-FFF2-40B4-BE49-F238E27FC236}">
                <a16:creationId xmlns:a16="http://schemas.microsoft.com/office/drawing/2014/main" id="{C7BA579D-B018-4D63-9D5E-C02BF98C0EAA}"/>
              </a:ext>
            </a:extLst>
          </p:cNvPr>
          <p:cNvSpPr>
            <a:spLocks noChangeShapeType="1"/>
          </p:cNvSpPr>
          <p:nvPr/>
        </p:nvSpPr>
        <p:spPr bwMode="auto">
          <a:xfrm>
            <a:off x="3436601" y="152400"/>
            <a:ext cx="6057900" cy="0"/>
          </a:xfrm>
          <a:prstGeom prst="line">
            <a:avLst/>
          </a:prstGeom>
          <a:noFill/>
          <a:ln w="9525">
            <a:solidFill>
              <a:srgbClr val="CC3300"/>
            </a:solidFill>
            <a:round/>
            <a:headEnd/>
            <a:tailEnd/>
          </a:ln>
          <a:scene3d>
            <a:camera prst="legacyObliqueTopLeft"/>
            <a:lightRig rig="legacyFlat3" dir="t"/>
          </a:scene3d>
          <a:sp3d extrusionH="430200" prstMaterial="legacyMatte">
            <a:bevelT w="13500" h="13500" prst="angle"/>
            <a:bevelB w="13500" h="13500" prst="angle"/>
            <a:extrusionClr>
              <a:srgbClr val="CC3300"/>
            </a:extrusionClr>
            <a:contourClr>
              <a:srgbClr val="CC33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3" name="Line 13">
            <a:extLst>
              <a:ext uri="{FF2B5EF4-FFF2-40B4-BE49-F238E27FC236}">
                <a16:creationId xmlns:a16="http://schemas.microsoft.com/office/drawing/2014/main" id="{A68B0ECD-EA83-4177-A4F3-7BEB2A5360CB}"/>
              </a:ext>
            </a:extLst>
          </p:cNvPr>
          <p:cNvSpPr>
            <a:spLocks noChangeShapeType="1"/>
          </p:cNvSpPr>
          <p:nvPr/>
        </p:nvSpPr>
        <p:spPr bwMode="auto">
          <a:xfrm>
            <a:off x="10668000" y="990600"/>
            <a:ext cx="0" cy="4343400"/>
          </a:xfrm>
          <a:prstGeom prst="line">
            <a:avLst/>
          </a:prstGeom>
          <a:noFill/>
          <a:ln w="9525">
            <a:solidFill>
              <a:srgbClr val="FFCC00"/>
            </a:solidFill>
            <a:round/>
            <a:headEnd/>
            <a:tailEnd/>
          </a:ln>
          <a:scene3d>
            <a:camera prst="legacyObliqueTopLeft"/>
            <a:lightRig rig="legacyFlat3" dir="t"/>
          </a:scene3d>
          <a:sp3d extrusionH="430200" prstMaterial="legacyMatte">
            <a:bevelT w="13500" h="13500" prst="angle"/>
            <a:bevelB w="13500" h="13500" prst="angle"/>
            <a:extrusionClr>
              <a:srgbClr val="FFCC00"/>
            </a:extrusionClr>
            <a:contourClr>
              <a:srgbClr val="FFCC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4" name="Line 14">
            <a:extLst>
              <a:ext uri="{FF2B5EF4-FFF2-40B4-BE49-F238E27FC236}">
                <a16:creationId xmlns:a16="http://schemas.microsoft.com/office/drawing/2014/main" id="{FB858C95-A3CA-4B00-A086-6B147EB024FB}"/>
              </a:ext>
            </a:extLst>
          </p:cNvPr>
          <p:cNvSpPr>
            <a:spLocks noChangeShapeType="1"/>
          </p:cNvSpPr>
          <p:nvPr/>
        </p:nvSpPr>
        <p:spPr bwMode="auto">
          <a:xfrm>
            <a:off x="1676400" y="1414978"/>
            <a:ext cx="0" cy="4343400"/>
          </a:xfrm>
          <a:prstGeom prst="line">
            <a:avLst/>
          </a:prstGeom>
          <a:noFill/>
          <a:ln w="9525">
            <a:solidFill>
              <a:srgbClr val="008000"/>
            </a:solidFill>
            <a:round/>
            <a:headEnd/>
            <a:tailEnd/>
          </a:ln>
          <a:scene3d>
            <a:camera prst="legacyObliqueTopLeft"/>
            <a:lightRig rig="legacyFlat3" dir="t"/>
          </a:scene3d>
          <a:sp3d extrusionH="430200" prstMaterial="legacyMatte">
            <a:bevelT w="13500" h="13500" prst="angle"/>
            <a:bevelB w="13500" h="13500" prst="angle"/>
            <a:extrusionClr>
              <a:srgbClr val="008000"/>
            </a:extrusionClr>
            <a:contourClr>
              <a:srgbClr val="008000"/>
            </a:contourClr>
          </a:sp3d>
          <a:extLst>
            <a:ext uri="{909E8E84-426E-40DD-AFC4-6F175D3DCCD1}">
              <a14:hiddenFill xmlns:a14="http://schemas.microsoft.com/office/drawing/2010/main">
                <a:noFill/>
              </a14:hiddenFill>
            </a:ext>
          </a:extLst>
        </p:spPr>
        <p:txBody>
          <a:bodyPr>
            <a:spAutoFit/>
            <a:flatTx/>
          </a:bodyPr>
          <a:lstStyle/>
          <a:p>
            <a:endParaRPr lang="en-US"/>
          </a:p>
        </p:txBody>
      </p:sp>
      <p:sp>
        <p:nvSpPr>
          <p:cNvPr id="15365" name="Line 15">
            <a:extLst>
              <a:ext uri="{FF2B5EF4-FFF2-40B4-BE49-F238E27FC236}">
                <a16:creationId xmlns:a16="http://schemas.microsoft.com/office/drawing/2014/main" id="{2A828546-EFA4-43C3-9DD1-2E16C96524CD}"/>
              </a:ext>
            </a:extLst>
          </p:cNvPr>
          <p:cNvSpPr>
            <a:spLocks noChangeShapeType="1"/>
          </p:cNvSpPr>
          <p:nvPr/>
        </p:nvSpPr>
        <p:spPr bwMode="auto">
          <a:xfrm>
            <a:off x="1828800" y="2800350"/>
            <a:ext cx="0" cy="2686050"/>
          </a:xfrm>
          <a:prstGeom prst="line">
            <a:avLst/>
          </a:prstGeom>
          <a:noFill/>
          <a:ln w="107950">
            <a:solidFill>
              <a:srgbClr val="0066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spAutoFit/>
          </a:bodyPr>
          <a:lstStyle/>
          <a:p>
            <a:endParaRPr lang="en-US"/>
          </a:p>
        </p:txBody>
      </p:sp>
      <p:sp>
        <p:nvSpPr>
          <p:cNvPr id="15366" name="Line 16">
            <a:extLst>
              <a:ext uri="{FF2B5EF4-FFF2-40B4-BE49-F238E27FC236}">
                <a16:creationId xmlns:a16="http://schemas.microsoft.com/office/drawing/2014/main" id="{21C99F21-81E5-45C8-A819-6DCA22E8D41B}"/>
              </a:ext>
            </a:extLst>
          </p:cNvPr>
          <p:cNvSpPr>
            <a:spLocks noChangeShapeType="1"/>
          </p:cNvSpPr>
          <p:nvPr/>
        </p:nvSpPr>
        <p:spPr bwMode="auto">
          <a:xfrm>
            <a:off x="3067052" y="5486400"/>
            <a:ext cx="2496741"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5367" name="Line 17">
            <a:extLst>
              <a:ext uri="{FF2B5EF4-FFF2-40B4-BE49-F238E27FC236}">
                <a16:creationId xmlns:a16="http://schemas.microsoft.com/office/drawing/2014/main" id="{555973DC-2A8C-41BE-AE15-7F804ACD5AF8}"/>
              </a:ext>
            </a:extLst>
          </p:cNvPr>
          <p:cNvSpPr>
            <a:spLocks noChangeShapeType="1"/>
          </p:cNvSpPr>
          <p:nvPr/>
        </p:nvSpPr>
        <p:spPr bwMode="auto">
          <a:xfrm flipH="1">
            <a:off x="2952750" y="5598319"/>
            <a:ext cx="28575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pic>
        <p:nvPicPr>
          <p:cNvPr id="15368" name="Picture 19" descr="HinhDongLoGo7">
            <a:extLst>
              <a:ext uri="{FF2B5EF4-FFF2-40B4-BE49-F238E27FC236}">
                <a16:creationId xmlns:a16="http://schemas.microsoft.com/office/drawing/2014/main" id="{3E4B35EA-0539-498B-8ADF-E6F62D24D7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57243"/>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Line 23">
            <a:extLst>
              <a:ext uri="{FF2B5EF4-FFF2-40B4-BE49-F238E27FC236}">
                <a16:creationId xmlns:a16="http://schemas.microsoft.com/office/drawing/2014/main" id="{437627F6-5E15-473F-9EEF-8C58992D8499}"/>
              </a:ext>
            </a:extLst>
          </p:cNvPr>
          <p:cNvSpPr>
            <a:spLocks noChangeShapeType="1"/>
          </p:cNvSpPr>
          <p:nvPr/>
        </p:nvSpPr>
        <p:spPr bwMode="auto">
          <a:xfrm>
            <a:off x="2534842" y="6858000"/>
            <a:ext cx="6057900" cy="0"/>
          </a:xfrm>
          <a:prstGeom prst="line">
            <a:avLst/>
          </a:prstGeom>
          <a:noFill/>
          <a:ln w="9525">
            <a:solidFill>
              <a:srgbClr val="CC99FF"/>
            </a:solidFill>
            <a:round/>
            <a:headEnd/>
            <a:tailEnd/>
          </a:ln>
          <a:scene3d>
            <a:camera prst="legacyObliqueTopLeft"/>
            <a:lightRig rig="legacyFlat3" dir="t"/>
          </a:scene3d>
          <a:sp3d extrusionH="430200" prstMaterial="legacyMatte">
            <a:bevelT w="13500" h="13500" prst="angle"/>
            <a:bevelB w="13500" h="13500" prst="angle"/>
            <a:extrusionClr>
              <a:srgbClr val="CC99FF"/>
            </a:extrusionClr>
            <a:contourClr>
              <a:srgbClr val="CC99FF"/>
            </a:contourClr>
          </a:sp3d>
          <a:extLst>
            <a:ext uri="{909E8E84-426E-40DD-AFC4-6F175D3DCCD1}">
              <a14:hiddenFill xmlns:a14="http://schemas.microsoft.com/office/drawing/2010/main">
                <a:noFill/>
              </a14:hiddenFill>
            </a:ext>
          </a:extLst>
        </p:spPr>
        <p:txBody>
          <a:bodyPr>
            <a:spAutoFit/>
            <a:flatTx/>
          </a:bodyPr>
          <a:lstStyle/>
          <a:p>
            <a:endParaRPr lang="en-US"/>
          </a:p>
        </p:txBody>
      </p:sp>
      <p:pic>
        <p:nvPicPr>
          <p:cNvPr id="15370" name="Picture 24" descr="HinhDongLoGo7">
            <a:extLst>
              <a:ext uri="{FF2B5EF4-FFF2-40B4-BE49-F238E27FC236}">
                <a16:creationId xmlns:a16="http://schemas.microsoft.com/office/drawing/2014/main" id="{8B75B088-F92C-4C90-AEF1-56237619D3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345"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Text Box 25">
            <a:extLst>
              <a:ext uri="{FF2B5EF4-FFF2-40B4-BE49-F238E27FC236}">
                <a16:creationId xmlns:a16="http://schemas.microsoft.com/office/drawing/2014/main" id="{49DBDB92-0769-4208-BC1A-F1278FF736C6}"/>
              </a:ext>
            </a:extLst>
          </p:cNvPr>
          <p:cNvSpPr txBox="1">
            <a:spLocks noChangeArrowheads="1"/>
          </p:cNvSpPr>
          <p:nvPr/>
        </p:nvSpPr>
        <p:spPr bwMode="auto">
          <a:xfrm>
            <a:off x="3191614" y="891758"/>
            <a:ext cx="56852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2" name="Text Box 26">
            <a:extLst>
              <a:ext uri="{FF2B5EF4-FFF2-40B4-BE49-F238E27FC236}">
                <a16:creationId xmlns:a16="http://schemas.microsoft.com/office/drawing/2014/main" id="{46200A0B-94BA-4FBA-BB42-B37C912958C1}"/>
              </a:ext>
            </a:extLst>
          </p:cNvPr>
          <p:cNvSpPr txBox="1">
            <a:spLocks noChangeArrowheads="1"/>
          </p:cNvSpPr>
          <p:nvPr/>
        </p:nvSpPr>
        <p:spPr bwMode="auto">
          <a:xfrm>
            <a:off x="2181723" y="1325453"/>
            <a:ext cx="7312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3200" b="1" dirty="0">
              <a:solidFill>
                <a:srgbClr val="FF0066"/>
              </a:solidFill>
              <a:cs typeface="Times New Roman" panose="02020603050405020304" pitchFamily="18" charset="0"/>
            </a:endParaRPr>
          </a:p>
        </p:txBody>
      </p:sp>
      <p:sp>
        <p:nvSpPr>
          <p:cNvPr id="15374" name="Text Box 28">
            <a:extLst>
              <a:ext uri="{FF2B5EF4-FFF2-40B4-BE49-F238E27FC236}">
                <a16:creationId xmlns:a16="http://schemas.microsoft.com/office/drawing/2014/main" id="{3AB9B9A6-B952-44C4-A4CE-FCDD033D36AD}"/>
              </a:ext>
            </a:extLst>
          </p:cNvPr>
          <p:cNvSpPr txBox="1">
            <a:spLocks noChangeArrowheads="1"/>
          </p:cNvSpPr>
          <p:nvPr/>
        </p:nvSpPr>
        <p:spPr bwMode="auto">
          <a:xfrm>
            <a:off x="1828800" y="349076"/>
            <a:ext cx="8940403"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4400" b="1">
                <a:cs typeface="Times New Roman" panose="02020603050405020304" pitchFamily="18" charset="0"/>
              </a:rPr>
              <a:t>          </a:t>
            </a:r>
            <a:r>
              <a:rPr lang="en-US" altLang="en-US" sz="3200" b="1" u="sng">
                <a:solidFill>
                  <a:srgbClr val="0033CC"/>
                </a:solidFill>
                <a:latin typeface="Arial" panose="020B0604020202020204" pitchFamily="34" charset="0"/>
                <a:cs typeface="Arial" panose="020B0604020202020204" pitchFamily="34" charset="0"/>
              </a:rPr>
              <a:t>ĐỊNH H</a:t>
            </a:r>
            <a:r>
              <a:rPr lang="vi-VN" altLang="en-US" sz="3200" b="1" u="sng">
                <a:solidFill>
                  <a:srgbClr val="0033CC"/>
                </a:solidFill>
                <a:latin typeface="Arial" panose="020B0604020202020204" pitchFamily="34" charset="0"/>
                <a:cs typeface="Arial" panose="020B0604020202020204" pitchFamily="34" charset="0"/>
              </a:rPr>
              <a:t>ƯỚNG TIẾT HỌC SAU:</a:t>
            </a:r>
            <a:endParaRPr lang="en-US" altLang="en-US" sz="3200" b="1" dirty="0">
              <a:solidFill>
                <a:srgbClr val="0033CC"/>
              </a:solidFill>
              <a:latin typeface="Arial" panose="020B0604020202020204" pitchFamily="34" charset="0"/>
              <a:cs typeface="Arial" panose="020B0604020202020204" pitchFamily="34" charset="0"/>
            </a:endParaRPr>
          </a:p>
          <a:p>
            <a:pPr eaLnBrk="1" hangingPunct="1">
              <a:spcBef>
                <a:spcPct val="50000"/>
              </a:spcBef>
            </a:pPr>
            <a:r>
              <a:rPr lang="en-US" altLang="en-US" sz="4800" b="1" dirty="0">
                <a:cs typeface="Times New Roman" panose="02020603050405020304" pitchFamily="18" charset="0"/>
              </a:rPr>
              <a:t>- </a:t>
            </a:r>
            <a:r>
              <a:rPr lang="en-US" altLang="en-US" sz="4800" b="1" dirty="0" err="1">
                <a:cs typeface="Times New Roman" panose="02020603050405020304" pitchFamily="18" charset="0"/>
              </a:rPr>
              <a:t>Kể</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lại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câu</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chuyện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cho</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người</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thân</a:t>
            </a:r>
            <a:r>
              <a:rPr lang="en-US" altLang="en-US" sz="4800" b="1" dirty="0">
                <a:cs typeface="Times New Roman" panose="02020603050405020304" pitchFamily="18" charset="0"/>
              </a:rPr>
              <a:t> </a:t>
            </a:r>
            <a:r>
              <a:rPr lang="en-US" altLang="en-US" sz="4800" b="1" dirty="0" err="1">
                <a:cs typeface="Times New Roman" panose="02020603050405020304" pitchFamily="18" charset="0"/>
              </a:rPr>
              <a:t>nghe</a:t>
            </a:r>
            <a:r>
              <a:rPr lang="en-US" altLang="en-US" sz="4800" b="1" dirty="0">
                <a:cs typeface="Times New Roman" panose="02020603050405020304" pitchFamily="18" charset="0"/>
              </a:rPr>
              <a:t>.</a:t>
            </a:r>
          </a:p>
          <a:p>
            <a:pPr eaLnBrk="1" hangingPunct="1">
              <a:spcBef>
                <a:spcPct val="50000"/>
              </a:spcBef>
            </a:pP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Chuẩn</a:t>
            </a:r>
            <a:r>
              <a:rPr lang="en-US" altLang="en-US" sz="4800" b="1" dirty="0">
                <a:solidFill>
                  <a:srgbClr val="002060"/>
                </a:solidFill>
                <a:cs typeface="Times New Roman" panose="02020603050405020304" pitchFamily="18" charset="0"/>
              </a:rPr>
              <a:t> </a:t>
            </a:r>
            <a:r>
              <a:rPr lang="en-US" altLang="en-US" sz="4800" b="1" dirty="0" err="1">
                <a:solidFill>
                  <a:srgbClr val="002060"/>
                </a:solidFill>
                <a:cs typeface="Times New Roman" panose="02020603050405020304" pitchFamily="18" charset="0"/>
              </a:rPr>
              <a:t>bị:</a:t>
            </a:r>
            <a:r>
              <a:rPr lang="en-US" altLang="en-US" sz="4800" b="1" dirty="0" err="1">
                <a:solidFill>
                  <a:srgbClr val="002060"/>
                </a:solidFill>
              </a:rPr>
              <a:t>Kể</a:t>
            </a:r>
            <a:r>
              <a:rPr lang="en-US" altLang="en-US" sz="4800" b="1" dirty="0">
                <a:solidFill>
                  <a:srgbClr val="002060"/>
                </a:solidFill>
              </a:rPr>
              <a:t> </a:t>
            </a:r>
            <a:r>
              <a:rPr lang="en-US" altLang="en-US" sz="4800" b="1" dirty="0" err="1">
                <a:solidFill>
                  <a:srgbClr val="002060"/>
                </a:solidFill>
              </a:rPr>
              <a:t>một</a:t>
            </a:r>
            <a:r>
              <a:rPr lang="en-US" altLang="en-US" sz="4800" b="1" dirty="0">
                <a:solidFill>
                  <a:srgbClr val="002060"/>
                </a:solidFill>
              </a:rPr>
              <a:t> </a:t>
            </a:r>
            <a:r>
              <a:rPr lang="en-US" altLang="en-US" sz="4800" b="1" dirty="0" err="1">
                <a:solidFill>
                  <a:srgbClr val="002060"/>
                </a:solidFill>
              </a:rPr>
              <a:t>việc</a:t>
            </a:r>
            <a:r>
              <a:rPr lang="en-US" altLang="en-US" sz="4800" b="1" dirty="0">
                <a:solidFill>
                  <a:srgbClr val="002060"/>
                </a:solidFill>
              </a:rPr>
              <a:t> </a:t>
            </a:r>
            <a:r>
              <a:rPr lang="en-US" altLang="en-US" sz="4800" b="1" dirty="0" err="1">
                <a:solidFill>
                  <a:srgbClr val="002060"/>
                </a:solidFill>
              </a:rPr>
              <a:t>làm</a:t>
            </a:r>
            <a:r>
              <a:rPr lang="en-US" altLang="en-US" sz="4800" b="1" dirty="0">
                <a:solidFill>
                  <a:srgbClr val="002060"/>
                </a:solidFill>
              </a:rPr>
              <a:t> </a:t>
            </a:r>
            <a:r>
              <a:rPr lang="en-US" altLang="en-US" sz="4800" b="1" dirty="0" err="1">
                <a:solidFill>
                  <a:srgbClr val="002060"/>
                </a:solidFill>
              </a:rPr>
              <a:t>tốt</a:t>
            </a:r>
            <a:r>
              <a:rPr lang="en-US" altLang="en-US" sz="4800" b="1" dirty="0">
                <a:solidFill>
                  <a:srgbClr val="002060"/>
                </a:solidFill>
              </a:rPr>
              <a:t> </a:t>
            </a:r>
            <a:r>
              <a:rPr lang="en-US" altLang="en-US" sz="4800" b="1" dirty="0" err="1">
                <a:solidFill>
                  <a:srgbClr val="002060"/>
                </a:solidFill>
              </a:rPr>
              <a:t>góp</a:t>
            </a:r>
            <a:r>
              <a:rPr lang="en-US" altLang="en-US" sz="4800" b="1" dirty="0">
                <a:solidFill>
                  <a:srgbClr val="002060"/>
                </a:solidFill>
              </a:rPr>
              <a:t> </a:t>
            </a:r>
            <a:r>
              <a:rPr lang="en-US" altLang="en-US" sz="4800" b="1" dirty="0" err="1">
                <a:solidFill>
                  <a:srgbClr val="002060"/>
                </a:solidFill>
              </a:rPr>
              <a:t>phần</a:t>
            </a:r>
            <a:r>
              <a:rPr lang="en-US" altLang="en-US" sz="4800" b="1" dirty="0">
                <a:solidFill>
                  <a:srgbClr val="002060"/>
                </a:solidFill>
              </a:rPr>
              <a:t> </a:t>
            </a:r>
            <a:r>
              <a:rPr lang="en-US" altLang="en-US" sz="4800" b="1" dirty="0" err="1">
                <a:solidFill>
                  <a:srgbClr val="002060"/>
                </a:solidFill>
              </a:rPr>
              <a:t>xây</a:t>
            </a:r>
            <a:r>
              <a:rPr lang="en-US" altLang="en-US" sz="4800" b="1" dirty="0">
                <a:solidFill>
                  <a:srgbClr val="002060"/>
                </a:solidFill>
              </a:rPr>
              <a:t> </a:t>
            </a:r>
            <a:r>
              <a:rPr lang="en-US" altLang="en-US" sz="4800" b="1" dirty="0" err="1">
                <a:solidFill>
                  <a:srgbClr val="002060"/>
                </a:solidFill>
              </a:rPr>
              <a:t>dựng</a:t>
            </a:r>
            <a:r>
              <a:rPr lang="en-US" altLang="en-US" sz="4800" b="1" dirty="0">
                <a:solidFill>
                  <a:srgbClr val="002060"/>
                </a:solidFill>
              </a:rPr>
              <a:t> </a:t>
            </a:r>
            <a:r>
              <a:rPr lang="en-US" altLang="en-US" sz="4800" b="1" dirty="0" err="1">
                <a:solidFill>
                  <a:srgbClr val="002060"/>
                </a:solidFill>
              </a:rPr>
              <a:t>quê</a:t>
            </a:r>
            <a:r>
              <a:rPr lang="en-US" altLang="en-US" sz="4800" b="1" dirty="0">
                <a:solidFill>
                  <a:srgbClr val="002060"/>
                </a:solidFill>
              </a:rPr>
              <a:t> </a:t>
            </a:r>
            <a:r>
              <a:rPr lang="en-US" altLang="en-US" sz="4800" b="1" dirty="0" err="1">
                <a:solidFill>
                  <a:srgbClr val="002060"/>
                </a:solidFill>
              </a:rPr>
              <a:t>hương</a:t>
            </a:r>
            <a:r>
              <a:rPr lang="en-US" altLang="en-US" sz="4800" b="1" dirty="0">
                <a:solidFill>
                  <a:srgbClr val="002060"/>
                </a:solidFill>
              </a:rPr>
              <a:t>, </a:t>
            </a:r>
            <a:r>
              <a:rPr lang="en-US" altLang="en-US" sz="4800" b="1" dirty="0" err="1">
                <a:solidFill>
                  <a:srgbClr val="002060"/>
                </a:solidFill>
              </a:rPr>
              <a:t>đất</a:t>
            </a:r>
            <a:r>
              <a:rPr lang="en-US" altLang="en-US" sz="4800" b="1" dirty="0">
                <a:solidFill>
                  <a:srgbClr val="002060"/>
                </a:solidFill>
              </a:rPr>
              <a:t> </a:t>
            </a:r>
            <a:r>
              <a:rPr lang="en-US" altLang="en-US" sz="4800" b="1" dirty="0" err="1">
                <a:solidFill>
                  <a:srgbClr val="002060"/>
                </a:solidFill>
              </a:rPr>
              <a:t>nước</a:t>
            </a:r>
            <a:r>
              <a:rPr lang="en-US" altLang="en-US" sz="4800" b="1" dirty="0">
                <a:solidFill>
                  <a:srgbClr val="002060"/>
                </a:solidFill>
              </a:rPr>
              <a:t>.</a:t>
            </a:r>
            <a:endParaRPr lang="en-US" altLang="en-US" sz="4800" b="1" dirty="0">
              <a:solidFill>
                <a:srgbClr val="002060"/>
              </a:solidFill>
              <a:cs typeface="Times New Roman" panose="02020603050405020304" pitchFamily="18" charset="0"/>
            </a:endParaRPr>
          </a:p>
        </p:txBody>
      </p:sp>
      <p:sp>
        <p:nvSpPr>
          <p:cNvPr id="15376" name="Text Box 31">
            <a:extLst>
              <a:ext uri="{FF2B5EF4-FFF2-40B4-BE49-F238E27FC236}">
                <a16:creationId xmlns:a16="http://schemas.microsoft.com/office/drawing/2014/main" id="{AEC734E0-6149-4BE6-8D5C-3C254543F792}"/>
              </a:ext>
            </a:extLst>
          </p:cNvPr>
          <p:cNvSpPr txBox="1">
            <a:spLocks noChangeArrowheads="1"/>
          </p:cNvSpPr>
          <p:nvPr/>
        </p:nvSpPr>
        <p:spPr bwMode="auto">
          <a:xfrm>
            <a:off x="3002300" y="4751785"/>
            <a:ext cx="56380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b="1" dirty="0">
                <a:solidFill>
                  <a:srgbClr val="FF0066"/>
                </a:solidFill>
                <a:cs typeface="Times New Roman" panose="02020603050405020304" pitchFamily="18" charset="0"/>
              </a:rPr>
              <a:t>         </a:t>
            </a:r>
            <a:endParaRPr lang="en-US" altLang="en-US" sz="2400" b="1" dirty="0">
              <a:solidFill>
                <a:srgbClr val="C00000"/>
              </a:solidFill>
              <a:cs typeface="Times New Roman" panose="02020603050405020304" pitchFamily="18" charset="0"/>
            </a:endParaRPr>
          </a:p>
        </p:txBody>
      </p:sp>
      <p:pic>
        <p:nvPicPr>
          <p:cNvPr id="17" name="Picture 24" descr="HinhDongLoGo7">
            <a:extLst>
              <a:ext uri="{FF2B5EF4-FFF2-40B4-BE49-F238E27FC236}">
                <a16:creationId xmlns:a16="http://schemas.microsoft.com/office/drawing/2014/main" id="{DB6F1A2F-CBB2-468B-AFF6-30867EF704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003" y="-73452"/>
            <a:ext cx="1702595"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9" descr="HinhDongLoGo7">
            <a:extLst>
              <a:ext uri="{FF2B5EF4-FFF2-40B4-BE49-F238E27FC236}">
                <a16:creationId xmlns:a16="http://schemas.microsoft.com/office/drawing/2014/main" id="{419DE4DF-5CAE-47FB-B517-E153D492C4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67800" y="5762864"/>
            <a:ext cx="1701404" cy="126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47470246"/>
      </p:ext>
    </p:extLst>
  </p:cSld>
  <p:clrMapOvr>
    <a:masterClrMapping/>
  </p:clrMapOvr>
  <mc:AlternateContent xmlns:mc="http://schemas.openxmlformats.org/markup-compatibility/2006" xmlns:p14="http://schemas.microsoft.com/office/powerpoint/2010/main">
    <mc:Choice Requires="p14">
      <p:transition spd="slow" p14:dur="2000" advTm="9139"/>
    </mc:Choice>
    <mc:Fallback xmlns="">
      <p:transition spd="slow" advTm="91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WordArt 8"/>
          <p:cNvSpPr>
            <a:spLocks noChangeArrowheads="1" noChangeShapeType="1" noTextEdit="1"/>
          </p:cNvSpPr>
          <p:nvPr/>
        </p:nvSpPr>
        <p:spPr bwMode="auto">
          <a:xfrm>
            <a:off x="1905000" y="3048001"/>
            <a:ext cx="8253412" cy="1666875"/>
          </a:xfrm>
          <a:prstGeom prst="rect">
            <a:avLst/>
          </a:prstGeom>
        </p:spPr>
        <p:txBody>
          <a:bodyPr wrap="none" fromWordArt="1">
            <a:prstTxWarp prst="textArchUp">
              <a:avLst/>
            </a:prstTxWarp>
          </a:bodyPr>
          <a:lstStyle/>
          <a:p>
            <a:pPr algn="ctr"/>
            <a:r>
              <a:rPr lang="en-US" sz="1100" kern="10" dirty="0">
                <a:ln w="9525">
                  <a:solidFill>
                    <a:srgbClr val="FF0000"/>
                  </a:solidFill>
                  <a:round/>
                  <a:headEnd/>
                  <a:tailEnd/>
                </a:ln>
                <a:solidFill>
                  <a:srgbClr val="FF0000"/>
                </a:solidFill>
                <a:latin typeface="Times New Roman"/>
                <a:cs typeface="Times New Roman"/>
              </a:rPr>
              <a:t>CHÚC CÁC CON HỌC TỐT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DAB05-72A5-434C-95AE-348605B6A8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BF9066-B6A7-4039-A205-EACB39961D2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B052CAF-363C-41A8-A7CE-3D743EDC86A9}"/>
              </a:ext>
            </a:extLst>
          </p:cNvPr>
          <p:cNvPicPr>
            <a:picLocks noChangeAspect="1"/>
          </p:cNvPicPr>
          <p:nvPr/>
        </p:nvPicPr>
        <p:blipFill>
          <a:blip r:embed="rId2"/>
          <a:stretch>
            <a:fillRect/>
          </a:stretch>
        </p:blipFill>
        <p:spPr>
          <a:xfrm>
            <a:off x="0" y="587"/>
            <a:ext cx="12192000" cy="6856826"/>
          </a:xfrm>
          <a:prstGeom prst="rect">
            <a:avLst/>
          </a:prstGeom>
        </p:spPr>
      </p:pic>
      <p:sp>
        <p:nvSpPr>
          <p:cNvPr id="4" name="Hộp Văn bản 3">
            <a:extLst>
              <a:ext uri="{FF2B5EF4-FFF2-40B4-BE49-F238E27FC236}">
                <a16:creationId xmlns:a16="http://schemas.microsoft.com/office/drawing/2014/main" id="{ECFFAFE2-E86A-4452-BE83-6109E8A401FE}"/>
              </a:ext>
            </a:extLst>
          </p:cNvPr>
          <p:cNvSpPr txBox="1"/>
          <p:nvPr/>
        </p:nvSpPr>
        <p:spPr>
          <a:xfrm>
            <a:off x="0" y="0"/>
            <a:ext cx="4234375"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extLst>
      <p:ext uri="{BB962C8B-B14F-4D97-AF65-F5344CB8AC3E}">
        <p14:creationId xmlns:p14="http://schemas.microsoft.com/office/powerpoint/2010/main" val="332885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CEBFA7A-53E0-4702-AB16-448C820E9ACB}"/>
              </a:ext>
            </a:extLst>
          </p:cNvPr>
          <p:cNvSpPr txBox="1"/>
          <p:nvPr/>
        </p:nvSpPr>
        <p:spPr>
          <a:xfrm>
            <a:off x="571500" y="1447800"/>
            <a:ext cx="11582400" cy="954107"/>
          </a:xfrm>
          <a:prstGeom prst="rect">
            <a:avLst/>
          </a:prstGeom>
          <a:noFill/>
        </p:spPr>
        <p:txBody>
          <a:bodyPr wrap="square" rtlCol="0">
            <a:spAutoFit/>
          </a:bodyPr>
          <a:lstStyle/>
          <a:p>
            <a:r>
              <a:rPr lang="en-US" sz="2800">
                <a:solidFill>
                  <a:srgbClr val="0070C0"/>
                </a:solidFill>
                <a:latin typeface="Arial" panose="020B0604020202020204" pitchFamily="34" charset="0"/>
                <a:cs typeface="Arial" panose="020B0604020202020204" pitchFamily="34" charset="0"/>
              </a:rPr>
              <a:t>       Con hãy kể lại nội dung câu chuyện Lý Tự Trọng và nêu ý nghĩa của câu chuyện</a:t>
            </a:r>
          </a:p>
        </p:txBody>
      </p:sp>
      <p:sp>
        <p:nvSpPr>
          <p:cNvPr id="6" name="Hộp Văn bản 5">
            <a:extLst>
              <a:ext uri="{FF2B5EF4-FFF2-40B4-BE49-F238E27FC236}">
                <a16:creationId xmlns:a16="http://schemas.microsoft.com/office/drawing/2014/main" id="{EBCEC645-9CD9-4443-AAA5-D75372F49050}"/>
              </a:ext>
            </a:extLst>
          </p:cNvPr>
          <p:cNvSpPr txBox="1"/>
          <p:nvPr/>
        </p:nvSpPr>
        <p:spPr>
          <a:xfrm>
            <a:off x="990600" y="2718713"/>
            <a:ext cx="10744200" cy="523220"/>
          </a:xfrm>
          <a:prstGeom prst="rect">
            <a:avLst/>
          </a:prstGeom>
          <a:noFill/>
        </p:spPr>
        <p:txBody>
          <a:bodyPr wrap="square" rtlCol="0">
            <a:spAutoFit/>
          </a:bodyPr>
          <a:lstStyle/>
          <a:p>
            <a:r>
              <a:rPr lang="en-US" sz="2800">
                <a:solidFill>
                  <a:srgbClr val="FF0000"/>
                </a:solidFill>
              </a:rPr>
              <a:t>Ý </a:t>
            </a:r>
            <a:r>
              <a:rPr lang="en-US" sz="2800">
                <a:solidFill>
                  <a:srgbClr val="FF0000"/>
                </a:solidFill>
                <a:latin typeface="Arial" panose="020B0604020202020204" pitchFamily="34" charset="0"/>
                <a:cs typeface="Arial" panose="020B0604020202020204" pitchFamily="34" charset="0"/>
              </a:rPr>
              <a:t>nghĩa của câu chuyện:</a:t>
            </a:r>
            <a:endParaRPr lang="vi-VN" sz="2800">
              <a:solidFill>
                <a:srgbClr val="FF0000"/>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653A8CE4-4332-49CE-A3BC-26A88D3D079B}"/>
              </a:ext>
            </a:extLst>
          </p:cNvPr>
          <p:cNvSpPr txBox="1"/>
          <p:nvPr/>
        </p:nvSpPr>
        <p:spPr>
          <a:xfrm>
            <a:off x="990600" y="3429000"/>
            <a:ext cx="10744200" cy="954107"/>
          </a:xfrm>
          <a:prstGeom prst="rect">
            <a:avLst/>
          </a:prstGeom>
          <a:noFill/>
        </p:spPr>
        <p:txBody>
          <a:bodyPr wrap="square" rtlCol="0">
            <a:spAutoFit/>
          </a:bodyPr>
          <a:lstStyle/>
          <a:p>
            <a:r>
              <a:rPr lang="en-US" sz="2800">
                <a:solidFill>
                  <a:srgbClr val="7030A0"/>
                </a:solidFill>
                <a:latin typeface="Arial" panose="020B0604020202020204" pitchFamily="34" charset="0"/>
                <a:cs typeface="Arial" panose="020B0604020202020204" pitchFamily="34" charset="0"/>
              </a:rPr>
              <a:t>   Ca ngợi anh Lý tự Trọng giàu lòng yêu n</a:t>
            </a:r>
            <a:r>
              <a:rPr lang="vi-VN" sz="2800">
                <a:solidFill>
                  <a:srgbClr val="7030A0"/>
                </a:solidFill>
                <a:latin typeface="Arial" panose="020B0604020202020204" pitchFamily="34" charset="0"/>
                <a:cs typeface="Arial" panose="020B0604020202020204" pitchFamily="34" charset="0"/>
              </a:rPr>
              <a:t>ước, dũng cảm bảo vệ đồng chí, hiên ngang bất khuất trước kẻ thù.</a:t>
            </a:r>
          </a:p>
        </p:txBody>
      </p:sp>
      <p:sp>
        <p:nvSpPr>
          <p:cNvPr id="2" name="Hộp Văn bản 1">
            <a:extLst>
              <a:ext uri="{FF2B5EF4-FFF2-40B4-BE49-F238E27FC236}">
                <a16:creationId xmlns:a16="http://schemas.microsoft.com/office/drawing/2014/main" id="{D1D6CD4B-2B08-4EFB-B6B1-08F6BC249A8D}"/>
              </a:ext>
            </a:extLst>
          </p:cNvPr>
          <p:cNvSpPr txBox="1"/>
          <p:nvPr/>
        </p:nvSpPr>
        <p:spPr>
          <a:xfrm>
            <a:off x="4876800" y="233299"/>
            <a:ext cx="3352800" cy="523220"/>
          </a:xfrm>
          <a:prstGeom prst="rect">
            <a:avLst/>
          </a:prstGeom>
          <a:noFill/>
        </p:spPr>
        <p:txBody>
          <a:bodyPr wrap="square" rtlCol="0">
            <a:spAutoFit/>
          </a:bodyPr>
          <a:lstStyle/>
          <a:p>
            <a:r>
              <a:rPr lang="en-US" sz="2800" b="1">
                <a:solidFill>
                  <a:srgbClr val="FF0000"/>
                </a:solidFill>
                <a:latin typeface="Arial" panose="020B0604020202020204" pitchFamily="34" charset="0"/>
                <a:cs typeface="Arial" panose="020B0604020202020204" pitchFamily="34" charset="0"/>
              </a:rPr>
              <a:t>KHỞI ĐỘNG</a:t>
            </a:r>
            <a:endParaRPr lang="vi-VN"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5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09FFB353-4AD8-4A5E-AB8B-009E5DDAD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219214" cy="6842760"/>
          </a:xfrm>
          <a:prstGeom prst="rect">
            <a:avLst/>
          </a:prstGeom>
        </p:spPr>
      </p:pic>
      <p:sp>
        <p:nvSpPr>
          <p:cNvPr id="5122" name="TextBox 3">
            <a:extLst>
              <a:ext uri="{FF2B5EF4-FFF2-40B4-BE49-F238E27FC236}">
                <a16:creationId xmlns:a16="http://schemas.microsoft.com/office/drawing/2014/main" id="{541437ED-EC91-46B3-942D-5E8AE562EFAC}"/>
              </a:ext>
            </a:extLst>
          </p:cNvPr>
          <p:cNvSpPr txBox="1">
            <a:spLocks noChangeArrowheads="1"/>
          </p:cNvSpPr>
          <p:nvPr/>
        </p:nvSpPr>
        <p:spPr bwMode="auto">
          <a:xfrm>
            <a:off x="1200150" y="2276475"/>
            <a:ext cx="9359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u="sng" dirty="0">
                <a:solidFill>
                  <a:srgbClr val="C00000"/>
                </a:solidFill>
                <a:latin typeface="Times New Roman" panose="02020603050405020304" pitchFamily="18" charset="0"/>
                <a:ea typeface="HP001 5Ha"/>
                <a:cs typeface="Times New Roman" panose="02020603050405020304" pitchFamily="18" charset="0"/>
              </a:rPr>
              <a:t>KHÁM PHÁ</a:t>
            </a:r>
          </a:p>
        </p:txBody>
      </p:sp>
      <p:sp>
        <p:nvSpPr>
          <p:cNvPr id="2" name="Hộp Văn bản 1">
            <a:extLst>
              <a:ext uri="{FF2B5EF4-FFF2-40B4-BE49-F238E27FC236}">
                <a16:creationId xmlns:a16="http://schemas.microsoft.com/office/drawing/2014/main" id="{DAC86358-25E1-4D6F-AF52-7990B0B3F13F}"/>
              </a:ext>
            </a:extLst>
          </p:cNvPr>
          <p:cNvSpPr txBox="1"/>
          <p:nvPr/>
        </p:nvSpPr>
        <p:spPr>
          <a:xfrm>
            <a:off x="0" y="15240"/>
            <a:ext cx="4290646" cy="646331"/>
          </a:xfrm>
          <a:prstGeom prst="rect">
            <a:avLst/>
          </a:prstGeom>
          <a:noFill/>
        </p:spPr>
        <p:txBody>
          <a:bodyPr wrap="square" rtlCol="0">
            <a:spAutoFit/>
          </a:bodyPr>
          <a:lstStyle/>
          <a:p>
            <a:r>
              <a:rPr lang="en-US" altLang="en-US" b="1">
                <a:solidFill>
                  <a:srgbClr val="0000CC"/>
                </a:solidFill>
                <a:latin typeface="Times New Roman" panose="02020603050405020304" pitchFamily="18" charset="0"/>
                <a:cs typeface="Times New Roman" panose="02020603050405020304" pitchFamily="18" charset="0"/>
              </a:rPr>
              <a:t>TRƯỜNG TIỂU HỌC ĐỨC GIANG</a:t>
            </a:r>
          </a:p>
          <a:p>
            <a:endParaRPr lang="vi-V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sp>
        <p:nvSpPr>
          <p:cNvPr id="2" name="Hộp Văn bản 1">
            <a:extLst>
              <a:ext uri="{FF2B5EF4-FFF2-40B4-BE49-F238E27FC236}">
                <a16:creationId xmlns:a16="http://schemas.microsoft.com/office/drawing/2014/main" id="{4DD64C36-3A31-435F-ACF3-3C0739760E4B}"/>
              </a:ext>
            </a:extLst>
          </p:cNvPr>
          <p:cNvSpPr txBox="1"/>
          <p:nvPr/>
        </p:nvSpPr>
        <p:spPr>
          <a:xfrm>
            <a:off x="6553200" y="2676483"/>
            <a:ext cx="4419600" cy="461665"/>
          </a:xfrm>
          <a:prstGeom prst="rect">
            <a:avLst/>
          </a:prstGeom>
          <a:noFill/>
        </p:spPr>
        <p:txBody>
          <a:bodyPr wrap="square" rtlCol="0">
            <a:spAutoFit/>
          </a:bodyPr>
          <a:lstStyle/>
          <a:p>
            <a:pPr algn="ctr"/>
            <a:r>
              <a:rPr lang="vi-VN" sz="2400"/>
              <a:t>(SGK trang 18)</a:t>
            </a:r>
          </a:p>
        </p:txBody>
      </p:sp>
    </p:spTree>
    <p:extLst>
      <p:ext uri="{BB962C8B-B14F-4D97-AF65-F5344CB8AC3E}">
        <p14:creationId xmlns:p14="http://schemas.microsoft.com/office/powerpoint/2010/main" val="17243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MỤC TIÊU</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667657" y="1426754"/>
            <a:ext cx="11201400" cy="954107"/>
          </a:xfrm>
          <a:prstGeom prst="rect">
            <a:avLst/>
          </a:prstGeom>
          <a:noFill/>
        </p:spPr>
        <p:txBody>
          <a:bodyPr wrap="square" rtlCol="0">
            <a:spAutoFit/>
          </a:bodyPr>
          <a:lstStyle/>
          <a:p>
            <a:r>
              <a:rPr lang="en-US" sz="2800">
                <a:solidFill>
                  <a:schemeClr val="tx2"/>
                </a:solidFill>
                <a:latin typeface="Arial" panose="020B0604020202020204" pitchFamily="34" charset="0"/>
                <a:cs typeface="Arial" panose="020B0604020202020204" pitchFamily="34" charset="0"/>
              </a:rPr>
              <a:t>  -  </a:t>
            </a:r>
            <a:r>
              <a:rPr lang="en-US" sz="2800">
                <a:solidFill>
                  <a:srgbClr val="0033CC"/>
                </a:solidFill>
                <a:latin typeface="Arial" panose="020B0604020202020204" pitchFamily="34" charset="0"/>
                <a:cs typeface="Arial" panose="020B0604020202020204" pitchFamily="34" charset="0"/>
              </a:rPr>
              <a:t>Kể lại được chuyện đã nghe, đã đọc nói về một anh hùng, danh nhân của đất nước ta bằng giọng kể của mình. </a:t>
            </a:r>
            <a:endParaRPr lang="vi-VN" sz="2800">
              <a:solidFill>
                <a:srgbClr val="0033CC"/>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685800" y="2808514"/>
            <a:ext cx="11391900" cy="954107"/>
          </a:xfrm>
          <a:prstGeom prst="rect">
            <a:avLst/>
          </a:prstGeom>
          <a:noFill/>
        </p:spPr>
        <p:txBody>
          <a:bodyPr wrap="square" rtlCol="0">
            <a:spAutoFit/>
          </a:bodyPr>
          <a:lstStyle/>
          <a:p>
            <a:r>
              <a:rPr lang="en-US" sz="2800">
                <a:solidFill>
                  <a:srgbClr val="0033CC"/>
                </a:solidFill>
                <a:latin typeface="Arial" panose="020B0604020202020204" pitchFamily="34" charset="0"/>
                <a:cs typeface="Arial" panose="020B0604020202020204" pitchFamily="34" charset="0"/>
              </a:rPr>
              <a:t>- Trao đổi với bạn về ý nghĩa câu chuyện từ đó rút ra bài học cho bản thân.</a:t>
            </a:r>
            <a:endParaRPr lang="vi-VN" sz="2800">
              <a:solidFill>
                <a:srgbClr val="0033CC"/>
              </a:solidFill>
              <a:latin typeface="Arial" panose="020B0604020202020204" pitchFamily="34" charset="0"/>
              <a:cs typeface="Arial" panose="020B0604020202020204" pitchFamily="34" charset="0"/>
            </a:endParaRPr>
          </a:p>
        </p:txBody>
      </p:sp>
      <p:sp>
        <p:nvSpPr>
          <p:cNvPr id="7" name="Hộp Văn bản 6">
            <a:extLst>
              <a:ext uri="{FF2B5EF4-FFF2-40B4-BE49-F238E27FC236}">
                <a16:creationId xmlns:a16="http://schemas.microsoft.com/office/drawing/2014/main" id="{A1F1641B-727C-4AE1-A295-A818EFC77F10}"/>
              </a:ext>
            </a:extLst>
          </p:cNvPr>
          <p:cNvSpPr txBox="1"/>
          <p:nvPr/>
        </p:nvSpPr>
        <p:spPr>
          <a:xfrm>
            <a:off x="718457" y="4038600"/>
            <a:ext cx="11201400" cy="523220"/>
          </a:xfrm>
          <a:prstGeom prst="rect">
            <a:avLst/>
          </a:prstGeom>
          <a:noFill/>
        </p:spPr>
        <p:txBody>
          <a:bodyPr wrap="square" rtlCol="0">
            <a:spAutoFit/>
          </a:bodyPr>
          <a:lstStyle/>
          <a:p>
            <a:r>
              <a:rPr lang="en-US" sz="2800">
                <a:solidFill>
                  <a:srgbClr val="0033CC"/>
                </a:solidFill>
                <a:latin typeface="Arial" panose="020B0604020202020204" pitchFamily="34" charset="0"/>
                <a:cs typeface="Arial" panose="020B0604020202020204" pitchFamily="34" charset="0"/>
              </a:rPr>
              <a:t>- Biết góp ý khi nghe bạn kể.</a:t>
            </a:r>
            <a:endParaRPr lang="vi-VN" sz="2800">
              <a:solidFill>
                <a:srgbClr val="00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96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anim calcmode="lin" valueType="num">
                                      <p:cBhvr>
                                        <p:cTn id="26" dur="2000" fill="hold"/>
                                        <p:tgtEl>
                                          <p:spTgt spid="6"/>
                                        </p:tgtEl>
                                        <p:attrNameLst>
                                          <p:attrName>ppt_w</p:attrName>
                                        </p:attrNameLst>
                                      </p:cBhvr>
                                      <p:tavLst>
                                        <p:tav tm="0" fmla="#ppt_w*sin(2.5*pi*$)">
                                          <p:val>
                                            <p:fltVal val="0"/>
                                          </p:val>
                                        </p:tav>
                                        <p:tav tm="100000">
                                          <p:val>
                                            <p:fltVal val="1"/>
                                          </p:val>
                                        </p:tav>
                                      </p:tavLst>
                                    </p:anim>
                                    <p:anim calcmode="lin" valueType="num">
                                      <p:cBhvr>
                                        <p:cTn id="2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A7D25EA-20B9-4022-9103-26771CA27C30}"/>
              </a:ext>
            </a:extLst>
          </p:cNvPr>
          <p:cNvSpPr txBox="1"/>
          <p:nvPr/>
        </p:nvSpPr>
        <p:spPr>
          <a:xfrm>
            <a:off x="2514600" y="352770"/>
            <a:ext cx="6400800" cy="646331"/>
          </a:xfrm>
          <a:prstGeom prst="rect">
            <a:avLst/>
          </a:prstGeom>
          <a:noFill/>
        </p:spPr>
        <p:txBody>
          <a:bodyPr wrap="square" rtlCol="0">
            <a:spAutoFit/>
          </a:bodyPr>
          <a:lstStyle/>
          <a:p>
            <a:pPr algn="ctr"/>
            <a:r>
              <a:rPr lang="en-US" sz="3600" b="1">
                <a:solidFill>
                  <a:srgbClr val="FF0000"/>
                </a:solidFill>
                <a:latin typeface="Arial" panose="020B0604020202020204" pitchFamily="34" charset="0"/>
                <a:cs typeface="Arial" panose="020B0604020202020204" pitchFamily="34" charset="0"/>
              </a:rPr>
              <a:t>KỂ CHUYỆN</a:t>
            </a:r>
          </a:p>
        </p:txBody>
      </p:sp>
      <p:sp>
        <p:nvSpPr>
          <p:cNvPr id="5" name="Hộp Văn bản 4">
            <a:extLst>
              <a:ext uri="{FF2B5EF4-FFF2-40B4-BE49-F238E27FC236}">
                <a16:creationId xmlns:a16="http://schemas.microsoft.com/office/drawing/2014/main" id="{E545E2C6-1AD7-44A1-992C-826B522D1067}"/>
              </a:ext>
            </a:extLst>
          </p:cNvPr>
          <p:cNvSpPr txBox="1"/>
          <p:nvPr/>
        </p:nvSpPr>
        <p:spPr>
          <a:xfrm>
            <a:off x="1714500" y="952934"/>
            <a:ext cx="8001000" cy="523220"/>
          </a:xfrm>
          <a:prstGeom prst="rect">
            <a:avLst/>
          </a:prstGeom>
          <a:noFill/>
        </p:spPr>
        <p:txBody>
          <a:bodyPr wrap="square" rtlCol="0">
            <a:spAutoFit/>
          </a:bodyPr>
          <a:lstStyle/>
          <a:p>
            <a:pPr algn="ctr"/>
            <a:r>
              <a:rPr lang="en-US" sz="2800">
                <a:solidFill>
                  <a:schemeClr val="tx2"/>
                </a:solidFill>
                <a:latin typeface="Arial" panose="020B0604020202020204" pitchFamily="34" charset="0"/>
                <a:cs typeface="Arial" panose="020B0604020202020204" pitchFamily="34" charset="0"/>
              </a:rPr>
              <a:t>Kể chuyện đã nghe, đã đọc</a:t>
            </a:r>
            <a:endParaRPr lang="vi-VN" sz="2800">
              <a:solidFill>
                <a:schemeClr val="tx2"/>
              </a:solidFill>
              <a:latin typeface="Arial" panose="020B0604020202020204" pitchFamily="34" charset="0"/>
              <a:cs typeface="Arial" panose="020B0604020202020204" pitchFamily="34" charset="0"/>
            </a:endParaRPr>
          </a:p>
        </p:txBody>
      </p:sp>
      <p:sp>
        <p:nvSpPr>
          <p:cNvPr id="6" name="Hộp Văn bản 5">
            <a:extLst>
              <a:ext uri="{FF2B5EF4-FFF2-40B4-BE49-F238E27FC236}">
                <a16:creationId xmlns:a16="http://schemas.microsoft.com/office/drawing/2014/main" id="{7C102371-9E5C-4E4A-9824-F0C5A9D51031}"/>
              </a:ext>
            </a:extLst>
          </p:cNvPr>
          <p:cNvSpPr txBox="1"/>
          <p:nvPr/>
        </p:nvSpPr>
        <p:spPr>
          <a:xfrm>
            <a:off x="304800" y="1599265"/>
            <a:ext cx="11582400" cy="954107"/>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Đề bài:  </a:t>
            </a:r>
            <a:r>
              <a:rPr lang="en-US" sz="2800">
                <a:latin typeface="Arial" panose="020B0604020202020204" pitchFamily="34" charset="0"/>
                <a:cs typeface="Arial" panose="020B0604020202020204" pitchFamily="34" charset="0"/>
              </a:rPr>
              <a:t>Hãy kể một câu chuyện em đã nghe hay đã đọc về một anh hùng, danh nhân nước ta .</a:t>
            </a:r>
          </a:p>
        </p:txBody>
      </p:sp>
      <p:cxnSp>
        <p:nvCxnSpPr>
          <p:cNvPr id="8" name="Đường nối Thẳng 7">
            <a:extLst>
              <a:ext uri="{FF2B5EF4-FFF2-40B4-BE49-F238E27FC236}">
                <a16:creationId xmlns:a16="http://schemas.microsoft.com/office/drawing/2014/main" id="{C5FD8695-3CA3-4422-ADC7-E21440EE51AB}"/>
              </a:ext>
            </a:extLst>
          </p:cNvPr>
          <p:cNvCxnSpPr/>
          <p:nvPr/>
        </p:nvCxnSpPr>
        <p:spPr>
          <a:xfrm>
            <a:off x="6096000" y="2096171"/>
            <a:ext cx="1371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A0D3EC59-A50A-408E-A65E-C2F29738BF2A}"/>
              </a:ext>
            </a:extLst>
          </p:cNvPr>
          <p:cNvCxnSpPr/>
          <p:nvPr/>
        </p:nvCxnSpPr>
        <p:spPr>
          <a:xfrm>
            <a:off x="8153400" y="2076318"/>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Đường nối Thẳng 11">
            <a:extLst>
              <a:ext uri="{FF2B5EF4-FFF2-40B4-BE49-F238E27FC236}">
                <a16:creationId xmlns:a16="http://schemas.microsoft.com/office/drawing/2014/main" id="{2FDAF0FA-8DC3-45D4-ACE1-FBF7AA5D55A4}"/>
              </a:ext>
            </a:extLst>
          </p:cNvPr>
          <p:cNvCxnSpPr/>
          <p:nvPr/>
        </p:nvCxnSpPr>
        <p:spPr>
          <a:xfrm>
            <a:off x="10515600" y="2072481"/>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E04456FA-A810-4B07-8102-DB12821A9675}"/>
              </a:ext>
            </a:extLst>
          </p:cNvPr>
          <p:cNvCxnSpPr/>
          <p:nvPr/>
        </p:nvCxnSpPr>
        <p:spPr>
          <a:xfrm>
            <a:off x="304800" y="2451772"/>
            <a:ext cx="91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Đường nối Thẳng 15">
            <a:extLst>
              <a:ext uri="{FF2B5EF4-FFF2-40B4-BE49-F238E27FC236}">
                <a16:creationId xmlns:a16="http://schemas.microsoft.com/office/drawing/2014/main" id="{3F895756-36DD-450E-9DE7-FA91DEEE8B7E}"/>
              </a:ext>
            </a:extLst>
          </p:cNvPr>
          <p:cNvCxnSpPr/>
          <p:nvPr/>
        </p:nvCxnSpPr>
        <p:spPr>
          <a:xfrm>
            <a:off x="1447800" y="24384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Hộp Văn bản 16">
            <a:extLst>
              <a:ext uri="{FF2B5EF4-FFF2-40B4-BE49-F238E27FC236}">
                <a16:creationId xmlns:a16="http://schemas.microsoft.com/office/drawing/2014/main" id="{39634E76-933A-4D20-9F72-D8A9215EB69B}"/>
              </a:ext>
            </a:extLst>
          </p:cNvPr>
          <p:cNvSpPr txBox="1"/>
          <p:nvPr/>
        </p:nvSpPr>
        <p:spPr>
          <a:xfrm>
            <a:off x="304800" y="2743200"/>
            <a:ext cx="11430000" cy="523220"/>
          </a:xfrm>
          <a:prstGeom prst="rect">
            <a:avLst/>
          </a:prstGeom>
          <a:noFill/>
        </p:spPr>
        <p:txBody>
          <a:bodyPr wrap="square" rtlCol="0">
            <a:spAutoFit/>
          </a:bodyPr>
          <a:lstStyle/>
          <a:p>
            <a:r>
              <a:rPr lang="en-US" sz="2800">
                <a:solidFill>
                  <a:srgbClr val="FF0000"/>
                </a:solidFill>
                <a:latin typeface="Arial" panose="020B0604020202020204" pitchFamily="34" charset="0"/>
                <a:cs typeface="Arial" panose="020B0604020202020204" pitchFamily="34" charset="0"/>
              </a:rPr>
              <a:t>Những người nh</a:t>
            </a:r>
            <a:r>
              <a:rPr lang="vi-VN" sz="2800">
                <a:solidFill>
                  <a:srgbClr val="FF0000"/>
                </a:solidFill>
                <a:latin typeface="Arial" panose="020B0604020202020204" pitchFamily="34" charset="0"/>
                <a:cs typeface="Arial" panose="020B0604020202020204" pitchFamily="34" charset="0"/>
              </a:rPr>
              <a:t>ư</a:t>
            </a:r>
            <a:r>
              <a:rPr lang="en-US" sz="2800">
                <a:solidFill>
                  <a:srgbClr val="FF0000"/>
                </a:solidFill>
                <a:latin typeface="Arial" panose="020B0604020202020204" pitchFamily="34" charset="0"/>
                <a:cs typeface="Arial" panose="020B0604020202020204" pitchFamily="34" charset="0"/>
              </a:rPr>
              <a:t> thế nào đ</a:t>
            </a:r>
            <a:r>
              <a:rPr lang="vi-VN" sz="2800">
                <a:solidFill>
                  <a:srgbClr val="FF0000"/>
                </a:solidFill>
                <a:latin typeface="Arial" panose="020B0604020202020204" pitchFamily="34" charset="0"/>
                <a:cs typeface="Arial" panose="020B0604020202020204" pitchFamily="34" charset="0"/>
              </a:rPr>
              <a:t>ược gọi là anh hùng, danh nhân?</a:t>
            </a:r>
          </a:p>
        </p:txBody>
      </p:sp>
      <p:sp>
        <p:nvSpPr>
          <p:cNvPr id="18" name="Hộp Văn bản 17">
            <a:extLst>
              <a:ext uri="{FF2B5EF4-FFF2-40B4-BE49-F238E27FC236}">
                <a16:creationId xmlns:a16="http://schemas.microsoft.com/office/drawing/2014/main" id="{C1DC172C-CBFC-47AB-BD11-D8F35CB1AD3C}"/>
              </a:ext>
            </a:extLst>
          </p:cNvPr>
          <p:cNvSpPr txBox="1"/>
          <p:nvPr/>
        </p:nvSpPr>
        <p:spPr>
          <a:xfrm>
            <a:off x="381000" y="35814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Anh hùng là ng</a:t>
            </a:r>
            <a:r>
              <a:rPr lang="vi-VN" sz="2800">
                <a:solidFill>
                  <a:srgbClr val="0033CC"/>
                </a:solidFill>
                <a:latin typeface="Arial" panose="020B0604020202020204" pitchFamily="34" charset="0"/>
                <a:cs typeface="Arial" panose="020B0604020202020204" pitchFamily="34" charset="0"/>
              </a:rPr>
              <a:t>ười lập nên công trạng đặc biệt, lớn lao đối với nhân dân, đất nước.</a:t>
            </a:r>
          </a:p>
        </p:txBody>
      </p:sp>
      <p:sp>
        <p:nvSpPr>
          <p:cNvPr id="19" name="Hộp Văn bản 18">
            <a:extLst>
              <a:ext uri="{FF2B5EF4-FFF2-40B4-BE49-F238E27FC236}">
                <a16:creationId xmlns:a16="http://schemas.microsoft.com/office/drawing/2014/main" id="{17DAA698-CFFC-41C3-ACCE-49785F969F46}"/>
              </a:ext>
            </a:extLst>
          </p:cNvPr>
          <p:cNvSpPr txBox="1"/>
          <p:nvPr/>
        </p:nvSpPr>
        <p:spPr>
          <a:xfrm>
            <a:off x="381000" y="4800600"/>
            <a:ext cx="11353800" cy="954107"/>
          </a:xfrm>
          <a:prstGeom prst="rect">
            <a:avLst/>
          </a:prstGeom>
          <a:noFill/>
        </p:spPr>
        <p:txBody>
          <a:bodyPr wrap="square" rtlCol="0">
            <a:spAutoFit/>
          </a:bodyPr>
          <a:lstStyle/>
          <a:p>
            <a:pPr algn="just"/>
            <a:r>
              <a:rPr lang="en-US" sz="2800">
                <a:solidFill>
                  <a:srgbClr val="0033CC"/>
                </a:solidFill>
                <a:latin typeface="Arial" panose="020B0604020202020204" pitchFamily="34" charset="0"/>
                <a:cs typeface="Arial" panose="020B0604020202020204" pitchFamily="34" charset="0"/>
              </a:rPr>
              <a:t>+ Danh nh</a:t>
            </a:r>
            <a:r>
              <a:rPr lang="vi-VN" sz="2800">
                <a:solidFill>
                  <a:srgbClr val="0033CC"/>
                </a:solidFill>
                <a:latin typeface="Arial" panose="020B0604020202020204" pitchFamily="34" charset="0"/>
                <a:cs typeface="Arial" panose="020B0604020202020204" pitchFamily="34" charset="0"/>
              </a:rPr>
              <a:t>ân là người có danh tiếng, có công trạng đối với đất nước, tên tuổi được người đời ghi nhớ</a:t>
            </a:r>
            <a:r>
              <a:rPr lang="vi-VN" sz="2800">
                <a:solidFill>
                  <a:srgbClr val="0033CC"/>
                </a:solidFill>
                <a:cs typeface="Arial" panose="020B0604020202020204" pitchFamily="34" charset="0"/>
              </a:rPr>
              <a:t>.</a:t>
            </a:r>
          </a:p>
        </p:txBody>
      </p:sp>
    </p:spTree>
    <p:extLst>
      <p:ext uri="{BB962C8B-B14F-4D97-AF65-F5344CB8AC3E}">
        <p14:creationId xmlns:p14="http://schemas.microsoft.com/office/powerpoint/2010/main" val="73961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p:cTn id="34"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5"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36"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37" dur="1000"/>
                                        <p:tgtEl>
                                          <p:spTgt spid="1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6EA3DC7-BD43-45A2-8C18-4693317FB1FA}"/>
              </a:ext>
            </a:extLst>
          </p:cNvPr>
          <p:cNvSpPr txBox="1"/>
          <p:nvPr/>
        </p:nvSpPr>
        <p:spPr>
          <a:xfrm>
            <a:off x="304800" y="614065"/>
            <a:ext cx="11658600" cy="461665"/>
          </a:xfrm>
          <a:prstGeom prst="rect">
            <a:avLst/>
          </a:prstGeom>
          <a:noFill/>
        </p:spPr>
        <p:txBody>
          <a:bodyPr wrap="square" rtlCol="0">
            <a:spAutoFit/>
          </a:bodyPr>
          <a:lstStyle/>
          <a:p>
            <a:r>
              <a:rPr lang="en-US" sz="2400">
                <a:solidFill>
                  <a:srgbClr val="00B0F0"/>
                </a:solidFill>
                <a:latin typeface="Times New Roman" pitchFamily="18" charset="0"/>
                <a:cs typeface="Times New Roman" pitchFamily="18" charset="0"/>
              </a:rPr>
              <a:t> </a:t>
            </a:r>
            <a:r>
              <a:rPr lang="en-US" sz="2400">
                <a:solidFill>
                  <a:srgbClr val="FF0000"/>
                </a:solidFill>
                <a:latin typeface="Arial" panose="020B0604020202020204" pitchFamily="34" charset="0"/>
                <a:cs typeface="Arial" panose="020B0604020202020204" pitchFamily="34" charset="0"/>
              </a:rPr>
              <a:t>Cô giới thiệu với các con một số anh hùng, danh nhân tiêu biểu của nước ta.</a:t>
            </a:r>
            <a:endParaRPr lang="vi-VN" sz="240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1137E7C6-09CE-41F7-BFAE-690EC57CAC21}"/>
              </a:ext>
            </a:extLst>
          </p:cNvPr>
          <p:cNvSpPr txBox="1"/>
          <p:nvPr/>
        </p:nvSpPr>
        <p:spPr>
          <a:xfrm>
            <a:off x="457199" y="1187609"/>
            <a:ext cx="11284857" cy="1569660"/>
          </a:xfrm>
          <a:prstGeom prst="rect">
            <a:avLst/>
          </a:prstGeom>
          <a:noFill/>
        </p:spPr>
        <p:txBody>
          <a:bodyPr wrap="square" rtlCol="0">
            <a:spAutoFit/>
          </a:bodyPr>
          <a:lstStyle/>
          <a:p>
            <a:pPr algn="just"/>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dân tộc </a:t>
            </a:r>
            <a:r>
              <a:rPr lang="en-US" altLang="en-US" sz="2400">
                <a:solidFill>
                  <a:schemeClr val="accent6">
                    <a:lumMod val="75000"/>
                  </a:schemeClr>
                </a:solidFill>
                <a:latin typeface="Arial" panose="020B0604020202020204" pitchFamily="34" charset="0"/>
                <a:cs typeface="Arial" panose="020B0604020202020204" pitchFamily="34" charset="0"/>
              </a:rPr>
              <a:t>(những nười có công lớn trong sự nghiệp xây dựng và bảo vệ Tổ quốc):  </a:t>
            </a:r>
            <a:r>
              <a:rPr lang="en-US" altLang="en-US" sz="2400">
                <a:solidFill>
                  <a:schemeClr val="tx2"/>
                </a:solidFill>
                <a:latin typeface="Arial" panose="020B0604020202020204" pitchFamily="34" charset="0"/>
                <a:cs typeface="Arial" panose="020B0604020202020204" pitchFamily="34" charset="0"/>
              </a:rPr>
              <a:t>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Trắc,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Nhị, Triệu Thị Trinh, Ngô Quyền, Đinh Bộ Lĩnh (Đinh Tiên Hoàng), Lê Hoàn (Lê Đại Hành), Lý Th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ờng Kiệt, Trần Quốc Tuấn (Trần H</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ng Đạo), Lê Lợi, Nguyễn Huệ (Quang Trung), Hồ Chí Minh,…</a:t>
            </a:r>
          </a:p>
        </p:txBody>
      </p:sp>
      <p:sp>
        <p:nvSpPr>
          <p:cNvPr id="5" name="Hộp Văn bản 4">
            <a:extLst>
              <a:ext uri="{FF2B5EF4-FFF2-40B4-BE49-F238E27FC236}">
                <a16:creationId xmlns:a16="http://schemas.microsoft.com/office/drawing/2014/main" id="{7F33F483-CA8B-47A0-8051-CB8F98E943F3}"/>
              </a:ext>
            </a:extLst>
          </p:cNvPr>
          <p:cNvSpPr txBox="1"/>
          <p:nvPr/>
        </p:nvSpPr>
        <p:spPr>
          <a:xfrm>
            <a:off x="304800" y="2841914"/>
            <a:ext cx="11430000" cy="1569660"/>
          </a:xfrm>
          <a:prstGeom prst="rect">
            <a:avLst/>
          </a:prstGeom>
          <a:noFill/>
        </p:spPr>
        <p:txBody>
          <a:bodyPr wrap="square" rtlCol="0">
            <a:spAutoFit/>
          </a:bodyPr>
          <a:lstStyle/>
          <a:p>
            <a:r>
              <a:rPr lang="en-US" altLang="en-US" sz="2400">
                <a:solidFill>
                  <a:srgbClr val="00B050"/>
                </a:solidFill>
                <a:latin typeface="Arial" panose="020B0604020202020204" pitchFamily="34" charset="0"/>
                <a:cs typeface="Arial" panose="020B0604020202020204" pitchFamily="34" charset="0"/>
              </a:rPr>
              <a:t>- </a:t>
            </a:r>
            <a:r>
              <a:rPr lang="en-US" altLang="en-US" sz="2400" b="1" i="1" u="sng">
                <a:solidFill>
                  <a:srgbClr val="00B050"/>
                </a:solidFill>
                <a:latin typeface="Arial" panose="020B0604020202020204" pitchFamily="34" charset="0"/>
                <a:cs typeface="Arial" panose="020B0604020202020204" pitchFamily="34" charset="0"/>
              </a:rPr>
              <a:t>Các anh hùng liệt sĩ tiêu biểu trong lịch sử: </a:t>
            </a:r>
            <a:r>
              <a:rPr lang="en-US" altLang="en-US" sz="2400">
                <a:solidFill>
                  <a:schemeClr val="tx2"/>
                </a:solidFill>
                <a:latin typeface="Arial" panose="020B0604020202020204" pitchFamily="34" charset="0"/>
                <a:cs typeface="Arial" panose="020B0604020202020204" pitchFamily="34" charset="0"/>
              </a:rPr>
              <a:t>Trần Quốc Toản, Phạm Ngũ Lão, Yết Kiêu, Lê Lai, Tr</a:t>
            </a:r>
            <a:r>
              <a:rPr lang="vi-VN" altLang="en-US" sz="2400">
                <a:solidFill>
                  <a:schemeClr val="tx2"/>
                </a:solidFill>
                <a:latin typeface="Arial" panose="020B0604020202020204" pitchFamily="34" charset="0"/>
                <a:cs typeface="Arial" panose="020B0604020202020204" pitchFamily="34" charset="0"/>
              </a:rPr>
              <a:t>ư</a:t>
            </a:r>
            <a:r>
              <a:rPr lang="en-US" altLang="en-US" sz="2400">
                <a:solidFill>
                  <a:schemeClr val="tx2"/>
                </a:solidFill>
                <a:latin typeface="Arial" panose="020B0604020202020204" pitchFamily="34" charset="0"/>
                <a:cs typeface="Arial" panose="020B0604020202020204" pitchFamily="34" charset="0"/>
              </a:rPr>
              <a:t>ơng Định, Nguyễn Trung Trực, Phan Đình Phùng, Hoàng Hoa Thám, Phạm Hồng Thái, Nguyễn Thái Học, Võ Thị Sáu, Kim Đồng, Bế Văn Đàn, Phan Đình Giót, Nguyễn Văn Trỗi,…</a:t>
            </a:r>
            <a:r>
              <a:rPr lang="en-US" altLang="en-US" sz="2400">
                <a:solidFill>
                  <a:srgbClr val="00B050"/>
                </a:solidFill>
                <a:latin typeface="Arial" panose="020B0604020202020204" pitchFamily="34" charset="0"/>
                <a:cs typeface="Arial" panose="020B0604020202020204" pitchFamily="34" charset="0"/>
              </a:rPr>
              <a:t>  </a:t>
            </a:r>
            <a:endParaRPr lang="vi-VN" sz="2400"/>
          </a:p>
        </p:txBody>
      </p:sp>
      <p:sp>
        <p:nvSpPr>
          <p:cNvPr id="6" name="Hộp Văn bản 5">
            <a:extLst>
              <a:ext uri="{FF2B5EF4-FFF2-40B4-BE49-F238E27FC236}">
                <a16:creationId xmlns:a16="http://schemas.microsoft.com/office/drawing/2014/main" id="{110FE7B1-373F-4AAE-BD25-820DCBB5BE33}"/>
              </a:ext>
            </a:extLst>
          </p:cNvPr>
          <p:cNvSpPr txBox="1"/>
          <p:nvPr/>
        </p:nvSpPr>
        <p:spPr>
          <a:xfrm>
            <a:off x="460828" y="4636478"/>
            <a:ext cx="11430000" cy="1569660"/>
          </a:xfrm>
          <a:prstGeom prst="rect">
            <a:avLst/>
          </a:prstGeom>
          <a:noFill/>
        </p:spPr>
        <p:txBody>
          <a:bodyPr wrap="square" rtlCol="0">
            <a:spAutoFit/>
          </a:bodyPr>
          <a:lstStyle/>
          <a:p>
            <a:r>
              <a:rPr lang="en-US" altLang="en-US" sz="2400" b="1" i="1" u="sng">
                <a:solidFill>
                  <a:srgbClr val="00B050"/>
                </a:solidFill>
                <a:latin typeface="Arial" panose="020B0604020202020204" pitchFamily="34" charset="0"/>
                <a:cs typeface="Arial" panose="020B0604020202020204" pitchFamily="34" charset="0"/>
              </a:rPr>
              <a:t>Các danh nhân tiêu biểu </a:t>
            </a:r>
            <a:r>
              <a:rPr lang="en-US" altLang="en-US" sz="2400">
                <a:solidFill>
                  <a:schemeClr val="accent6">
                    <a:lumMod val="75000"/>
                  </a:schemeClr>
                </a:solidFill>
                <a:latin typeface="Arial" panose="020B0604020202020204" pitchFamily="34" charset="0"/>
                <a:cs typeface="Arial" panose="020B0604020202020204" pitchFamily="34" charset="0"/>
              </a:rPr>
              <a:t>(nhà chính trị, nhà hoạt động văn hóa, khoa học nổi tiếng): </a:t>
            </a:r>
            <a:r>
              <a:rPr lang="en-US" altLang="en-US" sz="2400">
                <a:solidFill>
                  <a:srgbClr val="002060"/>
                </a:solidFill>
                <a:latin typeface="Arial" panose="020B0604020202020204" pitchFamily="34" charset="0"/>
                <a:cs typeface="Arial" panose="020B0604020202020204" pitchFamily="34" charset="0"/>
              </a:rPr>
              <a:t>Tô Hiến Thành, Chu Văn An, Hải Th</a:t>
            </a:r>
            <a:r>
              <a:rPr lang="vi-VN" altLang="en-US" sz="2400">
                <a:solidFill>
                  <a:srgbClr val="002060"/>
                </a:solidFill>
                <a:latin typeface="Arial" panose="020B0604020202020204" pitchFamily="34" charset="0"/>
                <a:cs typeface="Arial" panose="020B0604020202020204" pitchFamily="34" charset="0"/>
              </a:rPr>
              <a:t>ượng Lãn Ông, Lê Quý Đôn, Cao Bá Quát, Trương Vĩnh Ký, Đặng Văn Ngữ, Lương Định Của, Trần Đại Nghĩa, Văn Cao, Tô Ngọc Vân.</a:t>
            </a:r>
            <a:endParaRPr lang="vi-VN" sz="2400">
              <a:solidFill>
                <a:srgbClr val="002060"/>
              </a:solidFill>
            </a:endParaRPr>
          </a:p>
        </p:txBody>
      </p:sp>
    </p:spTree>
    <p:extLst>
      <p:ext uri="{BB962C8B-B14F-4D97-AF65-F5344CB8AC3E}">
        <p14:creationId xmlns:p14="http://schemas.microsoft.com/office/powerpoint/2010/main" val="2981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391"/>
            <a:ext cx="10972800" cy="1146630"/>
          </a:xfrm>
        </p:spPr>
        <p:txBody>
          <a:bodyPr>
            <a:normAutofit/>
          </a:bodyPr>
          <a:lstStyle/>
          <a:p>
            <a:r>
              <a:rPr lang="en-US" sz="3600">
                <a:solidFill>
                  <a:srgbClr val="FF0000"/>
                </a:solidFill>
                <a:latin typeface="Arial" panose="020B0604020202020204" pitchFamily="34" charset="0"/>
                <a:cs typeface="Arial" panose="020B0604020202020204" pitchFamily="34" charset="0"/>
              </a:rPr>
              <a:t>Một </a:t>
            </a:r>
            <a:r>
              <a:rPr lang="en-US" sz="3600" dirty="0" err="1">
                <a:solidFill>
                  <a:srgbClr val="FF0000"/>
                </a:solidFill>
                <a:latin typeface="Arial" panose="020B0604020202020204" pitchFamily="34" charset="0"/>
                <a:cs typeface="Arial" panose="020B0604020202020204" pitchFamily="34" charset="0"/>
              </a:rPr>
              <a:t>số</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anh</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hùng</a:t>
            </a:r>
            <a:r>
              <a:rPr lang="en-US" sz="3600" dirty="0">
                <a:solidFill>
                  <a:srgbClr val="FF0000"/>
                </a:solidFill>
                <a:latin typeface="Arial" panose="020B0604020202020204" pitchFamily="34" charset="0"/>
                <a:cs typeface="Arial" panose="020B0604020202020204" pitchFamily="34" charset="0"/>
              </a:rPr>
              <a:t> </a:t>
            </a:r>
            <a:r>
              <a:rPr lang="en-US" sz="3600" err="1">
                <a:solidFill>
                  <a:srgbClr val="FF0000"/>
                </a:solidFill>
                <a:latin typeface="Arial" panose="020B0604020202020204" pitchFamily="34" charset="0"/>
                <a:cs typeface="Arial" panose="020B0604020202020204" pitchFamily="34" charset="0"/>
              </a:rPr>
              <a:t>dân</a:t>
            </a:r>
            <a:r>
              <a:rPr lang="en-US" sz="3600">
                <a:solidFill>
                  <a:srgbClr val="FF0000"/>
                </a:solidFill>
                <a:latin typeface="Arial" panose="020B0604020202020204" pitchFamily="34" charset="0"/>
                <a:cs typeface="Arial" panose="020B0604020202020204" pitchFamily="34" charset="0"/>
              </a:rPr>
              <a:t> tộc</a:t>
            </a:r>
            <a:endParaRPr lang="en-US" dirty="0"/>
          </a:p>
        </p:txBody>
      </p:sp>
      <p:sp>
        <p:nvSpPr>
          <p:cNvPr id="3" name="Content Placeholder 2"/>
          <p:cNvSpPr>
            <a:spLocks noGrp="1"/>
          </p:cNvSpPr>
          <p:nvPr>
            <p:ph idx="1"/>
          </p:nvPr>
        </p:nvSpPr>
        <p:spPr>
          <a:xfrm>
            <a:off x="734337" y="1030068"/>
            <a:ext cx="10695669" cy="5648545"/>
          </a:xfrm>
        </p:spPr>
        <p:txBody>
          <a:bodyPr/>
          <a:lstStyle/>
          <a:p>
            <a:pPr marL="0" indent="0">
              <a:buNone/>
            </a:pPr>
            <a:endParaRPr lang="en-US" dirty="0"/>
          </a:p>
        </p:txBody>
      </p:sp>
      <p:pic>
        <p:nvPicPr>
          <p:cNvPr id="1027" name="Picture 3" descr="C:\Users\bluestar\Desktop\26_clttran.jpg"/>
          <p:cNvPicPr>
            <a:picLocks noChangeAspect="1" noChangeArrowheads="1"/>
          </p:cNvPicPr>
          <p:nvPr/>
        </p:nvPicPr>
        <p:blipFill>
          <a:blip r:embed="rId2"/>
          <a:srcRect/>
          <a:stretch>
            <a:fillRect/>
          </a:stretch>
        </p:blipFill>
        <p:spPr bwMode="auto">
          <a:xfrm>
            <a:off x="6400800" y="1090730"/>
            <a:ext cx="5029206" cy="5081469"/>
          </a:xfrm>
          <a:prstGeom prst="rect">
            <a:avLst/>
          </a:prstGeom>
          <a:noFill/>
        </p:spPr>
      </p:pic>
      <p:pic>
        <p:nvPicPr>
          <p:cNvPr id="1029" name="Picture 5" descr="C:\Users\bluestar\Desktop\images.jpg"/>
          <p:cNvPicPr>
            <a:picLocks noChangeAspect="1" noChangeArrowheads="1"/>
          </p:cNvPicPr>
          <p:nvPr/>
        </p:nvPicPr>
        <p:blipFill>
          <a:blip r:embed="rId3"/>
          <a:srcRect/>
          <a:stretch>
            <a:fillRect/>
          </a:stretch>
        </p:blipFill>
        <p:spPr bwMode="auto">
          <a:xfrm>
            <a:off x="734337" y="1050238"/>
            <a:ext cx="5514063" cy="5121962"/>
          </a:xfrm>
          <a:prstGeom prst="rect">
            <a:avLst/>
          </a:prstGeom>
          <a:noFill/>
        </p:spPr>
      </p:pic>
      <p:sp>
        <p:nvSpPr>
          <p:cNvPr id="8" name="TextBox 7"/>
          <p:cNvSpPr txBox="1"/>
          <p:nvPr/>
        </p:nvSpPr>
        <p:spPr>
          <a:xfrm>
            <a:off x="1298723" y="6278503"/>
            <a:ext cx="3740167" cy="400110"/>
          </a:xfrm>
          <a:prstGeom prst="rect">
            <a:avLst/>
          </a:prstGeom>
          <a:noFill/>
        </p:spPr>
        <p:txBody>
          <a:bodyPr wrap="square" rtlCol="0">
            <a:spAutoFit/>
          </a:bodyPr>
          <a:lstStyle/>
          <a:p>
            <a:r>
              <a:rPr lang="en-US" sz="2000" err="1">
                <a:solidFill>
                  <a:srgbClr val="FF0000"/>
                </a:solidFill>
                <a:latin typeface="Arial" panose="020B0604020202020204" pitchFamily="34" charset="0"/>
                <a:cs typeface="Arial" panose="020B0604020202020204" pitchFamily="34" charset="0"/>
              </a:rPr>
              <a:t>Trưng</a:t>
            </a:r>
            <a:r>
              <a:rPr lang="en-US" sz="2000">
                <a:solidFill>
                  <a:srgbClr val="FF0000"/>
                </a:solidFill>
                <a:latin typeface="Arial" panose="020B0604020202020204" pitchFamily="34" charset="0"/>
                <a:cs typeface="Arial" panose="020B0604020202020204" pitchFamily="34" charset="0"/>
              </a:rPr>
              <a:t> Trắc,Trưng </a:t>
            </a:r>
            <a:r>
              <a:rPr lang="en-US" sz="2000" dirty="0" err="1">
                <a:solidFill>
                  <a:srgbClr val="FF0000"/>
                </a:solidFill>
                <a:latin typeface="Arial" panose="020B0604020202020204" pitchFamily="34" charset="0"/>
                <a:cs typeface="Arial" panose="020B0604020202020204" pitchFamily="34" charset="0"/>
              </a:rPr>
              <a:t>nhị</a:t>
            </a:r>
            <a:endParaRPr lang="en-US" sz="2000"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8424581" y="6278503"/>
            <a:ext cx="1667444" cy="400110"/>
          </a:xfrm>
          <a:prstGeom prst="rect">
            <a:avLst/>
          </a:prstGeom>
          <a:noFill/>
        </p:spPr>
        <p:txBody>
          <a:bodyPr wrap="none" rtlCol="0">
            <a:spAutoFit/>
          </a:bodyPr>
          <a:lstStyle/>
          <a:p>
            <a:r>
              <a:rPr lang="en-US" sz="2000" err="1">
                <a:solidFill>
                  <a:srgbClr val="FF0000"/>
                </a:solidFill>
                <a:latin typeface="Arial" panose="020B0604020202020204" pitchFamily="34" charset="0"/>
                <a:cs typeface="Arial" panose="020B0604020202020204" pitchFamily="34" charset="0"/>
              </a:rPr>
              <a:t>Đinh</a:t>
            </a:r>
            <a:r>
              <a:rPr lang="en-US" sz="2000">
                <a:solidFill>
                  <a:srgbClr val="FF0000"/>
                </a:solidFill>
                <a:latin typeface="Arial" panose="020B0604020202020204" pitchFamily="34" charset="0"/>
                <a:cs typeface="Arial" panose="020B0604020202020204" pitchFamily="34" charset="0"/>
              </a:rPr>
              <a:t> Bộ Lĩnh</a:t>
            </a:r>
            <a:endParaRPr lang="en-US" sz="2000" dirty="0">
              <a:solidFill>
                <a:srgbClr val="FF0000"/>
              </a:solidFill>
              <a:latin typeface="Arial" panose="020B06040202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KỂ CHUYỆN&amp;quot;&quot;/&gt;&lt;property id=&quot;20307&quot; value=&quot;256&quot;/&gt;&lt;/object&gt;&lt;object type=&quot;3&quot; unique_id=&quot;10005&quot;&gt;&lt;property id=&quot;20148&quot; value=&quot;5&quot;/&gt;&lt;property id=&quot;20300&quot; value=&quot;Slide 2&quot;/&gt;&lt;property id=&quot;20307&quot; value=&quot;257&quot;/&gt;&lt;/object&gt;&lt;object type=&quot;3&quot; unique_id=&quot;10006&quot;&gt;&lt;property id=&quot;20148&quot; value=&quot;5&quot;/&gt;&lt;property id=&quot;20300&quot; value=&quot;Slide 3&quot;/&gt;&lt;property id=&quot;20307&quot; value=&quot;258&quot;/&gt;&lt;/object&gt;&lt;object type=&quot;3&quot; unique_id=&quot;10007&quot;&gt;&lt;property id=&quot;20148&quot; value=&quot;5&quot;/&gt;&lt;property id=&quot;20300&quot; value=&quot;Slide 4&quot;/&gt;&lt;property id=&quot;20307&quot; value=&quot;259&quot;/&gt;&lt;/object&gt;&lt;object type=&quot;3&quot; unique_id=&quot;10008&quot;&gt;&lt;property id=&quot;20148&quot; value=&quot;5&quot;/&gt;&lt;property id=&quot;20300&quot; value=&quot;Slide 5&quot;/&gt;&lt;property id=&quot;20307&quot; value=&quot;260&quot;/&gt;&lt;/object&gt;&lt;object type=&quot;3&quot; unique_id=&quot;10009&quot;&gt;&lt;property id=&quot;20148&quot; value=&quot;5&quot;/&gt;&lt;property id=&quot;20300&quot; value=&quot;Slide 6&quot;/&gt;&lt;property id=&quot;20307&quot; value=&quot;261&quot;/&gt;&lt;/object&gt;&lt;object type=&quot;3&quot; unique_id=&quot;10010&quot;&gt;&lt;property id=&quot;20148&quot; value=&quot;5&quot;/&gt;&lt;property id=&quot;20300&quot; value=&quot;Slide 7&quot;/&gt;&lt;property id=&quot;20307&quot; value=&quot;262&quot;/&gt;&lt;/object&gt;&lt;object type=&quot;3&quot; unique_id=&quot;10011&quot;&gt;&lt;property id=&quot;20148&quot; value=&quot;5&quot;/&gt;&lt;property id=&quot;20300&quot; value=&quot;Slide 8&quot;/&gt;&lt;property id=&quot;20307&quot; value=&quot;263&quot;/&gt;&lt;/object&gt;&lt;object type=&quot;3&quot; unique_id=&quot;10012&quot;&gt;&lt;property id=&quot;20148&quot; value=&quot;5&quot;/&gt;&lt;property id=&quot;20300&quot; value=&quot;Slide 9&quot;/&gt;&lt;property id=&quot;20307&quot; value=&quot;264&quot;/&gt;&lt;/object&gt;&lt;object type=&quot;3&quot; unique_id=&quot;10013&quot;&gt;&lt;property id=&quot;20148&quot; value=&quot;5&quot;/&gt;&lt;property id=&quot;20300&quot; value=&quot;Slide 10 - &amp;quot;Trả lời các câu hỏi sau:&amp;quot;&quot;/&gt;&lt;property id=&quot;20307&quot; value=&quot;266&quot;/&gt;&lt;/object&gt;&lt;object type=&quot;3&quot; unique_id=&quot;10014&quot;&gt;&lt;property id=&quot;20148&quot; value=&quot;5&quot;/&gt;&lt;property id=&quot;20300&quot; value=&quot;Slide 11&quot;/&gt;&lt;property id=&quot;20307&quot; value=&quot;267&quot;/&gt;&lt;/object&gt;&lt;object type=&quot;3&quot; unique_id=&quot;10015&quot;&gt;&lt;property id=&quot;20148&quot; value=&quot;5&quot;/&gt;&lt;property id=&quot;20300&quot; value=&quot;Slide 12&quot;/&gt;&lt;property id=&quot;20307&quot; value=&quot;268&quot;/&gt;&lt;/object&gt;&lt;object type=&quot;3&quot; unique_id=&quot;10016&quot;&gt;&lt;property id=&quot;20148&quot; value=&quot;5&quot;/&gt;&lt;property id=&quot;20300&quot; value=&quot;Slide 13&quot;/&gt;&lt;property id=&quot;20307&quot; value=&quot;269&quot;/&gt;&lt;/object&gt;&lt;object type=&quot;3&quot; unique_id=&quot;10017&quot;&gt;&lt;property id=&quot;20148&quot; value=&quot;5&quot;/&gt;&lt;property id=&quot;20300&quot; value=&quot;Slide 14&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quot;/&gt;&lt;property id=&quot;20307&quot; value=&quot;273&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PROPS" val="E:\Nhac bai day\nhac beat.mp3"/>
  <p:tag name="PPSNARRATION" val="31,573138435,C:\Users\Admin\Desktop\Giao an-e - learning(15-16)\LS lop 5\Đường Trường Sơn\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3624</TotalTime>
  <Words>968</Words>
  <Application>Microsoft Office PowerPoint</Application>
  <PresentationFormat>Màn hình rộng</PresentationFormat>
  <Paragraphs>78</Paragraphs>
  <Slides>18</Slides>
  <Notes>2</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18</vt:i4>
      </vt:variant>
    </vt:vector>
  </HeadingPairs>
  <TitlesOfParts>
    <vt:vector size="22" baseType="lpstr">
      <vt:lpstr>Arial</vt:lpstr>
      <vt:lpstr>Calibri</vt:lpstr>
      <vt:lpstr>Times New Roman</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Một số anh hùng dân tộc</vt:lpstr>
      <vt:lpstr>Một số anh hùng dân tộc</vt:lpstr>
      <vt:lpstr> </vt:lpstr>
      <vt:lpstr> </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KỂ CHUYỆN</dc:title>
  <dc:creator>TRANANH</dc:creator>
  <cp:lastModifiedBy>Nguyen</cp:lastModifiedBy>
  <cp:revision>52</cp:revision>
  <dcterms:created xsi:type="dcterms:W3CDTF">2019-09-06T05:11:26Z</dcterms:created>
  <dcterms:modified xsi:type="dcterms:W3CDTF">2021-09-07T08:24:38Z</dcterms:modified>
</cp:coreProperties>
</file>