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717" r:id="rId5"/>
  </p:sldMasterIdLst>
  <p:notesMasterIdLst>
    <p:notesMasterId r:id="rId32"/>
  </p:notesMasterIdLst>
  <p:sldIdLst>
    <p:sldId id="2664" r:id="rId6"/>
    <p:sldId id="2665" r:id="rId7"/>
    <p:sldId id="257" r:id="rId8"/>
    <p:sldId id="258" r:id="rId9"/>
    <p:sldId id="260" r:id="rId10"/>
    <p:sldId id="261" r:id="rId11"/>
    <p:sldId id="262" r:id="rId12"/>
    <p:sldId id="2666" r:id="rId13"/>
    <p:sldId id="2677" r:id="rId14"/>
    <p:sldId id="2669" r:id="rId15"/>
    <p:sldId id="2678" r:id="rId16"/>
    <p:sldId id="2679" r:id="rId17"/>
    <p:sldId id="2680" r:id="rId18"/>
    <p:sldId id="2681" r:id="rId19"/>
    <p:sldId id="2671" r:id="rId20"/>
    <p:sldId id="2682" r:id="rId21"/>
    <p:sldId id="2683" r:id="rId22"/>
    <p:sldId id="2684" r:id="rId23"/>
    <p:sldId id="2685" r:id="rId24"/>
    <p:sldId id="2686" r:id="rId25"/>
    <p:sldId id="2687" r:id="rId26"/>
    <p:sldId id="2688" r:id="rId27"/>
    <p:sldId id="2689" r:id="rId28"/>
    <p:sldId id="2690" r:id="rId29"/>
    <p:sldId id="2652" r:id="rId30"/>
    <p:sldId id="26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141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58D8-3C1A-4526-8445-629BC3DD4F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2C5F0-1E5C-4266-8D7E-11D9C2E8D0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67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8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99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21251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591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9105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158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323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4556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408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644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917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3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548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289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491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22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296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65531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758033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28268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01918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705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8414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9227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53115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7248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019118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2951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69671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168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0017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58973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61995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170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00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92157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74235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37728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231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34790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676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28933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21538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227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3214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8/15/2023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4822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7403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8/15/2023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991359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9183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357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798144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0536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8/15/2023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43535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8402487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41698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7688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31586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53906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8705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2023/8/15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9222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9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A5F47B7-60E9-4E8F-8C42-778139D7068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89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4DF0C33-1195-467E-8ECD-C39B84A84DD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681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5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21" Type="http://schemas.openxmlformats.org/officeDocument/2006/relationships/slide" Target="slide7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9.wdp"/><Relationship Id="rId2" Type="http://schemas.openxmlformats.org/officeDocument/2006/relationships/image" Target="../media/image26.jpg"/><Relationship Id="rId16" Type="http://schemas.openxmlformats.org/officeDocument/2006/relationships/image" Target="../media/image34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11" Type="http://schemas.openxmlformats.org/officeDocument/2006/relationships/image" Target="../media/image31.gif"/><Relationship Id="rId5" Type="http://schemas.openxmlformats.org/officeDocument/2006/relationships/image" Target="../media/image28.png"/><Relationship Id="rId15" Type="http://schemas.microsoft.com/office/2007/relationships/hdphoto" Target="../media/hdphoto8.wdp"/><Relationship Id="rId23" Type="http://schemas.openxmlformats.org/officeDocument/2006/relationships/slide" Target="slide9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openxmlformats.org/officeDocument/2006/relationships/image" Target="../media/image33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9.wmf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5.wav"/><Relationship Id="rId11" Type="http://schemas.openxmlformats.org/officeDocument/2006/relationships/image" Target="../media/image37.png"/><Relationship Id="rId5" Type="http://schemas.openxmlformats.org/officeDocument/2006/relationships/audio" Target="../media/audio4.wav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26.jp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39.wmf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26.jpg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5" Type="http://schemas.openxmlformats.org/officeDocument/2006/relationships/image" Target="../media/image41.png"/><Relationship Id="rId10" Type="http://schemas.openxmlformats.org/officeDocument/2006/relationships/image" Target="../media/image39.wmf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3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735CA-5986-3AE0-1A4B-3B0591C969B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58778" y="871900"/>
            <a:ext cx="7474344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1238250" y="59312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2035402" y="621488"/>
            <a:ext cx="97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43575" y="198120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23875" y="2047875"/>
            <a:ext cx="54292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Cửa hàng bán được những loại cây nào?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Loại cây nào cửa hàng bán được nhiều nhất?</a:t>
            </a:r>
          </a:p>
          <a:p>
            <a:pPr algn="just" latinLnBrk="0"/>
            <a:r>
              <a:rPr lang="vi-VN" sz="280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</a:p>
        </p:txBody>
      </p:sp>
    </p:spTree>
    <p:extLst>
      <p:ext uri="{BB962C8B-B14F-4D97-AF65-F5344CB8AC3E}">
        <p14:creationId xmlns:p14="http://schemas.microsoft.com/office/powerpoint/2010/main" val="2246999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Cửa hàng bán được những loại cây nào?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53200" y="1123950"/>
            <a:ext cx="2181225" cy="27813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905678" y="3078914"/>
            <a:ext cx="4857751" cy="2750385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hoa ly, hoa hồng, hoa giấy, cây xương rồng, hoa nhài.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4077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Cửa hàng bán được bao nhiêu cây xương rồng?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38925" y="2809874"/>
            <a:ext cx="3676650" cy="5143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523875" y="3078914"/>
            <a:ext cx="5686425" cy="15407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</a:t>
            </a:r>
            <a:endParaRPr lang="en-US" sz="3600" b="1" dirty="0">
              <a:solidFill>
                <a:srgbClr val="44546A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x 4 = 12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 xương rồng.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934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Loại cây nào cửa hàng bán được nhiều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648449" y="1695451"/>
            <a:ext cx="4429125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76276" y="3078914"/>
            <a:ext cx="5162550" cy="169311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hoa hồng bán được nhiều nhất 5</a:t>
            </a:r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4 = 20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cây.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644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0198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CE242-9672-C765-22F6-32BD06BA8A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6475" y="742950"/>
            <a:ext cx="5715000" cy="3771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5747EE6-1E69-5F7E-1ABD-8EE990CA7D6C}"/>
              </a:ext>
            </a:extLst>
          </p:cNvPr>
          <p:cNvSpPr txBox="1"/>
          <p:nvPr/>
        </p:nvSpPr>
        <p:spPr>
          <a:xfrm>
            <a:off x="590550" y="1066800"/>
            <a:ext cx="54292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 ngày thứ Bảy:</a:t>
            </a:r>
          </a:p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Cửa hàng bán được số cây hoa nhài gấp mấy lần số cây hoa ly?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E94D64-0FAE-F7A1-3EC7-33F5CD8AAEC3}"/>
              </a:ext>
            </a:extLst>
          </p:cNvPr>
          <p:cNvSpPr/>
          <p:nvPr/>
        </p:nvSpPr>
        <p:spPr>
          <a:xfrm>
            <a:off x="6572249" y="1190626"/>
            <a:ext cx="3143251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6C0A9375-80D0-4E43-FA36-CADCB5384D88}"/>
              </a:ext>
            </a:extLst>
          </p:cNvPr>
          <p:cNvSpPr/>
          <p:nvPr/>
        </p:nvSpPr>
        <p:spPr>
          <a:xfrm>
            <a:off x="628651" y="3612314"/>
            <a:ext cx="5162550" cy="1864561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Cửa hàng bán được số cây hoa nhài gấp 2 lần số cây hoa ly.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1B4A65-38A0-9AD7-6981-23EE18ADE976}"/>
              </a:ext>
            </a:extLst>
          </p:cNvPr>
          <p:cNvSpPr/>
          <p:nvPr/>
        </p:nvSpPr>
        <p:spPr>
          <a:xfrm>
            <a:off x="6657974" y="3305176"/>
            <a:ext cx="4162426" cy="5524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36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/>
              </a:rPr>
              <a:t>Số học sinh đi xe buýt đến trường ở lớp 4C của một trường tiểu học được ghi lại như sau: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062" y="187166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1019175" y="3971925"/>
            <a:ext cx="10553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vi-VN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 sát bảng số liệu thống kê trên: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Trả lời các câu hỏi: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Thứ Hai có bao nhiêu học sinh đi xe buýt đến trường?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  <a:p>
            <a:pPr algn="just" latinLnBrk="0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</p:spTree>
    <p:extLst>
      <p:ext uri="{BB962C8B-B14F-4D97-AF65-F5344CB8AC3E}">
        <p14:creationId xmlns:p14="http://schemas.microsoft.com/office/powerpoint/2010/main" val="29374739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Thứ Hai có bao nhiêu học sinh đi xe buýt đến trường?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3638549" y="1609726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952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Hai có 16 học sinh đi xe buýt đến trường.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7739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Trả lời các câu hỏi: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Ngày nào có nhiều học sinh đi xe buýt đến trường nhất? Ngày nào có ít học sinh đi xe buýt đến trường nhất?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9A26D-DB3F-38B3-7ADD-E8E079564C46}"/>
              </a:ext>
            </a:extLst>
          </p:cNvPr>
          <p:cNvSpPr/>
          <p:nvPr/>
        </p:nvSpPr>
        <p:spPr>
          <a:xfrm>
            <a:off x="64293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038226" y="5076825"/>
            <a:ext cx="9991724" cy="127635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Tư có nhiều HS đi xe nhất, Thứ Sáu có ít HS đi xe nhất.</a:t>
            </a:r>
            <a:endParaRPr kumimoji="0" lang="pt-BR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CB59508-3E3D-9F6A-CF20-A06DF0F6C83F}"/>
              </a:ext>
            </a:extLst>
          </p:cNvPr>
          <p:cNvSpPr/>
          <p:nvPr/>
        </p:nvSpPr>
        <p:spPr>
          <a:xfrm>
            <a:off x="9286874" y="1638301"/>
            <a:ext cx="1276351" cy="89534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1831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 animBg="1"/>
      <p:bldP spid="15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F1F3E5-FED6-5008-9FDD-F46DC52170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762" y="862012"/>
            <a:ext cx="10106025" cy="18954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18225A-52B2-C9E9-DB29-A71EB87DAA9C}"/>
              </a:ext>
            </a:extLst>
          </p:cNvPr>
          <p:cNvSpPr txBox="1"/>
          <p:nvPr/>
        </p:nvSpPr>
        <p:spPr>
          <a:xfrm>
            <a:off x="923925" y="3076575"/>
            <a:ext cx="105537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sát bảng số liệu thống kê trên: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Em hãy đặt thêm câu hỏi từ thông tin có được trong bảng số liệu thống kê trên.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21DEFA39-386D-3ABF-0F49-7FEBA9139542}"/>
              </a:ext>
            </a:extLst>
          </p:cNvPr>
          <p:cNvSpPr/>
          <p:nvPr/>
        </p:nvSpPr>
        <p:spPr>
          <a:xfrm>
            <a:off x="1257301" y="4610100"/>
            <a:ext cx="9991724" cy="13335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40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 Ba có bao nhiêu học sinh đi xe buýt đến trường?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883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09625" y="3762375"/>
            <a:ext cx="10763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400" b="1" i="0" dirty="0">
                <a:solidFill>
                  <a:srgbClr val="000000"/>
                </a:solidFill>
                <a:effectLst/>
              </a:rPr>
              <a:t>Quan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sát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bảng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liệu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thống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kê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trên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và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trả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lời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các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câu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hỏi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b="1" i="0" dirty="0" err="1">
                <a:solidFill>
                  <a:srgbClr val="000000"/>
                </a:solidFill>
                <a:effectLst/>
              </a:rPr>
              <a:t>Vào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lúc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10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giờ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</a:rPr>
              <a:t>sáng</a:t>
            </a:r>
            <a:r>
              <a:rPr lang="en-US" sz="2400" b="1" i="0" dirty="0">
                <a:solidFill>
                  <a:srgbClr val="000000"/>
                </a:solidFill>
                <a:effectLst/>
              </a:rPr>
              <a:t>: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a)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thứ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C.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b)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Chủ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c)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cao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là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bao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nhiêu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C?</a:t>
            </a:r>
          </a:p>
          <a:p>
            <a:pPr algn="just" latinLnBrk="0"/>
            <a:r>
              <a:rPr lang="en-US" sz="2400" i="0" dirty="0">
                <a:solidFill>
                  <a:srgbClr val="000000"/>
                </a:solidFill>
                <a:effectLst/>
              </a:rPr>
              <a:t>d)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Ngày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nào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trong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tuần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có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nhiệt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độ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thấp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400" i="0" dirty="0" err="1">
                <a:solidFill>
                  <a:srgbClr val="000000"/>
                </a:solidFill>
                <a:effectLst/>
              </a:rPr>
              <a:t>nhất</a:t>
            </a:r>
            <a:r>
              <a:rPr lang="en-US" sz="2400" i="0" dirty="0">
                <a:solidFill>
                  <a:srgbClr val="000000"/>
                </a:solidFill>
                <a:effectLst/>
              </a:rPr>
              <a:t>?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e) </a:t>
            </a:r>
            <a:r>
              <a:rPr lang="en-US" sz="2400" dirty="0" err="1">
                <a:solidFill>
                  <a:srgbClr val="000000"/>
                </a:solidFill>
              </a:rPr>
              <a:t>Em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nhận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xét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gì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nhiệt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đầu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ngày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cuối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tuần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  <a:endParaRPr lang="en-US" sz="2400" i="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74325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4905375" y="2371726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9991724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nhiệt độ là 21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8446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b)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Chủ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79628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Chủ nhật nhiệt độ là 27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F319160-19D4-0989-9DE0-109BFDB529AF}"/>
              </a:ext>
            </a:extLst>
          </p:cNvPr>
          <p:cNvSpPr/>
          <p:nvPr/>
        </p:nvSpPr>
        <p:spPr>
          <a:xfrm>
            <a:off x="8905875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07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c)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cao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bao </a:t>
            </a:r>
            <a:r>
              <a:rPr lang="en-US" sz="2800" dirty="0" err="1">
                <a:solidFill>
                  <a:srgbClr val="000000"/>
                </a:solidFill>
              </a:rPr>
              <a:t>nhiêu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C?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8115300" y="240030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1266826" y="5486400"/>
            <a:ext cx="8839199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cao nhất trong tuần là 28 độ C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871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d)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nào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trong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thấp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nhất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6FC704-C495-219D-E810-3242C48DB332}"/>
              </a:ext>
            </a:extLst>
          </p:cNvPr>
          <p:cNvSpPr/>
          <p:nvPr/>
        </p:nvSpPr>
        <p:spPr>
          <a:xfrm>
            <a:off x="5724525" y="2381251"/>
            <a:ext cx="733426" cy="12096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914400" y="548640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trong tuần có nhiệt độ thấp nhất là thứ Tư.</a:t>
            </a: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207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4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DA05C-A485-4823-8796-AE992ED038BF}"/>
              </a:ext>
            </a:extLst>
          </p:cNvPr>
          <p:cNvSpPr/>
          <p:nvPr/>
        </p:nvSpPr>
        <p:spPr>
          <a:xfrm>
            <a:off x="400050" y="495300"/>
            <a:ext cx="11296650" cy="6172200"/>
          </a:xfrm>
          <a:prstGeom prst="roundRect">
            <a:avLst>
              <a:gd name="adj" fmla="val 94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4902" y="0"/>
            <a:ext cx="1399401" cy="114648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6CB436C-C285-4F0E-A05E-A1E27C34790E}"/>
              </a:ext>
            </a:extLst>
          </p:cNvPr>
          <p:cNvGrpSpPr/>
          <p:nvPr/>
        </p:nvGrpSpPr>
        <p:grpSpPr>
          <a:xfrm>
            <a:off x="209550" y="497873"/>
            <a:ext cx="971550" cy="837543"/>
            <a:chOff x="666750" y="573242"/>
            <a:chExt cx="971550" cy="837543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EE4E71B-B5CA-49F6-AAEC-503882028F94}"/>
                </a:ext>
              </a:extLst>
            </p:cNvPr>
            <p:cNvSpPr/>
            <p:nvPr/>
          </p:nvSpPr>
          <p:spPr>
            <a:xfrm>
              <a:off x="666750" y="573242"/>
              <a:ext cx="971550" cy="837543"/>
            </a:xfrm>
            <a:prstGeom prst="triangl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FE5320D-2B34-4B0C-91E3-A15F00D49894}"/>
                </a:ext>
              </a:extLst>
            </p:cNvPr>
            <p:cNvSpPr txBox="1"/>
            <p:nvPr/>
          </p:nvSpPr>
          <p:spPr>
            <a:xfrm>
              <a:off x="952500" y="821513"/>
              <a:ext cx="685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A0C35B6-BD3D-459C-BE16-1842D2DCCA54}"/>
              </a:ext>
            </a:extLst>
          </p:cNvPr>
          <p:cNvSpPr txBox="1"/>
          <p:nvPr/>
        </p:nvSpPr>
        <p:spPr>
          <a:xfrm>
            <a:off x="1247776" y="590632"/>
            <a:ext cx="10325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 Thảo được phân công ghi lại nhiệt độ vào lúc 10 giờ sáng của tất cả các ngày trong một tuần như ở bảng sau: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7F7782-4CC8-6202-7439-9AA88B2928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6950" y="1819275"/>
            <a:ext cx="7524750" cy="19621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CE9FAB-9923-D7B5-5540-BA5B7E40E683}"/>
              </a:ext>
            </a:extLst>
          </p:cNvPr>
          <p:cNvSpPr txBox="1"/>
          <p:nvPr/>
        </p:nvSpPr>
        <p:spPr>
          <a:xfrm>
            <a:off x="895350" y="3952875"/>
            <a:ext cx="1011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just"/>
            <a:r>
              <a:rPr lang="en-US" sz="2800" dirty="0">
                <a:solidFill>
                  <a:srgbClr val="000000"/>
                </a:solidFill>
              </a:rPr>
              <a:t>e) </a:t>
            </a:r>
            <a:r>
              <a:rPr lang="en-US" sz="2800" dirty="0" err="1">
                <a:solidFill>
                  <a:srgbClr val="000000"/>
                </a:solidFill>
              </a:rPr>
              <a:t>Em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xét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gì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về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nhiệt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độ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của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đầu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và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những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ngày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cuối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tuần</a:t>
            </a:r>
            <a:r>
              <a:rPr lang="en-US" sz="2800" dirty="0">
                <a:solidFill>
                  <a:srgbClr val="000000"/>
                </a:solidFill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8">
            <a:extLst>
              <a:ext uri="{FF2B5EF4-FFF2-40B4-BE49-F238E27FC236}">
                <a16:creationId xmlns:a16="http://schemas.microsoft.com/office/drawing/2014/main" id="{A24E6096-7A7A-B8A2-F22C-C89B5522D77A}"/>
              </a:ext>
            </a:extLst>
          </p:cNvPr>
          <p:cNvSpPr/>
          <p:nvPr/>
        </p:nvSpPr>
        <p:spPr>
          <a:xfrm>
            <a:off x="800100" y="5772150"/>
            <a:ext cx="10791825" cy="762000"/>
          </a:xfrm>
          <a:prstGeom prst="roundRect">
            <a:avLst>
              <a:gd name="adj" fmla="val 6988"/>
            </a:avLst>
          </a:prstGeom>
          <a:solidFill>
            <a:srgbClr val="FFFF00"/>
          </a:solidFill>
          <a:ln w="63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44546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Nhiệt độ của những ngày cuối tuần cao hơn nhiệt độ cùa những ngày đầu tuần.</a:t>
            </a:r>
            <a:endParaRPr kumimoji="0" lang="pt-BR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130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">
            <a:extLst>
              <a:ext uri="{FF2B5EF4-FFF2-40B4-BE49-F238E27FC236}">
                <a16:creationId xmlns:a16="http://schemas.microsoft.com/office/drawing/2014/main" id="{AA558755-1417-4178-8C89-33F0B9112145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E1520C29-23FF-4175-A49A-2025AF19D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278AE629-F7F9-4D35-AE64-26D07A33F1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CDE337F4-32E4-4906-9C70-B8914DF3E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15" name="组合 8">
            <a:extLst>
              <a:ext uri="{FF2B5EF4-FFF2-40B4-BE49-F238E27FC236}">
                <a16:creationId xmlns:a16="http://schemas.microsoft.com/office/drawing/2014/main" id="{9E3E4EF5-56BC-441D-A514-9A888A7F7E1A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6" name="图片 10">
              <a:extLst>
                <a:ext uri="{FF2B5EF4-FFF2-40B4-BE49-F238E27FC236}">
                  <a16:creationId xmlns:a16="http://schemas.microsoft.com/office/drawing/2014/main" id="{A592B361-8E62-42CA-8ED0-387B79A833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7" name="图片 11">
              <a:extLst>
                <a:ext uri="{FF2B5EF4-FFF2-40B4-BE49-F238E27FC236}">
                  <a16:creationId xmlns:a16="http://schemas.microsoft.com/office/drawing/2014/main" id="{079EF30C-07D1-4CCA-BF10-B28D6AB122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8" name="图片 12">
            <a:extLst>
              <a:ext uri="{FF2B5EF4-FFF2-40B4-BE49-F238E27FC236}">
                <a16:creationId xmlns:a16="http://schemas.microsoft.com/office/drawing/2014/main" id="{18455081-678D-4433-A5AA-6FF2878723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9" name="组合 8">
            <a:extLst>
              <a:ext uri="{FF2B5EF4-FFF2-40B4-BE49-F238E27FC236}">
                <a16:creationId xmlns:a16="http://schemas.microsoft.com/office/drawing/2014/main" id="{3FD979EB-8F61-492B-B324-8FB8CF4B3707}"/>
              </a:ext>
            </a:extLst>
          </p:cNvPr>
          <p:cNvGrpSpPr/>
          <p:nvPr/>
        </p:nvGrpSpPr>
        <p:grpSpPr>
          <a:xfrm flipV="1">
            <a:off x="7492240" y="15692"/>
            <a:ext cx="4988772" cy="1396552"/>
            <a:chOff x="-1" y="5367704"/>
            <a:chExt cx="5323647" cy="1490296"/>
          </a:xfrm>
        </p:grpSpPr>
        <p:pic>
          <p:nvPicPr>
            <p:cNvPr id="20" name="图片 10">
              <a:extLst>
                <a:ext uri="{FF2B5EF4-FFF2-40B4-BE49-F238E27FC236}">
                  <a16:creationId xmlns:a16="http://schemas.microsoft.com/office/drawing/2014/main" id="{D11ECE29-9286-4ECC-90AF-FC2F57350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1FE94BA-93A6-4F24-92A0-F09C58276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Cloud Callout 2">
            <a:extLst>
              <a:ext uri="{FF2B5EF4-FFF2-40B4-BE49-F238E27FC236}">
                <a16:creationId xmlns:a16="http://schemas.microsoft.com/office/drawing/2014/main" id="{B2C8FA3F-F3DB-4FB0-ACD6-AC844BEDA64C}"/>
              </a:ext>
            </a:extLst>
          </p:cNvPr>
          <p:cNvSpPr/>
          <p:nvPr/>
        </p:nvSpPr>
        <p:spPr>
          <a:xfrm>
            <a:off x="2665776" y="1761810"/>
            <a:ext cx="8440374" cy="3454069"/>
          </a:xfrm>
          <a:prstGeom prst="cloudCallout">
            <a:avLst>
              <a:gd name="adj1" fmla="val -54677"/>
              <a:gd name="adj2" fmla="val 53510"/>
            </a:avLst>
          </a:prstGeom>
          <a:solidFill>
            <a:srgbClr val="F4FCF7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6175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itchFamily="18" charset="0"/>
              </a:rPr>
              <a:t>   </a:t>
            </a: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宋体" panose="02010600030101010101" pitchFamily="2" charset="-122"/>
                <a:cs typeface="#9Slide03 Arima Madurai Black" panose="00000A00000000000000" pitchFamily="2" charset="0"/>
              </a:rPr>
              <a:t>Về nhà ôn lại bài và chuẩn bị bài tiếp theo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宋体" panose="02010600030101010101" pitchFamily="2" charset="-122"/>
              <a:cs typeface="#9Slide03 Arima Madurai Black" panose="00000A00000000000000" pitchFamily="2" charset="-9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B3F92-6FE7-4743-A32B-FF59B0FF9C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74"/>
          <a:stretch/>
        </p:blipFill>
        <p:spPr>
          <a:xfrm>
            <a:off x="55910" y="1412244"/>
            <a:ext cx="3207070" cy="569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0EEFEE-7F4A-419A-AD95-35D58714D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2579" y="856926"/>
            <a:ext cx="7126842" cy="920576"/>
          </a:xfrm>
          <a:prstGeom prst="rect">
            <a:avLst/>
          </a:prstGeom>
        </p:spPr>
      </p:pic>
      <p:pic>
        <p:nvPicPr>
          <p:cNvPr id="26" name="Picture 2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701C5CD-4389-43AA-B5BB-40B2965A08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3" t="1979" r="1463" b="65799"/>
          <a:stretch/>
        </p:blipFill>
        <p:spPr>
          <a:xfrm>
            <a:off x="1360221" y="693130"/>
            <a:ext cx="1305555" cy="124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00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14F427-81FB-6F01-23B6-910C18A5A5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64207" y="1368373"/>
            <a:ext cx="5206435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35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+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cạnh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chu vi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9771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A. 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dm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cm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2; </a:t>
            </a: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mm</a:t>
            </a:r>
            <a:r>
              <a:rPr lang="en-US" sz="3200" b="1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382316" y="5357706"/>
            <a:ext cx="3389267" cy="12050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kg, hg, dg, 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957" y="31049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703" y="55060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id="{0D356405-C262-4BC4-8593-D9780493ABEA}"/>
              </a:ext>
            </a:extLst>
          </p:cNvPr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Đâu là đơn vị đo diện tích?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6A8BD45-A661-4BF2-8E38-0C36624885DF}"/>
              </a:ext>
            </a:extLst>
          </p:cNvPr>
          <p:cNvSpPr/>
          <p:nvPr/>
        </p:nvSpPr>
        <p:spPr>
          <a:xfrm>
            <a:off x="4348896" y="3936966"/>
            <a:ext cx="3389267" cy="120653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m, dm , cm, mm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939" y="4024305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4572001" y="2838451"/>
            <a:ext cx="3389267" cy="8021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it-IT" sz="3200" b="1" dirty="0">
                <a:solidFill>
                  <a:schemeClr val="tx1"/>
                </a:solidFill>
              </a:rPr>
              <a:t>A. 2 kg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9258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685800">
              <a:defRPr/>
            </a:pPr>
            <a:r>
              <a:rPr lang="en-US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C. 2 500 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855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2 000 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09974" y="609600"/>
            <a:ext cx="5904139" cy="16287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khối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lượng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gói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hình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8DCEEE-DAEC-007B-35E3-2402D98801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0975" y="761999"/>
            <a:ext cx="3026811" cy="2524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4B5020-7D64-4F5B-3575-4B0456B257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3412" y="3276600"/>
            <a:ext cx="21431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EED07-9F58-9E35-E788-43DE8698F0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30887" y="606630"/>
            <a:ext cx="8071804" cy="2645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5B85A3-AFE2-E852-E303-02A03252D1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4661" y="2029833"/>
            <a:ext cx="7590178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4CB4C1-E56A-A398-5408-B31AE7D44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969" y="976675"/>
            <a:ext cx="621236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14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1174</Words>
  <Application>Microsoft Office PowerPoint</Application>
  <PresentationFormat>Widescreen</PresentationFormat>
  <Paragraphs>149</Paragraphs>
  <Slides>26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等线</vt:lpstr>
      <vt:lpstr>微软雅黑</vt:lpstr>
      <vt:lpstr>.VnBlack</vt:lpstr>
      <vt:lpstr>Arial</vt:lpstr>
      <vt:lpstr>Calibri</vt:lpstr>
      <vt:lpstr>Calibri Light</vt:lpstr>
      <vt:lpstr>Times New Roman</vt:lpstr>
      <vt:lpstr>UTM Avo</vt:lpstr>
      <vt:lpstr>Office 主题</vt:lpstr>
      <vt:lpstr>3_Office Theme</vt:lpstr>
      <vt:lpstr>4_Office Theme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Tuyết Anh</cp:lastModifiedBy>
  <cp:revision>31</cp:revision>
  <dcterms:created xsi:type="dcterms:W3CDTF">2023-08-12T23:39:18Z</dcterms:created>
  <dcterms:modified xsi:type="dcterms:W3CDTF">2023-08-15T04:38:48Z</dcterms:modified>
</cp:coreProperties>
</file>