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8"/>
  </p:notesMasterIdLst>
  <p:sldIdLst>
    <p:sldId id="286" r:id="rId2"/>
    <p:sldId id="288" r:id="rId3"/>
    <p:sldId id="289" r:id="rId4"/>
    <p:sldId id="285" r:id="rId5"/>
    <p:sldId id="268" r:id="rId6"/>
    <p:sldId id="261" r:id="rId7"/>
    <p:sldId id="262" r:id="rId8"/>
    <p:sldId id="270" r:id="rId9"/>
    <p:sldId id="272" r:id="rId10"/>
    <p:sldId id="273" r:id="rId11"/>
    <p:sldId id="265" r:id="rId12"/>
    <p:sldId id="266" r:id="rId13"/>
    <p:sldId id="274" r:id="rId14"/>
    <p:sldId id="283" r:id="rId15"/>
    <p:sldId id="267" r:id="rId16"/>
    <p:sldId id="287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folHlink"/>
      </a:buClr>
      <a:buSzPct val="60000"/>
      <a:buFont typeface="Wingdings" pitchFamily="2" charset="2"/>
      <a:buChar char="n"/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folHlink"/>
      </a:buClr>
      <a:buSzPct val="60000"/>
      <a:buFont typeface="Wingdings" pitchFamily="2" charset="2"/>
      <a:buChar char="n"/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folHlink"/>
      </a:buClr>
      <a:buSzPct val="60000"/>
      <a:buFont typeface="Wingdings" pitchFamily="2" charset="2"/>
      <a:buChar char="n"/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folHlink"/>
      </a:buClr>
      <a:buSzPct val="60000"/>
      <a:buFont typeface="Wingdings" pitchFamily="2" charset="2"/>
      <a:buChar char="n"/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folHlink"/>
      </a:buClr>
      <a:buSzPct val="60000"/>
      <a:buFont typeface="Wingdings" pitchFamily="2" charset="2"/>
      <a:buChar char="n"/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99"/>
    <a:srgbClr val="D2F2F6"/>
    <a:srgbClr val="9CE2EC"/>
    <a:srgbClr val="FF505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>
        <p:scale>
          <a:sx n="66" d="100"/>
          <a:sy n="66" d="100"/>
        </p:scale>
        <p:origin x="1301" y="45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32158-0EDD-4A73-A1F7-90797340CDEA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AEB58-A285-43BF-AFD5-E27258A69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57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C3B708B-7918-4BA7-BC7E-D56AA3FF93C6}" type="slidenum">
              <a:rPr lang="en-US" altLang="vi-VN" smtClean="0">
                <a:latin typeface="Arial" panose="020B0604020202020204" pitchFamily="34" charset="0"/>
              </a:rPr>
              <a:pPr/>
              <a:t>4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6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CC4145-E858-4594-AFEB-B8F2D4E001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0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EC2EA5-1E8B-4DDD-9A9A-23B38A714A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A553FB-130B-4841-9586-0CBC252226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2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106775-55F0-40B6-B64C-375AF9166B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09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844A7-132F-4B62-A2A7-EC2BD559A2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07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94DA-0EB7-4DD7-BDC9-D3450D9B13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0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AA3F48-48E9-4E47-AC7B-A48988DE7F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002238-A84C-4C30-8035-E2479DEA1C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1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26D247-CE95-18B6-748A-380ED2596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16555" y="-14525"/>
            <a:ext cx="12262140" cy="6872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19344E-6B3A-6A21-01C8-CCC74C26C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5198" b="82219"/>
          <a:stretch/>
        </p:blipFill>
        <p:spPr>
          <a:xfrm>
            <a:off x="3240" y="0"/>
            <a:ext cx="3023870" cy="121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5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180591-1059-4276-9F0C-86C345D8AB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51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E4BAF-CF35-4BAC-A6F2-F0273A1054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5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30B3E2C-E064-595B-8DC3-A61B6D746F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2EBCC3B-439A-4DF6-A850-CC42CF8E3D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2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6.jpeg"/><Relationship Id="rId7" Type="http://schemas.openxmlformats.org/officeDocument/2006/relationships/image" Target="../media/image2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E62B6A7-16C8-B1D9-E2C9-1105E452D81A}"/>
              </a:ext>
            </a:extLst>
          </p:cNvPr>
          <p:cNvGrpSpPr/>
          <p:nvPr/>
        </p:nvGrpSpPr>
        <p:grpSpPr>
          <a:xfrm>
            <a:off x="4122730" y="544990"/>
            <a:ext cx="3415275" cy="4705490"/>
            <a:chOff x="4350415" y="696781"/>
            <a:chExt cx="3415275" cy="4705490"/>
          </a:xfrm>
        </p:grpSpPr>
        <p:pic>
          <p:nvPicPr>
            <p:cNvPr id="5" name="Picture 2" descr="Sách Giáo Khoa Kĩ thuật Lớp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55" l="15455" r="845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80" t="1613" r="16278" b="2495"/>
            <a:stretch/>
          </p:blipFill>
          <p:spPr bwMode="auto">
            <a:xfrm>
              <a:off x="4426310" y="696781"/>
              <a:ext cx="3339380" cy="47054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99BACC1-1E97-6E0D-9B24-ACF1A62C91C2}"/>
                </a:ext>
              </a:extLst>
            </p:cNvPr>
            <p:cNvSpPr/>
            <p:nvPr/>
          </p:nvSpPr>
          <p:spPr>
            <a:xfrm>
              <a:off x="4350415" y="696781"/>
              <a:ext cx="75895" cy="47054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icons.png">
            <a:extLst>
              <a:ext uri="{FF2B5EF4-FFF2-40B4-BE49-F238E27FC236}">
                <a16:creationId xmlns:a16="http://schemas.microsoft.com/office/drawing/2014/main" id="{F0A4E2D1-D9E5-5A15-D7A4-885689F9F0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3341" t="8768" r="16571" b="53714"/>
          <a:stretch/>
        </p:blipFill>
        <p:spPr>
          <a:xfrm>
            <a:off x="9283590" y="378170"/>
            <a:ext cx="1671868" cy="14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8636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485775"/>
            <a:ext cx="3778250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7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3600125"/>
            <a:ext cx="3778250" cy="263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403875" y="2521551"/>
            <a:ext cx="5868315" cy="265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4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3" name="TextBox 7"/>
          <p:cNvSpPr txBox="1">
            <a:spLocks noChangeArrowheads="1"/>
          </p:cNvSpPr>
          <p:nvPr/>
        </p:nvSpPr>
        <p:spPr bwMode="auto">
          <a:xfrm>
            <a:off x="859245" y="1683415"/>
            <a:ext cx="18719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endParaRPr lang="vi-VN" alt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8154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448715" y="313293"/>
            <a:ext cx="883920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SzTx/>
              <a:buNone/>
            </a:pPr>
            <a:r>
              <a:rPr lang="en-US" sz="2200" b="1" dirty="0">
                <a:cs typeface="Times New Roman" panose="02020603050405020304" pitchFamily="18" charset="0"/>
              </a:rPr>
              <a:t>c) </a:t>
            </a:r>
            <a:r>
              <a:rPr lang="en-US" sz="2200" b="1" dirty="0" err="1">
                <a:cs typeface="Times New Roman" panose="02020603050405020304" pitchFamily="18" charset="0"/>
              </a:rPr>
              <a:t>Quấn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chỉ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quanh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chân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khuy</a:t>
            </a:r>
            <a:r>
              <a:rPr lang="en-US" sz="2200" b="1" dirty="0">
                <a:cs typeface="Times New Roman" panose="02020603050405020304" pitchFamily="18" charset="0"/>
              </a:rPr>
              <a:t>.</a:t>
            </a:r>
            <a:br>
              <a:rPr lang="en-US" sz="2200" b="1" dirty="0">
                <a:cs typeface="Times New Roman" panose="02020603050405020304" pitchFamily="18" charset="0"/>
              </a:rPr>
            </a:br>
            <a:r>
              <a:rPr lang="en-US" sz="2200" dirty="0"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cs typeface="Times New Roman" panose="02020603050405020304" pitchFamily="18" charset="0"/>
              </a:rPr>
              <a:t>Lên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kim</a:t>
            </a:r>
            <a:r>
              <a:rPr lang="en-US" sz="2200" dirty="0">
                <a:cs typeface="Times New Roman" panose="02020603050405020304" pitchFamily="18" charset="0"/>
              </a:rPr>
              <a:t> qua 2 </a:t>
            </a:r>
            <a:r>
              <a:rPr lang="en-US" sz="2200" dirty="0" err="1">
                <a:cs typeface="Times New Roman" panose="02020603050405020304" pitchFamily="18" charset="0"/>
              </a:rPr>
              <a:t>lượt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vải</a:t>
            </a:r>
            <a:r>
              <a:rPr lang="en-US" sz="2200" dirty="0"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cs typeface="Times New Roman" panose="02020603050405020304" pitchFamily="18" charset="0"/>
              </a:rPr>
              <a:t>sát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chân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khuy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nhưng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không</a:t>
            </a:r>
            <a:r>
              <a:rPr lang="en-US" sz="2200" dirty="0"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cs typeface="Times New Roman" panose="02020603050405020304" pitchFamily="18" charset="0"/>
              </a:rPr>
              <a:t>lỗ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khuy</a:t>
            </a:r>
            <a:r>
              <a:rPr lang="en-US" sz="2200" dirty="0"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cs typeface="Times New Roman" panose="02020603050405020304" pitchFamily="18" charset="0"/>
              </a:rPr>
              <a:t>hình</a:t>
            </a:r>
            <a:r>
              <a:rPr lang="en-US" sz="2200" dirty="0">
                <a:cs typeface="Times New Roman" panose="02020603050405020304" pitchFamily="18" charset="0"/>
              </a:rPr>
              <a:t> 5a). </a:t>
            </a:r>
            <a:r>
              <a:rPr lang="en-US" sz="2200" dirty="0" err="1">
                <a:cs typeface="Times New Roman" panose="02020603050405020304" pitchFamily="18" charset="0"/>
              </a:rPr>
              <a:t>Kéo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chỉ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lên</a:t>
            </a:r>
            <a:r>
              <a:rPr lang="en-US" sz="2200" dirty="0"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SzTx/>
              <a:buNone/>
            </a:pPr>
            <a:r>
              <a:rPr lang="en-US" sz="2200" dirty="0">
                <a:cs typeface="Times New Roman" panose="02020603050405020304" pitchFamily="18" charset="0"/>
              </a:rPr>
              <a:t>	- </a:t>
            </a:r>
            <a:r>
              <a:rPr lang="en-US" sz="2200" dirty="0" err="1">
                <a:cs typeface="Times New Roman" panose="02020603050405020304" pitchFamily="18" charset="0"/>
              </a:rPr>
              <a:t>Quấn</a:t>
            </a:r>
            <a:r>
              <a:rPr lang="en-US" sz="2200" dirty="0">
                <a:cs typeface="Times New Roman" panose="02020603050405020304" pitchFamily="18" charset="0"/>
              </a:rPr>
              <a:t> 3-4 </a:t>
            </a:r>
            <a:r>
              <a:rPr lang="en-US" sz="2200" dirty="0" err="1">
                <a:cs typeface="Times New Roman" panose="02020603050405020304" pitchFamily="18" charset="0"/>
              </a:rPr>
              <a:t>vòng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chỉ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quanh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kim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khâu</a:t>
            </a:r>
            <a:r>
              <a:rPr lang="en-US" sz="2200" dirty="0"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cs typeface="Times New Roman" panose="02020603050405020304" pitchFamily="18" charset="0"/>
              </a:rPr>
              <a:t>giữa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khuy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và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vải</a:t>
            </a:r>
            <a:r>
              <a:rPr lang="en-US" sz="2200" dirty="0">
                <a:cs typeface="Times New Roman" panose="02020603050405020304" pitchFamily="18" charset="0"/>
              </a:rPr>
              <a:t> (hay </a:t>
            </a:r>
            <a:r>
              <a:rPr lang="en-US" sz="2200" dirty="0" err="1">
                <a:cs typeface="Times New Roman" panose="02020603050405020304" pitchFamily="18" charset="0"/>
              </a:rPr>
              <a:t>còn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gọi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là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chân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khuy</a:t>
            </a:r>
            <a:r>
              <a:rPr lang="en-US" sz="2200" dirty="0">
                <a:cs typeface="Times New Roman" panose="02020603050405020304" pitchFamily="18" charset="0"/>
              </a:rPr>
              <a:t>) (</a:t>
            </a:r>
            <a:r>
              <a:rPr lang="en-US" sz="2200" dirty="0" err="1">
                <a:cs typeface="Times New Roman" panose="02020603050405020304" pitchFamily="18" charset="0"/>
              </a:rPr>
              <a:t>hình</a:t>
            </a:r>
            <a:r>
              <a:rPr lang="en-US" sz="2200" dirty="0">
                <a:cs typeface="Times New Roman" panose="02020603050405020304" pitchFamily="18" charset="0"/>
              </a:rPr>
              <a:t> 5b). </a:t>
            </a:r>
          </a:p>
        </p:txBody>
      </p:sp>
      <p:pic>
        <p:nvPicPr>
          <p:cNvPr id="8196" name="Picture 7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8373" y="2165906"/>
            <a:ext cx="32766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8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915" y="1913493"/>
            <a:ext cx="327660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5261155" y="4871005"/>
            <a:ext cx="38154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b="1" dirty="0" err="1">
                <a:cs typeface="Times New Roman" panose="02020603050405020304" pitchFamily="18" charset="0"/>
              </a:rPr>
              <a:t>Hình</a:t>
            </a:r>
            <a:r>
              <a:rPr lang="en-US" b="1" dirty="0">
                <a:cs typeface="Times New Roman" panose="02020603050405020304" pitchFamily="18" charset="0"/>
              </a:rPr>
              <a:t> 5</a:t>
            </a:r>
            <a:r>
              <a:rPr lang="en-US" dirty="0">
                <a:cs typeface="Times New Roman" panose="02020603050405020304" pitchFamily="18" charset="0"/>
              </a:rPr>
              <a:t>: </a:t>
            </a:r>
            <a:r>
              <a:rPr lang="en-US" dirty="0" err="1">
                <a:cs typeface="Times New Roman" panose="02020603050405020304" pitchFamily="18" charset="0"/>
              </a:rPr>
              <a:t>Quấn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chỉ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quanh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chân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khuy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524000" y="682446"/>
            <a:ext cx="39624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SzTx/>
              <a:buNone/>
            </a:pPr>
            <a:r>
              <a:rPr lang="en-US" sz="2200" b="1" dirty="0">
                <a:cs typeface="Times New Roman" panose="02020603050405020304" pitchFamily="18" charset="0"/>
              </a:rPr>
              <a:t>d) </a:t>
            </a:r>
            <a:r>
              <a:rPr lang="en-US" sz="2200" b="1" dirty="0" err="1">
                <a:cs typeface="Times New Roman" panose="02020603050405020304" pitchFamily="18" charset="0"/>
              </a:rPr>
              <a:t>Kết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thúc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đính</a:t>
            </a:r>
            <a:r>
              <a:rPr lang="en-US" sz="2200" b="1" dirty="0"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cs typeface="Times New Roman" panose="02020603050405020304" pitchFamily="18" charset="0"/>
              </a:rPr>
              <a:t>chân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khuy</a:t>
            </a:r>
            <a:r>
              <a:rPr lang="en-US" sz="2200" b="1" dirty="0">
                <a:cs typeface="Times New Roman" panose="02020603050405020304" pitchFamily="18" charset="0"/>
              </a:rPr>
              <a:t> (</a:t>
            </a:r>
            <a:r>
              <a:rPr lang="en-US" sz="2200" b="1" dirty="0" err="1">
                <a:cs typeface="Times New Roman" panose="02020603050405020304" pitchFamily="18" charset="0"/>
              </a:rPr>
              <a:t>hinh</a:t>
            </a:r>
            <a:r>
              <a:rPr lang="en-US" sz="2200" b="1" dirty="0">
                <a:cs typeface="Times New Roman" panose="02020603050405020304" pitchFamily="18" charset="0"/>
              </a:rPr>
              <a:t> 6)</a:t>
            </a:r>
            <a:br>
              <a:rPr lang="en-US" sz="2200" b="1" dirty="0">
                <a:cs typeface="Times New Roman" panose="02020603050405020304" pitchFamily="18" charset="0"/>
              </a:rPr>
            </a:br>
            <a:r>
              <a:rPr lang="en-US" sz="2200" dirty="0"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cs typeface="Times New Roman" panose="02020603050405020304" pitchFamily="18" charset="0"/>
              </a:rPr>
              <a:t>Xuống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kim</a:t>
            </a:r>
            <a:r>
              <a:rPr lang="en-US" sz="2200" dirty="0">
                <a:cs typeface="Times New Roman" panose="02020603050405020304" pitchFamily="18" charset="0"/>
              </a:rPr>
              <a:t>.</a:t>
            </a:r>
            <a:br>
              <a:rPr lang="en-US" sz="2200" dirty="0">
                <a:cs typeface="Times New Roman" panose="02020603050405020304" pitchFamily="18" charset="0"/>
              </a:rPr>
            </a:br>
            <a:r>
              <a:rPr lang="en-US" sz="2200" dirty="0"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cs typeface="Times New Roman" panose="02020603050405020304" pitchFamily="18" charset="0"/>
              </a:rPr>
              <a:t>Lật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vải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và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kéo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chỉ</a:t>
            </a:r>
            <a:r>
              <a:rPr lang="en-US" sz="2200" dirty="0"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cs typeface="Times New Roman" panose="02020603050405020304" pitchFamily="18" charset="0"/>
              </a:rPr>
              <a:t>mặt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trái</a:t>
            </a:r>
            <a:r>
              <a:rPr lang="en-US" sz="2200" dirty="0"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cs typeface="Times New Roman" panose="02020603050405020304" pitchFamily="18" charset="0"/>
              </a:rPr>
              <a:t>Luồn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kim</a:t>
            </a:r>
            <a:r>
              <a:rPr lang="en-US" sz="2200" dirty="0"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cs typeface="Times New Roman" panose="02020603050405020304" pitchFamily="18" charset="0"/>
              </a:rPr>
              <a:t>mũi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khâu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để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thắt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nút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chỉ</a:t>
            </a:r>
            <a:r>
              <a:rPr lang="en-US" sz="2200" dirty="0">
                <a:cs typeface="Times New Roman" panose="02020603050405020304" pitchFamily="18" charset="0"/>
              </a:rPr>
              <a:t>.</a:t>
            </a:r>
            <a:br>
              <a:rPr lang="en-US" sz="2200" dirty="0">
                <a:cs typeface="Times New Roman" panose="02020603050405020304" pitchFamily="18" charset="0"/>
              </a:rPr>
            </a:br>
            <a:r>
              <a:rPr lang="en-US" sz="2200" dirty="0"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cs typeface="Times New Roman" panose="02020603050405020304" pitchFamily="18" charset="0"/>
              </a:rPr>
              <a:t>Cắt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chỉ</a:t>
            </a:r>
            <a:r>
              <a:rPr lang="en-US" sz="22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20" name="Picture 7" descr="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0F9"/>
              </a:clrFrom>
              <a:clrTo>
                <a:srgbClr val="F3F0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834845"/>
            <a:ext cx="44450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1905000" y="3501846"/>
            <a:ext cx="3810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200" i="1">
                <a:cs typeface="Times New Roman" panose="02020603050405020304" pitchFamily="18" charset="0"/>
              </a:rPr>
              <a:t>Em hãy so sánh cách kết thúc đính khuy  với cách kết thúc đường khâu.</a:t>
            </a:r>
          </a:p>
        </p:txBody>
      </p:sp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6096000" y="4263845"/>
            <a:ext cx="3810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200" b="1">
                <a:cs typeface="Times New Roman" panose="02020603050405020304" pitchFamily="18" charset="0"/>
              </a:rPr>
              <a:t>Hình 6: </a:t>
            </a:r>
            <a:r>
              <a:rPr lang="en-US" sz="2200" i="1">
                <a:cs typeface="Times New Roman" panose="02020603050405020304" pitchFamily="18" charset="0"/>
              </a:rPr>
              <a:t>Kết thúc đính khuy</a:t>
            </a:r>
            <a:endParaRPr lang="en-US" sz="2200" b="1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Grp="1" noChangeArrowheads="1"/>
          </p:cNvSpPr>
          <p:nvPr>
            <p:ph type="title"/>
          </p:nvPr>
        </p:nvSpPr>
        <p:spPr>
          <a:xfrm>
            <a:off x="1823920" y="334185"/>
            <a:ext cx="4800600" cy="4127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vi-VN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Vạch dấu các điểm đính khuy</a:t>
            </a:r>
            <a:endParaRPr lang="en-US" alt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 rot="10800000" flipV="1">
            <a:off x="1219200" y="2446338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vi-VN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Đính khuy vào các điểm vạch dấu</a:t>
            </a:r>
          </a:p>
        </p:txBody>
      </p:sp>
      <p:pic>
        <p:nvPicPr>
          <p:cNvPr id="17412" name="Picture 10" descr="Picture1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26624" r="59662" b="59439"/>
          <a:stretch>
            <a:fillRect/>
          </a:stretch>
        </p:blipFill>
        <p:spPr bwMode="auto">
          <a:xfrm>
            <a:off x="2362200" y="3244851"/>
            <a:ext cx="2057400" cy="1300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11"/>
          <p:cNvSpPr txBox="1">
            <a:spLocks noChangeArrowheads="1"/>
          </p:cNvSpPr>
          <p:nvPr/>
        </p:nvSpPr>
        <p:spPr bwMode="auto">
          <a:xfrm rot="10800000" flipV="1">
            <a:off x="2076450" y="2827308"/>
            <a:ext cx="327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1682750" y="4713288"/>
            <a:ext cx="419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Text Box 20"/>
          <p:cNvSpPr txBox="1">
            <a:spLocks noChangeArrowheads="1"/>
          </p:cNvSpPr>
          <p:nvPr/>
        </p:nvSpPr>
        <p:spPr bwMode="auto">
          <a:xfrm>
            <a:off x="6324601" y="4830733"/>
            <a:ext cx="33384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6" name="Picture 27" descr="Picture1"/>
          <p:cNvPicPr>
            <a:picLocks noChangeAspect="1" noChangeArrowheads="1"/>
          </p:cNvPicPr>
          <p:nvPr/>
        </p:nvPicPr>
        <p:blipFill>
          <a:blip r:embed="rId3" cstate="print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4" t="4274" r="14706" b="80676"/>
          <a:stretch>
            <a:fillRect/>
          </a:stretch>
        </p:blipFill>
        <p:spPr bwMode="auto">
          <a:xfrm>
            <a:off x="5562600" y="786622"/>
            <a:ext cx="2743200" cy="144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Text Box 30"/>
          <p:cNvSpPr txBox="1">
            <a:spLocks noChangeArrowheads="1"/>
          </p:cNvSpPr>
          <p:nvPr/>
        </p:nvSpPr>
        <p:spPr bwMode="auto">
          <a:xfrm rot="10800000" flipV="1">
            <a:off x="6324600" y="2787620"/>
            <a:ext cx="3811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9" name="Picture 6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3230563"/>
            <a:ext cx="2111375" cy="1543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7" descr="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6" y="3244851"/>
            <a:ext cx="2111375" cy="1516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8" descr="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5218114"/>
            <a:ext cx="2168525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7" descr="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4" y="5159376"/>
            <a:ext cx="2047875" cy="159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3" name="Picture 8" descr="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5183189"/>
            <a:ext cx="1993900" cy="154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21" descr="Picture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8" t="4274" r="51007" b="81354"/>
          <a:stretch>
            <a:fillRect/>
          </a:stretch>
        </p:blipFill>
        <p:spPr bwMode="auto">
          <a:xfrm>
            <a:off x="2559050" y="821548"/>
            <a:ext cx="2628900" cy="1476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61583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WordArt 7"/>
          <p:cNvSpPr>
            <a:spLocks noChangeArrowheads="1" noChangeShapeType="1" noTextEdit="1"/>
          </p:cNvSpPr>
          <p:nvPr/>
        </p:nvSpPr>
        <p:spPr bwMode="auto">
          <a:xfrm>
            <a:off x="1542300" y="-441645"/>
            <a:ext cx="6146800" cy="2378075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15368" name="WordArt 8"/>
          <p:cNvSpPr>
            <a:spLocks noChangeArrowheads="1" noChangeShapeType="1" noTextEdit="1"/>
          </p:cNvSpPr>
          <p:nvPr/>
        </p:nvSpPr>
        <p:spPr bwMode="auto">
          <a:xfrm>
            <a:off x="1332915" y="1005076"/>
            <a:ext cx="6146800" cy="2378075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ĐÁNH GIÁ SẢN PHẨM.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1542300" y="3727861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b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khuy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quấn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khuy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chặt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khâu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khuy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chắc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chắn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271" name="Rectangle 20"/>
          <p:cNvSpPr>
            <a:spLocks noChangeArrowheads="1"/>
          </p:cNvSpPr>
          <p:nvPr/>
        </p:nvSpPr>
        <p:spPr bwMode="auto">
          <a:xfrm>
            <a:off x="100295" y="0"/>
            <a:ext cx="1199141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2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456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52905" y="1069851"/>
            <a:ext cx="8839200" cy="238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SzTx/>
              <a:buFont typeface="Wingdings" pitchFamily="2" charset="2"/>
              <a:buAutoNum type="arabicPeriod"/>
            </a:pPr>
            <a:r>
              <a:rPr lang="en-US" sz="2400" dirty="0" err="1">
                <a:cs typeface="Times New Roman" panose="02020603050405020304" pitchFamily="18" charset="0"/>
              </a:rPr>
              <a:t>Đính</a:t>
            </a:r>
            <a:r>
              <a:rPr lang="en-US" sz="2400" dirty="0"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lỗ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thực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hiện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theo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bước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  <a:br>
              <a:rPr lang="en-US" sz="2400" dirty="0">
                <a:cs typeface="Times New Roman" panose="02020603050405020304" pitchFamily="18" charset="0"/>
              </a:rPr>
            </a:br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Vạch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dấu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các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điểm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đính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trên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vải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br>
              <a:rPr lang="en-US" sz="2400" dirty="0">
                <a:cs typeface="Times New Roman" panose="02020603050405020304" pitchFamily="18" charset="0"/>
              </a:rPr>
            </a:br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Đính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các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điểm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vạch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SzTx/>
              <a:buFont typeface="Wingdings" pitchFamily="2" charset="2"/>
              <a:buAutoNum type="arabicPeriod"/>
            </a:pPr>
            <a:r>
              <a:rPr lang="en-US" sz="2400" dirty="0" err="1">
                <a:cs typeface="Times New Roman" panose="02020603050405020304" pitchFamily="18" charset="0"/>
              </a:rPr>
              <a:t>Khi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đính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cs typeface="Times New Roman" panose="02020603050405020304" pitchFamily="18" charset="0"/>
              </a:rPr>
              <a:t>lỗ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cần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lên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kim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cs typeface="Times New Roman" panose="02020603050405020304" pitchFamily="18" charset="0"/>
              </a:rPr>
              <a:t>một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lỗ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xuống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kim</a:t>
            </a:r>
            <a:r>
              <a:rPr lang="en-US" sz="2400" dirty="0"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cs typeface="Times New Roman" panose="02020603050405020304" pitchFamily="18" charset="0"/>
              </a:rPr>
              <a:t>một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lỗ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còn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lại</a:t>
            </a:r>
            <a:r>
              <a:rPr lang="en-US" sz="2400" dirty="0">
                <a:cs typeface="Times New Roman" panose="02020603050405020304" pitchFamily="18" charset="0"/>
              </a:rPr>
              <a:t> 4-5 </a:t>
            </a:r>
            <a:r>
              <a:rPr lang="en-US" sz="2400" dirty="0" err="1">
                <a:cs typeface="Times New Roman" panose="02020603050405020304" pitchFamily="18" charset="0"/>
              </a:rPr>
              <a:t>lần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Sau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đó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quấn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chỉ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quanh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chan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nút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chỉ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2980044" y="550739"/>
            <a:ext cx="1576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800" b="1" dirty="0" err="1">
                <a:solidFill>
                  <a:srgbClr val="009999"/>
                </a:solidFill>
                <a:latin typeface="Arial" charset="0"/>
              </a:rPr>
              <a:t>Ghi</a:t>
            </a:r>
            <a:r>
              <a:rPr lang="en-US" sz="2800" b="1" dirty="0">
                <a:solidFill>
                  <a:srgbClr val="009999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Arial" charset="0"/>
              </a:rPr>
              <a:t>nhớ</a:t>
            </a:r>
            <a:endParaRPr lang="en-US" sz="2800" b="1" dirty="0">
              <a:solidFill>
                <a:srgbClr val="009999"/>
              </a:solidFill>
              <a:latin typeface="Arial" charset="0"/>
            </a:endParaRPr>
          </a:p>
        </p:txBody>
      </p:sp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2073565" y="358079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SzTx/>
              <a:buNone/>
            </a:pPr>
            <a:r>
              <a:rPr lang="en-US" sz="2400" dirty="0">
                <a:cs typeface="Times New Roman" panose="02020603050405020304" pitchFamily="18" charset="0"/>
              </a:rPr>
              <a:t> </a:t>
            </a:r>
            <a:br>
              <a:rPr lang="en-US" sz="2400" dirty="0">
                <a:cs typeface="Times New Roman" panose="02020603050405020304" pitchFamily="18" charset="0"/>
              </a:rPr>
            </a:br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Đính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đúng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các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điểm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vạch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dấu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br>
              <a:rPr lang="en-US" sz="2400" dirty="0">
                <a:cs typeface="Times New Roman" panose="02020603050405020304" pitchFamily="18" charset="0"/>
              </a:rPr>
            </a:br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Các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vòng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chỉ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quấn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quanh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chân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chặt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br>
              <a:rPr lang="en-US" sz="2400" dirty="0">
                <a:cs typeface="Times New Roman" panose="02020603050405020304" pitchFamily="18" charset="0"/>
              </a:rPr>
            </a:br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khâu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khuy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chắc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chắn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850143" y="3429000"/>
            <a:ext cx="34804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800" b="1" dirty="0" err="1">
                <a:solidFill>
                  <a:srgbClr val="009999"/>
                </a:solidFill>
                <a:latin typeface="Arial" charset="0"/>
              </a:rPr>
              <a:t>Đánh</a:t>
            </a:r>
            <a:r>
              <a:rPr lang="en-US" sz="2800" b="1" dirty="0">
                <a:solidFill>
                  <a:srgbClr val="009999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Arial" charset="0"/>
              </a:rPr>
              <a:t>giá</a:t>
            </a:r>
            <a:r>
              <a:rPr lang="en-US" sz="2800" b="1" dirty="0">
                <a:solidFill>
                  <a:srgbClr val="009999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Arial" charset="0"/>
              </a:rPr>
              <a:t>sản</a:t>
            </a:r>
            <a:r>
              <a:rPr lang="en-US" sz="2800" b="1" dirty="0">
                <a:solidFill>
                  <a:srgbClr val="009999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Arial" charset="0"/>
              </a:rPr>
              <a:t>phẩm</a:t>
            </a:r>
            <a:endParaRPr lang="en-US" sz="2800" b="1" dirty="0">
              <a:solidFill>
                <a:srgbClr val="009999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5E95CE-FAD1-DF0F-D67C-ACB1769224C3}"/>
              </a:ext>
            </a:extLst>
          </p:cNvPr>
          <p:cNvGrpSpPr/>
          <p:nvPr/>
        </p:nvGrpSpPr>
        <p:grpSpPr>
          <a:xfrm>
            <a:off x="3490455" y="-23624"/>
            <a:ext cx="4730605" cy="1125006"/>
            <a:chOff x="3490455" y="-23624"/>
            <a:chExt cx="4730605" cy="112500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0ED6C7A-68E1-0CA8-43A4-FBF3141D2188}"/>
                </a:ext>
              </a:extLst>
            </p:cNvPr>
            <p:cNvSpPr/>
            <p:nvPr/>
          </p:nvSpPr>
          <p:spPr>
            <a:xfrm>
              <a:off x="3490455" y="241410"/>
              <a:ext cx="4730605" cy="85997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844CC1-A712-187E-E0FD-3CA10E565E8A}"/>
                </a:ext>
              </a:extLst>
            </p:cNvPr>
            <p:cNvGrpSpPr/>
            <p:nvPr/>
          </p:nvGrpSpPr>
          <p:grpSpPr>
            <a:xfrm>
              <a:off x="4322627" y="0"/>
              <a:ext cx="151790" cy="364828"/>
              <a:chOff x="4322627" y="0"/>
              <a:chExt cx="151790" cy="36482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8FD92B8-3FDC-BEB8-2FAB-A06DAB4D4DE0}"/>
                  </a:ext>
                </a:extLst>
              </p:cNvPr>
              <p:cNvSpPr/>
              <p:nvPr/>
            </p:nvSpPr>
            <p:spPr>
              <a:xfrm>
                <a:off x="4350415" y="0"/>
                <a:ext cx="75895" cy="24141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B90520E-1345-EEA5-4B14-A97180BA77AB}"/>
                  </a:ext>
                </a:extLst>
              </p:cNvPr>
              <p:cNvSpPr/>
              <p:nvPr/>
            </p:nvSpPr>
            <p:spPr>
              <a:xfrm>
                <a:off x="4322627" y="213038"/>
                <a:ext cx="151790" cy="15179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C7580E6-A6F1-C230-87E3-7DDB10C8912C}"/>
                </a:ext>
              </a:extLst>
            </p:cNvPr>
            <p:cNvGrpSpPr/>
            <p:nvPr/>
          </p:nvGrpSpPr>
          <p:grpSpPr>
            <a:xfrm>
              <a:off x="7158530" y="-23624"/>
              <a:ext cx="151790" cy="364828"/>
              <a:chOff x="4322627" y="0"/>
              <a:chExt cx="151790" cy="36482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2DB45D7-B88A-3569-AD77-613EE947CB8C}"/>
                  </a:ext>
                </a:extLst>
              </p:cNvPr>
              <p:cNvSpPr/>
              <p:nvPr/>
            </p:nvSpPr>
            <p:spPr>
              <a:xfrm>
                <a:off x="4350415" y="0"/>
                <a:ext cx="75895" cy="24141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48399C6-03B9-DF2D-5A3F-2D6AFE93BD83}"/>
                  </a:ext>
                </a:extLst>
              </p:cNvPr>
              <p:cNvSpPr/>
              <p:nvPr/>
            </p:nvSpPr>
            <p:spPr>
              <a:xfrm>
                <a:off x="4322627" y="213038"/>
                <a:ext cx="151790" cy="15179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058" y="2594155"/>
            <a:ext cx="3240157" cy="2462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85" y="4246010"/>
            <a:ext cx="3623057" cy="2530716"/>
          </a:xfrm>
          <a:prstGeom prst="rect">
            <a:avLst/>
          </a:prstGeom>
        </p:spPr>
      </p:pic>
      <p:pic>
        <p:nvPicPr>
          <p:cNvPr id="7" name="Picture 6" descr="Làm đồ handmade bằng khuy hình siêu ngộ nghĩnh - Sáng tạo - Việt Giải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601" y="1854755"/>
            <a:ext cx="3332679" cy="227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3" y="1890157"/>
            <a:ext cx="3731302" cy="2238781"/>
          </a:xfrm>
          <a:prstGeom prst="rect">
            <a:avLst/>
          </a:prstGeom>
        </p:spPr>
      </p:pic>
      <p:pic>
        <p:nvPicPr>
          <p:cNvPr id="9" name="Picture 10" descr="SÁNG TẠO TỪ NÚT 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601" y="4382637"/>
            <a:ext cx="3332679" cy="225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83619" y="288933"/>
            <a:ext cx="2337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Vận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dụng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9460" y="1266956"/>
            <a:ext cx="903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Làm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những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phẩm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sáng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tạo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từ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khuy</a:t>
            </a:r>
            <a:r>
              <a:rPr lang="en-US" sz="2800" dirty="0">
                <a:solidFill>
                  <a:srgbClr val="0000FF"/>
                </a:solidFill>
              </a:rPr>
              <a:t> 2 </a:t>
            </a:r>
            <a:r>
              <a:rPr lang="en-US" sz="2800" dirty="0" err="1">
                <a:solidFill>
                  <a:srgbClr val="0000FF"/>
                </a:solidFill>
              </a:rPr>
              <a:t>lỗ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em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yêu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thích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51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ud.png">
            <a:extLst>
              <a:ext uri="{FF2B5EF4-FFF2-40B4-BE49-F238E27FC236}">
                <a16:creationId xmlns:a16="http://schemas.microsoft.com/office/drawing/2014/main" id="{9154B395-CEA1-0703-7474-7FD26806AF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8373" y="264370"/>
            <a:ext cx="6500570" cy="3688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CB03DD-12FD-1F9C-FDC2-F6F6A6F3B1E4}"/>
              </a:ext>
            </a:extLst>
          </p:cNvPr>
          <p:cNvSpPr txBox="1"/>
          <p:nvPr/>
        </p:nvSpPr>
        <p:spPr>
          <a:xfrm>
            <a:off x="176190" y="297139"/>
            <a:ext cx="227337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Khởi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445E2A-4B14-FA60-4652-92057BF50CA6}"/>
              </a:ext>
            </a:extLst>
          </p:cNvPr>
          <p:cNvSpPr txBox="1"/>
          <p:nvPr/>
        </p:nvSpPr>
        <p:spPr>
          <a:xfrm>
            <a:off x="4568968" y="1186505"/>
            <a:ext cx="3567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GB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các chủ đề sẽ học trong chương trình môn Kĩ thuật 5?</a:t>
            </a:r>
            <a:endParaRPr 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CC069FE0-7317-30E5-7865-B5E446D88B55}"/>
              </a:ext>
            </a:extLst>
          </p:cNvPr>
          <p:cNvSpPr/>
          <p:nvPr/>
        </p:nvSpPr>
        <p:spPr>
          <a:xfrm>
            <a:off x="9049314" y="4339740"/>
            <a:ext cx="2580430" cy="2125060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A60CD5E9-63AD-98DF-879C-91621A9EC5CA}"/>
              </a:ext>
            </a:extLst>
          </p:cNvPr>
          <p:cNvSpPr/>
          <p:nvPr/>
        </p:nvSpPr>
        <p:spPr>
          <a:xfrm>
            <a:off x="407943" y="4339740"/>
            <a:ext cx="2580430" cy="2125060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F6A65836-1A28-07F7-621B-190BB0F78018}"/>
              </a:ext>
            </a:extLst>
          </p:cNvPr>
          <p:cNvSpPr/>
          <p:nvPr/>
        </p:nvSpPr>
        <p:spPr>
          <a:xfrm>
            <a:off x="3288400" y="4339740"/>
            <a:ext cx="2580430" cy="2125060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0D9C4C80-4E5F-DF7A-8753-081C2ADEDFD3}"/>
              </a:ext>
            </a:extLst>
          </p:cNvPr>
          <p:cNvSpPr/>
          <p:nvPr/>
        </p:nvSpPr>
        <p:spPr>
          <a:xfrm>
            <a:off x="6168857" y="4339740"/>
            <a:ext cx="2580430" cy="2125060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8383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ud.png">
            <a:extLst>
              <a:ext uri="{FF2B5EF4-FFF2-40B4-BE49-F238E27FC236}">
                <a16:creationId xmlns:a16="http://schemas.microsoft.com/office/drawing/2014/main" id="{9154B395-CEA1-0703-7474-7FD26806AF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8373" y="264370"/>
            <a:ext cx="6500570" cy="3688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CB03DD-12FD-1F9C-FDC2-F6F6A6F3B1E4}"/>
              </a:ext>
            </a:extLst>
          </p:cNvPr>
          <p:cNvSpPr txBox="1"/>
          <p:nvPr/>
        </p:nvSpPr>
        <p:spPr>
          <a:xfrm>
            <a:off x="176190" y="297139"/>
            <a:ext cx="227337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Khởi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CC069FE0-7317-30E5-7865-B5E446D88B55}"/>
              </a:ext>
            </a:extLst>
          </p:cNvPr>
          <p:cNvSpPr/>
          <p:nvPr/>
        </p:nvSpPr>
        <p:spPr>
          <a:xfrm>
            <a:off x="9049314" y="4339740"/>
            <a:ext cx="2580430" cy="2125060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A60CD5E9-63AD-98DF-879C-91621A9EC5CA}"/>
              </a:ext>
            </a:extLst>
          </p:cNvPr>
          <p:cNvSpPr/>
          <p:nvPr/>
        </p:nvSpPr>
        <p:spPr>
          <a:xfrm>
            <a:off x="407943" y="4339740"/>
            <a:ext cx="2580430" cy="2125060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F6A65836-1A28-07F7-621B-190BB0F78018}"/>
              </a:ext>
            </a:extLst>
          </p:cNvPr>
          <p:cNvSpPr/>
          <p:nvPr/>
        </p:nvSpPr>
        <p:spPr>
          <a:xfrm>
            <a:off x="3288400" y="4339740"/>
            <a:ext cx="2580430" cy="2125060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0D9C4C80-4E5F-DF7A-8753-081C2ADEDFD3}"/>
              </a:ext>
            </a:extLst>
          </p:cNvPr>
          <p:cNvSpPr/>
          <p:nvPr/>
        </p:nvSpPr>
        <p:spPr>
          <a:xfrm>
            <a:off x="6168857" y="4339740"/>
            <a:ext cx="2580430" cy="2125060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1AB26-66E8-DBCE-B6AA-B1B43CAA7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966" y="1754603"/>
            <a:ext cx="5307781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Bài 1: Đính khuy hai lỗ </a:t>
            </a:r>
          </a:p>
        </p:txBody>
      </p:sp>
    </p:spTree>
    <p:extLst>
      <p:ext uri="{BB962C8B-B14F-4D97-AF65-F5344CB8AC3E}">
        <p14:creationId xmlns:p14="http://schemas.microsoft.com/office/powerpoint/2010/main" val="2579211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4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ACE18A-5F4E-4AE6-ADF0-187B13A2A7A4}"/>
              </a:ext>
            </a:extLst>
          </p:cNvPr>
          <p:cNvSpPr/>
          <p:nvPr/>
        </p:nvSpPr>
        <p:spPr>
          <a:xfrm>
            <a:off x="3262532" y="603448"/>
            <a:ext cx="5666936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buNone/>
              <a:defRPr/>
            </a:pPr>
            <a:r>
              <a:rPr lang="en-US" sz="5400" b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45746"/>
                </a:solidFill>
                <a:cs typeface="Times New Roman" panose="02020603050405020304" pitchFamily="18" charset="0"/>
              </a:rPr>
              <a:t>Yêu câu cần đạt</a:t>
            </a:r>
            <a:endParaRPr lang="en-US" sz="54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457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42570" y="2176537"/>
            <a:ext cx="704681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đính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42570" y="3083825"/>
            <a:ext cx="79520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Đính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32515" y="4036160"/>
            <a:ext cx="7467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đính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1030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D49F1C2-7E7F-3C6B-7841-DC40AB06268D}"/>
              </a:ext>
            </a:extLst>
          </p:cNvPr>
          <p:cNvGrpSpPr/>
          <p:nvPr/>
        </p:nvGrpSpPr>
        <p:grpSpPr>
          <a:xfrm>
            <a:off x="3490455" y="-23624"/>
            <a:ext cx="4730605" cy="1125006"/>
            <a:chOff x="3490455" y="-23624"/>
            <a:chExt cx="4730605" cy="112500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F35D3CC-430E-75AC-D1D3-67970B63603A}"/>
                </a:ext>
              </a:extLst>
            </p:cNvPr>
            <p:cNvSpPr/>
            <p:nvPr/>
          </p:nvSpPr>
          <p:spPr>
            <a:xfrm>
              <a:off x="3490455" y="241410"/>
              <a:ext cx="4730605" cy="85997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F442261-481D-067A-B4A3-9BDC1566659F}"/>
                </a:ext>
              </a:extLst>
            </p:cNvPr>
            <p:cNvGrpSpPr/>
            <p:nvPr/>
          </p:nvGrpSpPr>
          <p:grpSpPr>
            <a:xfrm>
              <a:off x="4322627" y="0"/>
              <a:ext cx="151790" cy="364828"/>
              <a:chOff x="4322627" y="0"/>
              <a:chExt cx="151790" cy="36482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C811F14-17AD-7A52-8FD5-23319A873A6F}"/>
                  </a:ext>
                </a:extLst>
              </p:cNvPr>
              <p:cNvSpPr/>
              <p:nvPr/>
            </p:nvSpPr>
            <p:spPr>
              <a:xfrm>
                <a:off x="4350415" y="0"/>
                <a:ext cx="75895" cy="24141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304FF12-A83C-EEED-F031-3A24E681D841}"/>
                  </a:ext>
                </a:extLst>
              </p:cNvPr>
              <p:cNvSpPr/>
              <p:nvPr/>
            </p:nvSpPr>
            <p:spPr>
              <a:xfrm>
                <a:off x="4322627" y="213038"/>
                <a:ext cx="151790" cy="15179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F984D3F-2C0C-8C8C-A13E-6D9DB61AB6FB}"/>
                </a:ext>
              </a:extLst>
            </p:cNvPr>
            <p:cNvGrpSpPr/>
            <p:nvPr/>
          </p:nvGrpSpPr>
          <p:grpSpPr>
            <a:xfrm>
              <a:off x="7158530" y="-23624"/>
              <a:ext cx="151790" cy="364828"/>
              <a:chOff x="4322627" y="0"/>
              <a:chExt cx="151790" cy="36482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E28C303-7686-3EA3-B779-67B09C8BA85F}"/>
                  </a:ext>
                </a:extLst>
              </p:cNvPr>
              <p:cNvSpPr/>
              <p:nvPr/>
            </p:nvSpPr>
            <p:spPr>
              <a:xfrm>
                <a:off x="4350415" y="0"/>
                <a:ext cx="75895" cy="24141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40CFF3C-64DC-357F-BFCC-71824A96DFD5}"/>
                  </a:ext>
                </a:extLst>
              </p:cNvPr>
              <p:cNvSpPr/>
              <p:nvPr/>
            </p:nvSpPr>
            <p:spPr>
              <a:xfrm>
                <a:off x="4322627" y="213038"/>
                <a:ext cx="151790" cy="15179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659214" y="3625363"/>
            <a:ext cx="40125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Phấn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chì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), </a:t>
            </a: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thước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kẻ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kéo</a:t>
            </a:r>
            <a:r>
              <a:rPr lang="en-US" altLang="vi-VN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85" y="1969298"/>
            <a:ext cx="2440032" cy="1325002"/>
          </a:xfrm>
          <a:prstGeom prst="rect">
            <a:avLst/>
          </a:prstGeom>
        </p:spPr>
      </p:pic>
      <p:pic>
        <p:nvPicPr>
          <p:cNvPr id="14" name="Picture 9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6905" y="1894672"/>
            <a:ext cx="2441205" cy="174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373" y="4423732"/>
            <a:ext cx="1991123" cy="13250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3B2A8A4-EB50-B680-4F61-99CC4685AEF8}"/>
              </a:ext>
            </a:extLst>
          </p:cNvPr>
          <p:cNvGrpSpPr/>
          <p:nvPr/>
        </p:nvGrpSpPr>
        <p:grpSpPr>
          <a:xfrm>
            <a:off x="7538628" y="4702891"/>
            <a:ext cx="2297758" cy="1554648"/>
            <a:chOff x="7908869" y="4747405"/>
            <a:chExt cx="2297758" cy="1554648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C7A03A87-262D-CFFE-3D85-63A53A0A1CD8}"/>
                </a:ext>
              </a:extLst>
            </p:cNvPr>
            <p:cNvSpPr/>
            <p:nvPr/>
          </p:nvSpPr>
          <p:spPr>
            <a:xfrm>
              <a:off x="7908869" y="4747405"/>
              <a:ext cx="2297758" cy="1554648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908869" y="4747405"/>
              <a:ext cx="2297758" cy="1554648"/>
              <a:chOff x="1689667" y="2999625"/>
              <a:chExt cx="5105580" cy="3403720"/>
            </a:xfrm>
          </p:grpSpPr>
          <p:pic>
            <p:nvPicPr>
              <p:cNvPr id="1036" name="Picture 12" descr="Hộp Kim Chỉ May Vá Quần Áo | Tiki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" b="100000" l="4000" r="99778">
                            <a14:backgroundMark x1="46333" y1="98333" x2="46667" y2="98333"/>
                            <a14:backgroundMark x1="55444" y1="92833" x2="55667" y2="91333"/>
                            <a14:backgroundMark x1="55444" y1="91333" x2="56444" y2="96333"/>
                            <a14:backgroundMark x1="56222" y1="93167" x2="55667" y2="90833"/>
                            <a14:backgroundMark x1="55444" y1="92500" x2="53889" y2="90833"/>
                            <a14:backgroundMark x1="57778" y1="92000" x2="57778" y2="92000"/>
                            <a14:backgroundMark x1="57778" y1="92000" x2="57778" y2="92000"/>
                            <a14:backgroundMark x1="57222" y1="89667" x2="57556" y2="89667"/>
                            <a14:backgroundMark x1="55667" y1="90167" x2="56000" y2="89667"/>
                            <a14:backgroundMark x1="63222" y1="90500" x2="63222" y2="90500"/>
                            <a14:backgroundMark x1="63222" y1="90500" x2="63222" y2="90500"/>
                            <a14:backgroundMark x1="62667" y1="88167" x2="62667" y2="88167"/>
                            <a14:backgroundMark x1="65000" y1="89000" x2="65000" y2="89000"/>
                            <a14:backgroundMark x1="63778" y1="87833" x2="64222" y2="87833"/>
                            <a14:backgroundMark x1="61667" y1="89333" x2="61667" y2="89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9667" y="2999625"/>
                <a:ext cx="5105580" cy="340372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23835" y="2999625"/>
                <a:ext cx="1146088" cy="113787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sp>
        <p:nvSpPr>
          <p:cNvPr id="13" name="Rectangle 12"/>
          <p:cNvSpPr/>
          <p:nvPr/>
        </p:nvSpPr>
        <p:spPr>
          <a:xfrm>
            <a:off x="955425" y="996316"/>
            <a:ext cx="47306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vi-VN" sz="2800" dirty="0">
                <a:solidFill>
                  <a:srgbClr val="7030A0"/>
                </a:solidFill>
              </a:rPr>
              <a:t>- </a:t>
            </a:r>
            <a:r>
              <a:rPr lang="en-US" altLang="vi-VN" sz="2800" dirty="0" err="1">
                <a:solidFill>
                  <a:srgbClr val="7030A0"/>
                </a:solidFill>
              </a:rPr>
              <a:t>Một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mảnh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vải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hình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chữ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nhật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có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kích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thước</a:t>
            </a:r>
            <a:r>
              <a:rPr lang="en-US" altLang="vi-VN" sz="2800" dirty="0">
                <a:solidFill>
                  <a:srgbClr val="7030A0"/>
                </a:solidFill>
              </a:rPr>
              <a:t> 10cm x 15cm.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03189" y="1257094"/>
            <a:ext cx="4268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vi-VN" sz="2800" dirty="0">
                <a:solidFill>
                  <a:srgbClr val="7030A0"/>
                </a:solidFill>
              </a:rPr>
              <a:t>- 2 </a:t>
            </a:r>
            <a:r>
              <a:rPr lang="en-US" altLang="vi-VN" sz="2800" dirty="0" err="1">
                <a:solidFill>
                  <a:srgbClr val="7030A0"/>
                </a:solidFill>
              </a:rPr>
              <a:t>hoặc</a:t>
            </a:r>
            <a:r>
              <a:rPr lang="en-US" altLang="vi-VN" sz="2800" dirty="0">
                <a:solidFill>
                  <a:srgbClr val="7030A0"/>
                </a:solidFill>
              </a:rPr>
              <a:t> 3 </a:t>
            </a:r>
            <a:r>
              <a:rPr lang="en-US" altLang="vi-VN" sz="2800" dirty="0" err="1">
                <a:solidFill>
                  <a:srgbClr val="7030A0"/>
                </a:solidFill>
              </a:rPr>
              <a:t>chiếc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khuy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hai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lỗ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86827" y="3597406"/>
            <a:ext cx="3187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vi-VN" sz="2800" dirty="0" err="1">
                <a:solidFill>
                  <a:srgbClr val="7030A0"/>
                </a:solidFill>
              </a:rPr>
              <a:t>Chỉ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khâu</a:t>
            </a:r>
            <a:r>
              <a:rPr lang="en-US" altLang="vi-VN" sz="2800" dirty="0">
                <a:solidFill>
                  <a:srgbClr val="7030A0"/>
                </a:solidFill>
              </a:rPr>
              <a:t>, </a:t>
            </a:r>
            <a:r>
              <a:rPr lang="en-US" altLang="vi-VN" sz="2800" dirty="0" err="1">
                <a:solidFill>
                  <a:srgbClr val="7030A0"/>
                </a:solidFill>
              </a:rPr>
              <a:t>kim</a:t>
            </a:r>
            <a:r>
              <a:rPr lang="en-US" altLang="vi-VN" sz="2800" dirty="0">
                <a:solidFill>
                  <a:srgbClr val="7030A0"/>
                </a:solidFill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</a:rPr>
              <a:t>khâu</a:t>
            </a:r>
            <a:r>
              <a:rPr lang="en-US" altLang="vi-VN" sz="2800" dirty="0">
                <a:solidFill>
                  <a:srgbClr val="7030A0"/>
                </a:solidFill>
              </a:rPr>
              <a:t>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3549408" y="379334"/>
            <a:ext cx="4519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LIỆU, </a:t>
            </a:r>
            <a:r>
              <a:rPr lang="en-US" altLang="vi-V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</a:t>
            </a:r>
            <a:endParaRPr lang="vi-VN" altLang="vi-VN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813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9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3849" y="613878"/>
            <a:ext cx="4445000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0" descr="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6215" y="165515"/>
            <a:ext cx="37338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11"/>
          <p:cNvSpPr txBox="1">
            <a:spLocks noChangeArrowheads="1"/>
          </p:cNvSpPr>
          <p:nvPr/>
        </p:nvSpPr>
        <p:spPr bwMode="auto">
          <a:xfrm>
            <a:off x="1918231" y="4339739"/>
            <a:ext cx="9081235" cy="83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i="1" dirty="0" err="1">
                <a:cs typeface="Times New Roman" panose="02020603050405020304" pitchFamily="18" charset="0"/>
              </a:rPr>
              <a:t>Em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hãy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quan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sát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hình</a:t>
            </a:r>
            <a:r>
              <a:rPr lang="en-US" sz="2200" i="1" dirty="0">
                <a:cs typeface="Times New Roman" panose="02020603050405020304" pitchFamily="18" charset="0"/>
              </a:rPr>
              <a:t> 1a </a:t>
            </a:r>
            <a:r>
              <a:rPr lang="en-US" sz="2200" i="1" dirty="0" err="1"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nhận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xét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đặc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điểm</a:t>
            </a:r>
            <a:r>
              <a:rPr lang="en-US" sz="2200" i="1" dirty="0"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cs typeface="Times New Roman" panose="02020603050405020304" pitchFamily="18" charset="0"/>
              </a:rPr>
              <a:t>hình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dạng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của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khuy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hai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lỗ</a:t>
            </a:r>
            <a:r>
              <a:rPr lang="en-US" sz="2200" i="1" dirty="0"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err="1">
                <a:cs typeface="Times New Roman" panose="02020603050405020304" pitchFamily="18" charset="0"/>
              </a:rPr>
              <a:t>Quan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sát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hình</a:t>
            </a:r>
            <a:r>
              <a:rPr lang="en-US" sz="2200" i="1" dirty="0">
                <a:cs typeface="Times New Roman" panose="02020603050405020304" pitchFamily="18" charset="0"/>
              </a:rPr>
              <a:t> 1b, </a:t>
            </a:r>
            <a:r>
              <a:rPr lang="en-US" sz="2200" i="1" dirty="0" err="1">
                <a:cs typeface="Times New Roman" panose="02020603050405020304" pitchFamily="18" charset="0"/>
              </a:rPr>
              <a:t>em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có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nhận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xét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gì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đường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khâu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trên</a:t>
            </a:r>
            <a:r>
              <a:rPr lang="en-US" sz="2200" i="1" dirty="0"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cs typeface="Times New Roman" panose="02020603050405020304" pitchFamily="18" charset="0"/>
              </a:rPr>
              <a:t>khuy</a:t>
            </a:r>
            <a:r>
              <a:rPr lang="en-US" sz="2200" i="1" dirty="0">
                <a:cs typeface="Times New Roman" panose="02020603050405020304" pitchFamily="18" charset="0"/>
              </a:rPr>
              <a:t> 2 </a:t>
            </a:r>
            <a:r>
              <a:rPr lang="en-US" sz="2200" i="1" dirty="0" err="1">
                <a:cs typeface="Times New Roman" panose="02020603050405020304" pitchFamily="18" charset="0"/>
              </a:rPr>
              <a:t>lỗ</a:t>
            </a:r>
            <a:r>
              <a:rPr lang="en-US" sz="2200" i="1" dirty="0"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102" name="Text Box 12"/>
          <p:cNvSpPr txBox="1">
            <a:spLocks noChangeArrowheads="1"/>
          </p:cNvSpPr>
          <p:nvPr/>
        </p:nvSpPr>
        <p:spPr bwMode="auto">
          <a:xfrm>
            <a:off x="4604650" y="3826977"/>
            <a:ext cx="103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b="1">
                <a:latin typeface="Arial" charset="0"/>
              </a:rPr>
              <a:t>Hình 1.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029"/>
          <p:cNvSpPr txBox="1">
            <a:spLocks noChangeArrowheads="1"/>
          </p:cNvSpPr>
          <p:nvPr/>
        </p:nvSpPr>
        <p:spPr bwMode="auto">
          <a:xfrm>
            <a:off x="1702652" y="1353186"/>
            <a:ext cx="89154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SzTx/>
              <a:buFont typeface="Wingdings" pitchFamily="2" charset="2"/>
              <a:buAutoNum type="arabicPeriod"/>
            </a:pPr>
            <a:r>
              <a:rPr lang="en-US" sz="2200" b="1" dirty="0" err="1">
                <a:cs typeface="Times New Roman" panose="02020603050405020304" pitchFamily="18" charset="0"/>
              </a:rPr>
              <a:t>Vạch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dấu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đính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cs typeface="Times New Roman" panose="02020603050405020304" pitchFamily="18" charset="0"/>
              </a:rPr>
              <a:t>khuy</a:t>
            </a:r>
            <a:r>
              <a:rPr lang="en-US" sz="2200" b="1" dirty="0">
                <a:cs typeface="Times New Roman" panose="02020603050405020304" pitchFamily="18" charset="0"/>
              </a:rPr>
              <a:t>.</a:t>
            </a:r>
            <a:br>
              <a:rPr lang="en-US" sz="2200" b="1" dirty="0">
                <a:cs typeface="Times New Roman" panose="02020603050405020304" pitchFamily="18" charset="0"/>
              </a:rPr>
            </a:br>
            <a:r>
              <a:rPr lang="en-US" sz="2200" dirty="0"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cs typeface="Times New Roman" panose="02020603050405020304" pitchFamily="18" charset="0"/>
              </a:rPr>
              <a:t>Đặt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vải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lên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bàn</a:t>
            </a:r>
            <a:r>
              <a:rPr lang="en-US" sz="2200" dirty="0"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cs typeface="Times New Roman" panose="02020603050405020304" pitchFamily="18" charset="0"/>
              </a:rPr>
              <a:t>mặt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trái</a:t>
            </a:r>
            <a:r>
              <a:rPr lang="en-US" sz="2200" dirty="0"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cs typeface="Times New Roman" panose="02020603050405020304" pitchFamily="18" charset="0"/>
              </a:rPr>
              <a:t>trên</a:t>
            </a:r>
            <a:r>
              <a:rPr lang="en-US" sz="2200" dirty="0">
                <a:cs typeface="Times New Roman" panose="02020603050405020304" pitchFamily="18" charset="0"/>
              </a:rPr>
              <a:t>.  </a:t>
            </a:r>
            <a:r>
              <a:rPr lang="en-US" sz="2200" dirty="0" err="1">
                <a:cs typeface="Times New Roman" panose="02020603050405020304" pitchFamily="18" charset="0"/>
              </a:rPr>
              <a:t>Vạch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dấu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thẳng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cách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mép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vải</a:t>
            </a:r>
            <a:r>
              <a:rPr lang="en-US" sz="2200" dirty="0">
                <a:cs typeface="Times New Roman" panose="02020603050405020304" pitchFamily="18" charset="0"/>
              </a:rPr>
              <a:t> 3cm.</a:t>
            </a:r>
            <a:br>
              <a:rPr lang="en-US" sz="2200" dirty="0">
                <a:cs typeface="Times New Roman" panose="02020603050405020304" pitchFamily="18" charset="0"/>
              </a:rPr>
            </a:br>
            <a:r>
              <a:rPr lang="en-US" sz="2200" dirty="0"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cs typeface="Times New Roman" panose="02020603050405020304" pitchFamily="18" charset="0"/>
              </a:rPr>
              <a:t>Gấp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theo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vạch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dấu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và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miết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kĩ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gấp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để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làm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nẹp</a:t>
            </a:r>
            <a:r>
              <a:rPr lang="en-US" sz="2200" dirty="0"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cs typeface="Times New Roman" panose="02020603050405020304" pitchFamily="18" charset="0"/>
              </a:rPr>
              <a:t>Khâu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lược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cố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định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nẹp</a:t>
            </a:r>
            <a:r>
              <a:rPr lang="en-US" sz="2200" dirty="0"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cs typeface="Times New Roman" panose="02020603050405020304" pitchFamily="18" charset="0"/>
              </a:rPr>
              <a:t>hình</a:t>
            </a:r>
            <a:r>
              <a:rPr lang="en-US" sz="2200" dirty="0">
                <a:cs typeface="Times New Roman" panose="02020603050405020304" pitchFamily="18" charset="0"/>
              </a:rPr>
              <a:t> 2a)</a:t>
            </a:r>
            <a:br>
              <a:rPr lang="en-US" sz="2200" dirty="0">
                <a:cs typeface="Times New Roman" panose="02020603050405020304" pitchFamily="18" charset="0"/>
              </a:rPr>
            </a:br>
            <a:r>
              <a:rPr lang="en-US" sz="2200" dirty="0"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cs typeface="Times New Roman" panose="02020603050405020304" pitchFamily="18" charset="0"/>
              </a:rPr>
              <a:t>Lật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mặt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phải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của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vải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lên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trên</a:t>
            </a:r>
            <a:r>
              <a:rPr lang="en-US" sz="2200" dirty="0"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cs typeface="Times New Roman" panose="02020603050405020304" pitchFamily="18" charset="0"/>
              </a:rPr>
              <a:t>Vạch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dấu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thẳng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cách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gấp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của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nẹp</a:t>
            </a:r>
            <a:r>
              <a:rPr lang="en-US" sz="2200" dirty="0">
                <a:cs typeface="Times New Roman" panose="02020603050405020304" pitchFamily="18" charset="0"/>
              </a:rPr>
              <a:t> 15mm. </a:t>
            </a:r>
            <a:r>
              <a:rPr lang="en-US" sz="2200" dirty="0" err="1">
                <a:cs typeface="Times New Roman" panose="02020603050405020304" pitchFamily="18" charset="0"/>
              </a:rPr>
              <a:t>Vạch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dấu</a:t>
            </a:r>
            <a:r>
              <a:rPr lang="en-US" sz="2200" dirty="0"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cs typeface="Times New Roman" panose="02020603050405020304" pitchFamily="18" charset="0"/>
              </a:rPr>
              <a:t>điểm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cách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nhau</a:t>
            </a:r>
            <a:r>
              <a:rPr lang="en-US" sz="2200" dirty="0">
                <a:cs typeface="Times New Roman" panose="02020603050405020304" pitchFamily="18" charset="0"/>
              </a:rPr>
              <a:t> 4cm </a:t>
            </a:r>
            <a:r>
              <a:rPr lang="en-US" sz="2200" dirty="0" err="1">
                <a:cs typeface="Times New Roman" panose="02020603050405020304" pitchFamily="18" charset="0"/>
              </a:rPr>
              <a:t>trên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cs typeface="Times New Roman" panose="02020603050405020304" pitchFamily="18" charset="0"/>
              </a:rPr>
              <a:t>dấu</a:t>
            </a:r>
            <a:r>
              <a:rPr lang="en-US" sz="2200" dirty="0"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cs typeface="Times New Roman" panose="02020603050405020304" pitchFamily="18" charset="0"/>
              </a:rPr>
              <a:t>hình</a:t>
            </a:r>
            <a:r>
              <a:rPr lang="en-US" sz="2200" dirty="0">
                <a:cs typeface="Times New Roman" panose="02020603050405020304" pitchFamily="18" charset="0"/>
              </a:rPr>
              <a:t> 2b)</a:t>
            </a:r>
          </a:p>
        </p:txBody>
      </p:sp>
      <p:pic>
        <p:nvPicPr>
          <p:cNvPr id="5124" name="Picture 1031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4391025"/>
            <a:ext cx="396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032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6761" y="4391025"/>
            <a:ext cx="3886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1033"/>
          <p:cNvSpPr txBox="1">
            <a:spLocks noChangeArrowheads="1"/>
          </p:cNvSpPr>
          <p:nvPr/>
        </p:nvSpPr>
        <p:spPr bwMode="auto">
          <a:xfrm>
            <a:off x="5260976" y="6248400"/>
            <a:ext cx="9957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b="1" dirty="0" err="1">
                <a:cs typeface="Times New Roman" panose="02020603050405020304" pitchFamily="18" charset="0"/>
              </a:rPr>
              <a:t>Hình</a:t>
            </a:r>
            <a:r>
              <a:rPr lang="en-US" b="1" dirty="0"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548380" y="517167"/>
            <a:ext cx="7095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vi-VN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:</a:t>
            </a:r>
            <a:endParaRPr lang="vi-VN" altLang="vi-VN" sz="3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1162824" y="306865"/>
            <a:ext cx="979045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vi-VN" b="1">
                <a:latin typeface="Times New Roman" panose="02020603050405020304" pitchFamily="18" charset="0"/>
              </a:rPr>
              <a:t>2. Đính </a:t>
            </a:r>
            <a:r>
              <a:rPr lang="en-US" altLang="vi-VN" b="1" dirty="0" err="1">
                <a:latin typeface="Times New Roman" panose="02020603050405020304" pitchFamily="18" charset="0"/>
              </a:rPr>
              <a:t>khuy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vào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điểm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vạch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dấu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  <a:br>
              <a:rPr lang="en-US" altLang="vi-VN" b="1" dirty="0">
                <a:latin typeface="Times New Roman" panose="02020603050405020304" pitchFamily="18" charset="0"/>
              </a:rPr>
            </a:br>
            <a:r>
              <a:rPr lang="en-US" altLang="vi-VN" b="1" dirty="0">
                <a:latin typeface="Times New Roman" panose="02020603050405020304" pitchFamily="18" charset="0"/>
              </a:rPr>
              <a:t>a) </a:t>
            </a:r>
            <a:r>
              <a:rPr lang="en-US" altLang="vi-VN" b="1" dirty="0" err="1">
                <a:latin typeface="Times New Roman" panose="02020603050405020304" pitchFamily="18" charset="0"/>
              </a:rPr>
              <a:t>Chuẩn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bị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đính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khuy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  <a:br>
              <a:rPr lang="en-US" altLang="vi-VN" b="1" dirty="0">
                <a:latin typeface="Times New Roman" panose="02020603050405020304" pitchFamily="18" charset="0"/>
              </a:rPr>
            </a:br>
            <a:r>
              <a:rPr lang="en-US" altLang="vi-VN" dirty="0">
                <a:latin typeface="Times New Roman" panose="02020603050405020304" pitchFamily="18" charset="0"/>
              </a:rPr>
              <a:t>- </a:t>
            </a:r>
            <a:r>
              <a:rPr lang="en-US" altLang="vi-VN" dirty="0" err="1">
                <a:latin typeface="Times New Roman" panose="02020603050405020304" pitchFamily="18" charset="0"/>
              </a:rPr>
              <a:t>Cắt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một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đoạn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chỉ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dài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khoảng</a:t>
            </a:r>
            <a:r>
              <a:rPr lang="en-US" altLang="vi-VN" dirty="0">
                <a:latin typeface="Times New Roman" panose="02020603050405020304" pitchFamily="18" charset="0"/>
              </a:rPr>
              <a:t> 50cm. </a:t>
            </a:r>
            <a:r>
              <a:rPr lang="en-US" altLang="vi-VN" dirty="0" err="1">
                <a:latin typeface="Times New Roman" panose="02020603050405020304" pitchFamily="18" charset="0"/>
              </a:rPr>
              <a:t>Xâu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chỉ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vào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kim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i="1" dirty="0">
                <a:latin typeface="Times New Roman" panose="02020603050405020304" pitchFamily="18" charset="0"/>
              </a:rPr>
              <a:t>(</a:t>
            </a:r>
            <a:r>
              <a:rPr lang="en-US" altLang="vi-VN" i="1" dirty="0" err="1">
                <a:latin typeface="Times New Roman" panose="02020603050405020304" pitchFamily="18" charset="0"/>
              </a:rPr>
              <a:t>Xâu</a:t>
            </a:r>
            <a:r>
              <a:rPr lang="en-US" altLang="vi-VN" i="1" dirty="0">
                <a:latin typeface="Times New Roman" panose="02020603050405020304" pitchFamily="18" charset="0"/>
              </a:rPr>
              <a:t> </a:t>
            </a:r>
            <a:r>
              <a:rPr lang="en-US" altLang="vi-VN" i="1" dirty="0" err="1">
                <a:latin typeface="Times New Roman" panose="02020603050405020304" pitchFamily="18" charset="0"/>
              </a:rPr>
              <a:t>chỉ</a:t>
            </a:r>
            <a:r>
              <a:rPr lang="en-US" altLang="vi-VN" i="1" dirty="0">
                <a:latin typeface="Times New Roman" panose="02020603050405020304" pitchFamily="18" charset="0"/>
              </a:rPr>
              <a:t> </a:t>
            </a:r>
            <a:r>
              <a:rPr lang="en-US" altLang="vi-VN" i="1" dirty="0" err="1">
                <a:latin typeface="Times New Roman" panose="02020603050405020304" pitchFamily="18" charset="0"/>
              </a:rPr>
              <a:t>đôi</a:t>
            </a:r>
            <a:r>
              <a:rPr lang="en-US" altLang="vi-VN" i="1" dirty="0">
                <a:latin typeface="Times New Roman" panose="02020603050405020304" pitchFamily="18" charset="0"/>
              </a:rPr>
              <a:t>).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Kéo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hai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đầu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chỉ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bằng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nhau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và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vê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nút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chỉ</a:t>
            </a:r>
            <a:r>
              <a:rPr lang="en-US" altLang="vi-VN" dirty="0">
                <a:latin typeface="Times New Roman" panose="02020603050405020304" pitchFamily="18" charset="0"/>
              </a:rPr>
              <a:t>. </a:t>
            </a:r>
            <a:br>
              <a:rPr lang="en-US" altLang="vi-VN" dirty="0">
                <a:latin typeface="Times New Roman" panose="02020603050405020304" pitchFamily="18" charset="0"/>
              </a:rPr>
            </a:br>
            <a:r>
              <a:rPr lang="en-US" altLang="vi-VN" dirty="0">
                <a:latin typeface="Times New Roman" panose="02020603050405020304" pitchFamily="18" charset="0"/>
              </a:rPr>
              <a:t>- </a:t>
            </a:r>
            <a:r>
              <a:rPr lang="en-US" altLang="vi-VN" dirty="0" err="1">
                <a:latin typeface="Times New Roman" panose="02020603050405020304" pitchFamily="18" charset="0"/>
              </a:rPr>
              <a:t>Đặt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tâm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khuy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vào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điểm</a:t>
            </a:r>
            <a:r>
              <a:rPr lang="en-US" altLang="vi-VN" dirty="0">
                <a:latin typeface="Times New Roman" panose="02020603050405020304" pitchFamily="18" charset="0"/>
              </a:rPr>
              <a:t> A, </a:t>
            </a:r>
            <a:r>
              <a:rPr lang="en-US" altLang="vi-VN" dirty="0" err="1">
                <a:latin typeface="Times New Roman" panose="02020603050405020304" pitchFamily="18" charset="0"/>
              </a:rPr>
              <a:t>hai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lỗ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khuy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nằm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ngang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trên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đường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vạch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dấu</a:t>
            </a:r>
            <a:r>
              <a:rPr lang="en-US" altLang="vi-VN" dirty="0">
                <a:latin typeface="Times New Roman" panose="02020603050405020304" pitchFamily="18" charset="0"/>
              </a:rPr>
              <a:t>. </a:t>
            </a:r>
            <a:r>
              <a:rPr lang="en-US" altLang="vi-VN" dirty="0" err="1">
                <a:latin typeface="Times New Roman" panose="02020603050405020304" pitchFamily="18" charset="0"/>
              </a:rPr>
              <a:t>dùng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ngón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tay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cái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và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ngón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tay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trỏ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của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tay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trái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giữ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cố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định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khuy</a:t>
            </a:r>
            <a:r>
              <a:rPr lang="en-US" altLang="vi-VN" dirty="0">
                <a:latin typeface="Times New Roman" panose="02020603050405020304" pitchFamily="18" charset="0"/>
              </a:rPr>
              <a:t> (</a:t>
            </a:r>
            <a:r>
              <a:rPr lang="en-US" altLang="vi-VN" dirty="0" err="1">
                <a:latin typeface="Times New Roman" panose="02020603050405020304" pitchFamily="18" charset="0"/>
              </a:rPr>
              <a:t>hình</a:t>
            </a:r>
            <a:r>
              <a:rPr lang="en-US" altLang="vi-VN" dirty="0">
                <a:latin typeface="Times New Roman" panose="02020603050405020304" pitchFamily="18" charset="0"/>
              </a:rPr>
              <a:t> 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3040" y="3960265"/>
            <a:ext cx="30078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cs typeface="Times New Roman" panose="02020603050405020304" pitchFamily="18" charset="0"/>
              </a:rPr>
              <a:t>Hình 3: Giữ khuy để đính vào vải</a:t>
            </a:r>
          </a:p>
        </p:txBody>
      </p:sp>
      <p:pic>
        <p:nvPicPr>
          <p:cNvPr id="9220" name="Picture 11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91" y="3201315"/>
            <a:ext cx="2884010" cy="23469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3036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011035" y="3273425"/>
            <a:ext cx="499924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vi-VN" sz="3200" b="1">
                <a:latin typeface="Times New Roman" panose="02020603050405020304" pitchFamily="18" charset="0"/>
              </a:rPr>
              <a:t>b) Đính khuy.</a:t>
            </a:r>
            <a:br>
              <a:rPr lang="en-US" altLang="vi-VN" sz="3200" b="1">
                <a:latin typeface="Times New Roman" panose="02020603050405020304" pitchFamily="18" charset="0"/>
              </a:rPr>
            </a:br>
            <a:r>
              <a:rPr lang="en-US" altLang="vi-VN" sz="3200">
                <a:latin typeface="Times New Roman" panose="02020603050405020304" pitchFamily="18" charset="0"/>
              </a:rPr>
              <a:t>- Lên kim từ dưới vải qua lỗ khuy thứ nhất. Kéo chỉ lên cho chỉ sát vào mặt vải (hình 4a)</a:t>
            </a:r>
          </a:p>
        </p:txBody>
      </p:sp>
      <p:pic>
        <p:nvPicPr>
          <p:cNvPr id="11267" name="Picture 6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23" y="692425"/>
            <a:ext cx="3155388" cy="2306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7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94" y="692425"/>
            <a:ext cx="3398775" cy="2367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BF8C846A-7555-B43B-1661-C10C85FC2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580" y="3456602"/>
            <a:ext cx="478138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vi-VN" sz="3200">
                <a:latin typeface="Times New Roman" panose="02020603050405020304" pitchFamily="18" charset="0"/>
              </a:rPr>
              <a:t>-Xuống kim qua lỗ khuy thứ hai và lớp vải dưới lỗ khuy (hình 4b). Rút chỉ.</a:t>
            </a:r>
            <a:br>
              <a:rPr lang="en-US" altLang="vi-VN" sz="3200">
                <a:latin typeface="Times New Roman" panose="02020603050405020304" pitchFamily="18" charset="0"/>
              </a:rPr>
            </a:br>
            <a:r>
              <a:rPr lang="en-US" altLang="vi-VN" sz="3200">
                <a:latin typeface="Times New Roman" panose="02020603050405020304" pitchFamily="18" charset="0"/>
              </a:rPr>
              <a:t>- Tiếp tục lên kim, xuống kim 4-5 lần như vậy.</a:t>
            </a:r>
          </a:p>
        </p:txBody>
      </p:sp>
    </p:spTree>
    <p:extLst>
      <p:ext uri="{BB962C8B-B14F-4D97-AF65-F5344CB8AC3E}">
        <p14:creationId xmlns:p14="http://schemas.microsoft.com/office/powerpoint/2010/main" val="311187711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2257</TotalTime>
  <Words>782</Words>
  <Application>Microsoft Office PowerPoint</Application>
  <PresentationFormat>Widescreen</PresentationFormat>
  <Paragraphs>49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Bước 1: Vạch dấu các điểm đính khuy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dc:description>9Slide.vn</dc:description>
  <cp:lastModifiedBy>Kim</cp:lastModifiedBy>
  <cp:revision>137</cp:revision>
  <cp:lastPrinted>1601-01-01T00:00:00Z</cp:lastPrinted>
  <dcterms:created xsi:type="dcterms:W3CDTF">2007-05-02T06:41:29Z</dcterms:created>
  <dcterms:modified xsi:type="dcterms:W3CDTF">2022-08-26T17:08:29Z</dcterms:modified>
  <cp:category>9Slide.vn</cp:category>
</cp:coreProperties>
</file>