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8" r:id="rId3"/>
    <p:sldId id="285" r:id="rId4"/>
    <p:sldId id="259" r:id="rId5"/>
    <p:sldId id="256" r:id="rId6"/>
    <p:sldId id="260" r:id="rId7"/>
    <p:sldId id="261" r:id="rId8"/>
    <p:sldId id="262" r:id="rId9"/>
    <p:sldId id="263" r:id="rId10"/>
    <p:sldId id="264" r:id="rId11"/>
    <p:sldId id="267" r:id="rId12"/>
    <p:sldId id="268" r:id="rId13"/>
    <p:sldId id="269" r:id="rId14"/>
    <p:sldId id="271" r:id="rId15"/>
    <p:sldId id="272" r:id="rId16"/>
    <p:sldId id="273" r:id="rId17"/>
    <p:sldId id="274" r:id="rId18"/>
    <p:sldId id="275" r:id="rId19"/>
    <p:sldId id="276" r:id="rId20"/>
    <p:sldId id="270" r:id="rId21"/>
    <p:sldId id="277" r:id="rId22"/>
    <p:sldId id="278" r:id="rId23"/>
    <p:sldId id="279"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C37A2-AE93-485B-9996-0F796AB0EBE1}" type="datetimeFigureOut">
              <a:rPr lang="en-US" smtClean="0"/>
              <a:t>9/8/2022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2D7FF-3087-49ED-9DD9-1D78503C53B0}" type="slidenum">
              <a:rPr lang="en-US" smtClean="0"/>
              <a:t>‹#›</a:t>
            </a:fld>
            <a:endParaRPr lang="en-US"/>
          </a:p>
        </p:txBody>
      </p:sp>
    </p:spTree>
    <p:extLst>
      <p:ext uri="{BB962C8B-B14F-4D97-AF65-F5344CB8AC3E}">
        <p14:creationId xmlns:p14="http://schemas.microsoft.com/office/powerpoint/2010/main" val="300912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7C1138D-89EA-4BDF-A393-E8048E4C39F7}" type="slidenum">
              <a:rPr lang="en-US" smtClean="0"/>
              <a:t>10</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FA66B-F465-41B4-844A-A8B60603A17E}"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43547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8018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37814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43547"/>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FA66B-F465-41B4-844A-A8B60603A17E}"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514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FA66B-F465-41B4-844A-A8B60603A17E}"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84576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FA66B-F465-41B4-844A-A8B60603A17E}"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1264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FA66B-F465-41B4-844A-A8B60603A17E}"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127909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FA66B-F465-41B4-844A-A8B60603A17E}"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421971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FA66B-F465-41B4-844A-A8B60603A17E}"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61315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243044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5FA66B-F465-41B4-844A-A8B60603A17E}"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8C53A-CEA9-4208-A40B-FC39CBF01C6A}" type="slidenum">
              <a:rPr lang="en-US" smtClean="0"/>
              <a:t>‹#›</a:t>
            </a:fld>
            <a:endParaRPr lang="en-US"/>
          </a:p>
        </p:txBody>
      </p:sp>
    </p:spTree>
    <p:extLst>
      <p:ext uri="{BB962C8B-B14F-4D97-AF65-F5344CB8AC3E}">
        <p14:creationId xmlns:p14="http://schemas.microsoft.com/office/powerpoint/2010/main" val="31344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A66B-F465-41B4-844A-A8B60603A17E}" type="datetimeFigureOut">
              <a:rPr lang="en-US" smtClean="0"/>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C53A-CEA9-4208-A40B-FC39CBF01C6A}" type="slidenum">
              <a:rPr lang="en-US" smtClean="0"/>
              <a:t>‹#›</a:t>
            </a:fld>
            <a:endParaRPr lang="en-US"/>
          </a:p>
        </p:txBody>
      </p:sp>
    </p:spTree>
    <p:extLst>
      <p:ext uri="{BB962C8B-B14F-4D97-AF65-F5344CB8AC3E}">
        <p14:creationId xmlns:p14="http://schemas.microsoft.com/office/powerpoint/2010/main" val="375106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2.xml"/><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notesSlide" Target="../notesSlides/notesSlide3.xml"/><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Layout" Target="../slideLayouts/slideLayout1.xml"/><Relationship Id="rId7" Type="http://schemas.openxmlformats.org/officeDocument/2006/relationships/image" Target="../media/image33.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notesSlide" Target="../notesSlides/notesSlide8.xml"/><Relationship Id="rId9"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8AB85-432D-4754-91A3-F0EB556A5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4" y="815691"/>
            <a:ext cx="9110446" cy="5760914"/>
          </a:xfrm>
          <a:prstGeom prst="rect">
            <a:avLst/>
          </a:prstGeom>
        </p:spPr>
      </p:pic>
      <p:sp>
        <p:nvSpPr>
          <p:cNvPr id="12" name="TextBox 11">
            <a:extLst>
              <a:ext uri="{FF2B5EF4-FFF2-40B4-BE49-F238E27FC236}">
                <a16:creationId xmlns:a16="http://schemas.microsoft.com/office/drawing/2014/main" id="{4CF48AFD-6689-4BCA-AC95-B563F464AAE2}"/>
              </a:ext>
            </a:extLst>
          </p:cNvPr>
          <p:cNvSpPr txBox="1"/>
          <p:nvPr/>
        </p:nvSpPr>
        <p:spPr>
          <a:xfrm>
            <a:off x="1892622" y="1592759"/>
            <a:ext cx="5715000" cy="1446550"/>
          </a:xfrm>
          <a:prstGeom prst="rect">
            <a:avLst/>
          </a:prstGeom>
          <a:solidFill>
            <a:schemeClr val="accent1">
              <a:lumMod val="20000"/>
              <a:lumOff val="80000"/>
            </a:schemeClr>
          </a:solidFill>
        </p:spPr>
        <p:txBody>
          <a:bodyPr wrap="square" rtlCol="0">
            <a:spAutoFit/>
          </a:bodyPr>
          <a:lstStyle/>
          <a:p>
            <a:pPr algn="ctr" defTabSz="685800"/>
            <a:r>
              <a:rPr lang="en-US" sz="4400" dirty="0">
                <a:solidFill>
                  <a:srgbClr val="7030A0"/>
                </a:solidFill>
                <a:latin typeface="Times New Roman" panose="02020603050405020304" pitchFamily="18" charset="0"/>
                <a:cs typeface="Times New Roman" panose="02020603050405020304" pitchFamily="18" charset="0"/>
              </a:rPr>
              <a:t>TRƯỜNG TIỂU HỌC ÁI MỘ A</a:t>
            </a:r>
          </a:p>
        </p:txBody>
      </p:sp>
      <p:pic>
        <p:nvPicPr>
          <p:cNvPr id="14" name="Picture 13">
            <a:extLst>
              <a:ext uri="{FF2B5EF4-FFF2-40B4-BE49-F238E27FC236}">
                <a16:creationId xmlns:a16="http://schemas.microsoft.com/office/drawing/2014/main" id="{5642A13C-2CF6-4F9A-B8A4-801E1C56C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52400"/>
            <a:ext cx="3727012" cy="7315200"/>
          </a:xfrm>
          <a:prstGeom prst="rect">
            <a:avLst/>
          </a:prstGeom>
        </p:spPr>
      </p:pic>
      <p:pic>
        <p:nvPicPr>
          <p:cNvPr id="16" name="Picture 15">
            <a:extLst>
              <a:ext uri="{FF2B5EF4-FFF2-40B4-BE49-F238E27FC236}">
                <a16:creationId xmlns:a16="http://schemas.microsoft.com/office/drawing/2014/main" id="{D1766A3E-DF21-46C1-929A-116102DA2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284" y="-152400"/>
            <a:ext cx="3792116" cy="7315200"/>
          </a:xfrm>
          <a:prstGeom prst="rect">
            <a:avLst/>
          </a:prstGeom>
        </p:spPr>
      </p:pic>
      <p:pic>
        <p:nvPicPr>
          <p:cNvPr id="25" name="Picture 24">
            <a:extLst>
              <a:ext uri="{FF2B5EF4-FFF2-40B4-BE49-F238E27FC236}">
                <a16:creationId xmlns:a16="http://schemas.microsoft.com/office/drawing/2014/main" id="{53C3F6EC-6D0C-4BC2-8D89-AC9D05161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4" y="-78765"/>
            <a:ext cx="2642278" cy="7315200"/>
          </a:xfrm>
          <a:prstGeom prst="rect">
            <a:avLst/>
          </a:prstGeom>
        </p:spPr>
      </p:pic>
      <p:pic>
        <p:nvPicPr>
          <p:cNvPr id="22" name="Picture 21">
            <a:extLst>
              <a:ext uri="{FF2B5EF4-FFF2-40B4-BE49-F238E27FC236}">
                <a16:creationId xmlns:a16="http://schemas.microsoft.com/office/drawing/2014/main" id="{6B742FC6-E748-43E0-A52D-E5275F9FB5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5" y="-160119"/>
            <a:ext cx="2458603" cy="2513730"/>
          </a:xfrm>
          <a:prstGeom prst="rect">
            <a:avLst/>
          </a:prstGeom>
        </p:spPr>
      </p:pic>
      <p:pic>
        <p:nvPicPr>
          <p:cNvPr id="24" name="Picture 23">
            <a:extLst>
              <a:ext uri="{FF2B5EF4-FFF2-40B4-BE49-F238E27FC236}">
                <a16:creationId xmlns:a16="http://schemas.microsoft.com/office/drawing/2014/main" id="{6ADE691C-FA0D-4B09-B88F-B002971D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027" y="-33126"/>
            <a:ext cx="2441764" cy="7215778"/>
          </a:xfrm>
          <a:prstGeom prst="rect">
            <a:avLst/>
          </a:prstGeom>
        </p:spPr>
      </p:pic>
      <p:pic>
        <p:nvPicPr>
          <p:cNvPr id="20" name="Picture 19">
            <a:extLst>
              <a:ext uri="{FF2B5EF4-FFF2-40B4-BE49-F238E27FC236}">
                <a16:creationId xmlns:a16="http://schemas.microsoft.com/office/drawing/2014/main" id="{6FD97D00-EBD9-4CA9-AB33-228EF4905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1114" y="-152400"/>
            <a:ext cx="2343959" cy="2396516"/>
          </a:xfrm>
          <a:prstGeom prst="rect">
            <a:avLst/>
          </a:prstGeom>
        </p:spPr>
      </p:pic>
      <p:pic>
        <p:nvPicPr>
          <p:cNvPr id="18" name="Picture 17">
            <a:extLst>
              <a:ext uri="{FF2B5EF4-FFF2-40B4-BE49-F238E27FC236}">
                <a16:creationId xmlns:a16="http://schemas.microsoft.com/office/drawing/2014/main" id="{C20C28F5-0E9B-4CFE-8691-ED531DD089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50" y="6242458"/>
            <a:ext cx="8928745" cy="1231084"/>
          </a:xfrm>
          <a:prstGeom prst="rect">
            <a:avLst/>
          </a:prstGeom>
        </p:spPr>
      </p:pic>
      <p:pic>
        <p:nvPicPr>
          <p:cNvPr id="26" name="Picture 25">
            <a:extLst>
              <a:ext uri="{FF2B5EF4-FFF2-40B4-BE49-F238E27FC236}">
                <a16:creationId xmlns:a16="http://schemas.microsoft.com/office/drawing/2014/main" id="{D871E432-0744-424A-B402-B795973AB4E6}"/>
              </a:ext>
            </a:extLst>
          </p:cNvPr>
          <p:cNvPicPr>
            <a:picLocks noChangeAspect="1"/>
          </p:cNvPicPr>
          <p:nvPr/>
        </p:nvPicPr>
        <p:blipFill>
          <a:blip r:embed="rId9"/>
          <a:stretch>
            <a:fillRect/>
          </a:stretch>
        </p:blipFill>
        <p:spPr>
          <a:xfrm rot="10800000" flipH="1" flipV="1">
            <a:off x="-47171" y="6229568"/>
            <a:ext cx="1532900" cy="882783"/>
          </a:xfrm>
          <a:prstGeom prst="rect">
            <a:avLst/>
          </a:prstGeom>
        </p:spPr>
      </p:pic>
      <p:pic>
        <p:nvPicPr>
          <p:cNvPr id="27" name="Picture 26">
            <a:extLst>
              <a:ext uri="{FF2B5EF4-FFF2-40B4-BE49-F238E27FC236}">
                <a16:creationId xmlns:a16="http://schemas.microsoft.com/office/drawing/2014/main" id="{C28A178E-B0B5-4BF5-8FA8-5E1BC25DC07A}"/>
              </a:ext>
            </a:extLst>
          </p:cNvPr>
          <p:cNvPicPr>
            <a:picLocks noChangeAspect="1"/>
          </p:cNvPicPr>
          <p:nvPr/>
        </p:nvPicPr>
        <p:blipFill>
          <a:blip r:embed="rId9"/>
          <a:stretch>
            <a:fillRect/>
          </a:stretch>
        </p:blipFill>
        <p:spPr>
          <a:xfrm flipH="1">
            <a:off x="7220698" y="6070247"/>
            <a:ext cx="1976093" cy="1133954"/>
          </a:xfrm>
          <a:prstGeom prst="rect">
            <a:avLst/>
          </a:prstGeom>
        </p:spPr>
      </p:pic>
      <p:sp>
        <p:nvSpPr>
          <p:cNvPr id="19" name="Rectangle 18"/>
          <p:cNvSpPr/>
          <p:nvPr/>
        </p:nvSpPr>
        <p:spPr>
          <a:xfrm>
            <a:off x="2228850" y="3186565"/>
            <a:ext cx="4914900" cy="2514600"/>
          </a:xfrm>
          <a:prstGeom prst="rect">
            <a:avLst/>
          </a:prstGeom>
          <a:noFill/>
        </p:spPr>
        <p:txBody>
          <a:bodyPr wrap="none">
            <a:prstTxWarp prst="textCanUp">
              <a:avLst>
                <a:gd name="adj" fmla="val 9297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CHÀO MỪNG CÁC CON </a:t>
            </a:r>
          </a:p>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ĐẾN VỚI TIẾT ĐẠO ĐỨC</a:t>
            </a:r>
          </a:p>
          <a:p>
            <a:pPr algn="ctr">
              <a:spcBef>
                <a:spcPts val="1000"/>
              </a:spcBef>
              <a:defRPr/>
            </a:pPr>
            <a:r>
              <a:rPr lang="en-US" sz="2400" b="1" dirty="0">
                <a:ln w="11430"/>
                <a:effectLst>
                  <a:outerShdw blurRad="80000" dist="40000" dir="5040000" algn="tl">
                    <a:srgbClr val="000000">
                      <a:alpha val="30000"/>
                    </a:srgbClr>
                  </a:outerShdw>
                </a:effectLst>
                <a:latin typeface="Times New Roman" pitchFamily="18" charset="0"/>
                <a:cs typeface="Times New Roman" pitchFamily="18" charset="0"/>
              </a:rPr>
              <a:t>LỚP 3B</a:t>
            </a:r>
          </a:p>
        </p:txBody>
      </p:sp>
    </p:spTree>
    <p:extLst>
      <p:ext uri="{BB962C8B-B14F-4D97-AF65-F5344CB8AC3E}">
        <p14:creationId xmlns:p14="http://schemas.microsoft.com/office/powerpoint/2010/main" val="4015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5E-6 4.44444E-6 L -0.35989 -0.0088 " pathEditMode="relative" rAng="0" ptsTypes="AA">
                                      <p:cBhvr>
                                        <p:cTn id="6" dur="4000" fill="hold"/>
                                        <p:tgtEl>
                                          <p:spTgt spid="16"/>
                                        </p:tgtEl>
                                        <p:attrNameLst>
                                          <p:attrName>ppt_x</p:attrName>
                                          <p:attrName>ppt_y</p:attrName>
                                        </p:attrNameLst>
                                      </p:cBhvr>
                                      <p:rCtr x="-17995" y="-440"/>
                                    </p:animMotion>
                                  </p:childTnLst>
                                </p:cTn>
                              </p:par>
                              <p:par>
                                <p:cTn id="7" presetID="63" presetClass="path" presetSubtype="0" accel="50000" decel="50000" fill="hold" nodeType="withEffect">
                                  <p:stCondLst>
                                    <p:cond delay="0"/>
                                  </p:stCondLst>
                                  <p:childTnLst>
                                    <p:animMotion origin="layout" path="M 8.33333E-7 3.7037E-6 L 0.33854 0.01203 " pathEditMode="relative" rAng="0" ptsTypes="AA">
                                      <p:cBhvr>
                                        <p:cTn id="8" dur="4000" fill="hold"/>
                                        <p:tgtEl>
                                          <p:spTgt spid="14"/>
                                        </p:tgtEl>
                                        <p:attrNameLst>
                                          <p:attrName>ppt_x</p:attrName>
                                          <p:attrName>ppt_y</p:attrName>
                                        </p:attrNameLst>
                                      </p:cBhvr>
                                      <p:rCtr x="16927" y="602"/>
                                    </p:animMotion>
                                  </p:childTnLst>
                                </p:cTn>
                              </p:par>
                              <p:par>
                                <p:cTn id="9" presetID="35" presetClass="path" presetSubtype="0" accel="50000" decel="50000" fill="hold" nodeType="withEffect">
                                  <p:stCondLst>
                                    <p:cond delay="250"/>
                                  </p:stCondLst>
                                  <p:childTnLst>
                                    <p:animMotion origin="layout" path="M -0.00378 0.00278 L -0.14779 0.00394 " pathEditMode="relative" rAng="0" ptsTypes="AA">
                                      <p:cBhvr>
                                        <p:cTn id="10" dur="4000" fill="hold"/>
                                        <p:tgtEl>
                                          <p:spTgt spid="25"/>
                                        </p:tgtEl>
                                        <p:attrNameLst>
                                          <p:attrName>ppt_x</p:attrName>
                                          <p:attrName>ppt_y</p:attrName>
                                        </p:attrNameLst>
                                      </p:cBhvr>
                                      <p:rCtr x="-7201" y="46"/>
                                    </p:animMotion>
                                  </p:childTnLst>
                                </p:cTn>
                              </p:par>
                              <p:par>
                                <p:cTn id="11" presetID="63" presetClass="path" presetSubtype="0" accel="50000" decel="50000" fill="hold" nodeType="withEffect">
                                  <p:stCondLst>
                                    <p:cond delay="250"/>
                                  </p:stCondLst>
                                  <p:childTnLst>
                                    <p:animMotion origin="layout" path="M 2.91667E-6 1.11111E-6 L 0.13073 -0.00023 " pathEditMode="relative" rAng="0" ptsTypes="AA">
                                      <p:cBhvr>
                                        <p:cTn id="12" dur="4000" fill="hold"/>
                                        <p:tgtEl>
                                          <p:spTgt spid="24"/>
                                        </p:tgtEl>
                                        <p:attrNameLst>
                                          <p:attrName>ppt_x</p:attrName>
                                          <p:attrName>ppt_y</p:attrName>
                                        </p:attrNameLst>
                                      </p:cBhvr>
                                      <p:rCtr x="6536" y="-23"/>
                                    </p:animMotion>
                                  </p:childTnLst>
                                </p:cTn>
                              </p:par>
                              <p:par>
                                <p:cTn id="13" presetID="42" presetClass="entr" presetSubtype="0" fill="hold" grpId="0" nodeType="withEffect">
                                  <p:stCondLst>
                                    <p:cond delay="16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ppt_x</p:attrName>
                                        </p:attrNameLst>
                                      </p:cBhvr>
                                      <p:tavLst>
                                        <p:tav tm="0">
                                          <p:val>
                                            <p:strVal val="#ppt_x"/>
                                          </p:val>
                                        </p:tav>
                                        <p:tav tm="100000">
                                          <p:val>
                                            <p:strVal val="#ppt_x"/>
                                          </p:val>
                                        </p:tav>
                                      </p:tavLst>
                                    </p:anim>
                                    <p:anim calcmode="lin" valueType="num">
                                      <p:cBhvr>
                                        <p:cTn id="17" dur="2000" fill="hold"/>
                                        <p:tgtEl>
                                          <p:spTgt spid="12"/>
                                        </p:tgtEl>
                                        <p:attrNameLst>
                                          <p:attrName>ppt_y</p:attrName>
                                        </p:attrNameLst>
                                      </p:cBhvr>
                                      <p:tavLst>
                                        <p:tav tm="0">
                                          <p:val>
                                            <p:strVal val="#ppt_y+.1"/>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9"/>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419600"/>
            <a:ext cx="1186937"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54" y="4800600"/>
            <a:ext cx="4189654" cy="2057400"/>
          </a:xfrm>
          <a:prstGeom prst="rect">
            <a:avLst/>
          </a:prstGeom>
        </p:spPr>
      </p:pic>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2362200" y="2092612"/>
            <a:ext cx="1450808" cy="31136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4430300" y="2205878"/>
            <a:ext cx="1447768" cy="289952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D1801D04-50FD-4D37-AFFC-6EBE5FB30F3B}"/>
              </a:ext>
            </a:extLst>
          </p:cNvPr>
          <p:cNvGrpSpPr/>
          <p:nvPr/>
        </p:nvGrpSpPr>
        <p:grpSpPr>
          <a:xfrm>
            <a:off x="2722472" y="533400"/>
            <a:ext cx="39624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5945" y="1686529"/>
              <a:ext cx="197567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Trình</a:t>
              </a:r>
              <a:r>
                <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A23AEA"/>
                  </a:solidFill>
                  <a:effectLst/>
                  <a:uLnTx/>
                  <a:uFillTx/>
                  <a:latin typeface="Times New Roman" pitchFamily="18" charset="0"/>
                  <a:cs typeface="Times New Roman" pitchFamily="18" charset="0"/>
                </a:rPr>
                <a:t>bày</a:t>
              </a:r>
              <a:endParaRPr kumimoji="0" lang="en-US" sz="4400" b="1" i="0" u="none" strike="noStrike" kern="1200" cap="none" spc="0" normalizeH="0" baseline="0" noProof="0" dirty="0">
                <a:ln>
                  <a:noFill/>
                </a:ln>
                <a:solidFill>
                  <a:srgbClr val="A23AEA"/>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52554129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là tên một nước.</a:t>
              </a:r>
              <a:endParaRPr lang="en-US" sz="3600" dirty="0">
                <a:solidFill>
                  <a:srgbClr val="C00000"/>
                </a:solidFill>
                <a:latin typeface="Times New Roman" pitchFamily="18" charset="0"/>
                <a:cs typeface="Times New Roman"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itchFamily="18" charset="0"/>
                  <a:cs typeface="Times New Roman" pitchFamily="18" charset="0"/>
                </a:rPr>
                <a:t>Quốc hiệu của nước ta là</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nước Cộng hoà xã hội chủ nghĩa Việt Nam</a:t>
              </a:r>
              <a:r>
                <a:rPr lang="en-US" sz="3600" dirty="0">
                  <a:solidFill>
                    <a:srgbClr val="C00000"/>
                  </a:solidFill>
                  <a:latin typeface="Times New Roman" pitchFamily="18" charset="0"/>
                  <a:cs typeface="Times New Roman" pitchFamily="18" charset="0"/>
                </a:rPr>
                <a:t>.</a:t>
              </a: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4" name="Left Arrow 3">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152400" y="417087"/>
            <a:ext cx="7619057" cy="769441"/>
          </a:xfrm>
          <a:prstGeom prst="rect">
            <a:avLst/>
          </a:prstGeom>
          <a:noFill/>
        </p:spPr>
        <p:txBody>
          <a:bodyPr wrap="square" rtlCol="0">
            <a:spAutoFit/>
          </a:bodyPr>
          <a:lstStyle/>
          <a:p>
            <a:pPr algn="ct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1. </a:t>
            </a:r>
            <a:r>
              <a:rPr lang="vi-VN" altLang="zh-CN" sz="3600" b="1" dirty="0">
                <a:solidFill>
                  <a:prstClr val="black"/>
                </a:solidFill>
                <a:latin typeface="Times New Roman" pitchFamily="18" charset="0"/>
                <a:ea typeface="宋体" panose="02010600030101010101" pitchFamily="2" charset="-122"/>
                <a:cs typeface="Times New Roman" pitchFamily="18" charset="0"/>
              </a:rPr>
              <a:t>Quốc hiệu của nước ta là gì</a:t>
            </a:r>
            <a:r>
              <a:rPr lang="vi-VN" altLang="zh-CN" sz="4400" b="1" dirty="0">
                <a:solidFill>
                  <a:prstClr val="black"/>
                </a:solidFill>
                <a:latin typeface="Times New Roman" pitchFamily="18" charset="0"/>
                <a:ea typeface="宋体" panose="02010600030101010101" pitchFamily="2" charset="-122"/>
                <a:cs typeface="Times New Roman" pitchFamily="18" charset="0"/>
              </a:rPr>
              <a:t>?</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519" y="1815493"/>
            <a:ext cx="24003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828800"/>
            <a:ext cx="4751291" cy="3975846"/>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3200" dirty="0" err="1">
                  <a:solidFill>
                    <a:srgbClr val="C00000"/>
                  </a:solidFill>
                  <a:latin typeface="Times New Roman" pitchFamily="18" charset="0"/>
                  <a:cs typeface="Times New Roman" pitchFamily="18" charset="0"/>
                </a:rPr>
                <a:t>Quốc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kì</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Việt</a:t>
              </a:r>
              <a:r>
                <a:rPr lang="en-US" sz="3200" dirty="0">
                  <a:solidFill>
                    <a:srgbClr val="C00000"/>
                  </a:solidFill>
                  <a:latin typeface="Times New Roman" pitchFamily="18" charset="0"/>
                  <a:cs typeface="Times New Roman" pitchFamily="18" charset="0"/>
                </a:rPr>
                <a:t> Nam </a:t>
              </a:r>
              <a:r>
                <a:rPr lang="en-US" sz="3200" dirty="0" err="1">
                  <a:solidFill>
                    <a:srgbClr val="C00000"/>
                  </a:solidFill>
                  <a:latin typeface="Times New Roman" pitchFamily="18" charset="0"/>
                  <a:cs typeface="Times New Roman" pitchFamily="18" charset="0"/>
                </a:rPr>
                <a:t>là</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lá</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cờ</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hình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chữ</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nhật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rộng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bằng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hai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phần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ba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chiều</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dài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nền</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đỏ</a:t>
              </a:r>
              <a:r>
                <a:rPr lang="en-US" sz="3200" dirty="0">
                  <a:solidFill>
                    <a:srgbClr val="C00000"/>
                  </a:solidFill>
                  <a:latin typeface="Times New Roman" pitchFamily="18" charset="0"/>
                  <a:cs typeface="Times New Roman" pitchFamily="18" charset="0"/>
                </a:rPr>
                <a:t>, ở </a:t>
              </a:r>
              <a:r>
                <a:rPr lang="en-US" sz="3200" dirty="0" err="1">
                  <a:solidFill>
                    <a:srgbClr val="C00000"/>
                  </a:solidFill>
                  <a:latin typeface="Times New Roman" pitchFamily="18" charset="0"/>
                  <a:cs typeface="Times New Roman" pitchFamily="18" charset="0"/>
                </a:rPr>
                <a:t>giữa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có</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ngôi</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sao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năm</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cánh</a:t>
              </a:r>
              <a:r>
                <a:rPr lang="en-US" sz="3200" dirty="0">
                  <a:solidFill>
                    <a:srgbClr val="C00000"/>
                  </a:solidFill>
                  <a:latin typeface="Times New Roman" pitchFamily="18" charset="0"/>
                  <a:cs typeface="Times New Roman" pitchFamily="18" charset="0"/>
                </a:rPr>
                <a:t>. </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731473" y="352456"/>
            <a:ext cx="7619057" cy="646331"/>
          </a:xfrm>
          <a:prstGeom prst="rect">
            <a:avLst/>
          </a:prstGeom>
          <a:noFill/>
        </p:spPr>
        <p:txBody>
          <a:bodyPr wrap="square" rtlCol="0">
            <a:spAutoFit/>
          </a:bodyPr>
          <a:lstStyle/>
          <a:p>
            <a:pPr defTabSz="914126"/>
            <a:r>
              <a:rPr lang="en-US" altLang="zh-CN" sz="3600" b="1" dirty="0">
                <a:solidFill>
                  <a:prstClr val="black"/>
                </a:solidFill>
                <a:latin typeface="Times New Roman" pitchFamily="18" charset="0"/>
                <a:ea typeface="宋体" panose="02010600030101010101" pitchFamily="2" charset="-122"/>
                <a:cs typeface="Times New Roman" pitchFamily="18" charset="0"/>
              </a:rPr>
              <a:t>2.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Hãy</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mô</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tả</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kì</a:t>
            </a:r>
            <a:r>
              <a:rPr lang="en-US" altLang="zh-CN" sz="3600" b="1" dirty="0">
                <a:solidFill>
                  <a:prstClr val="black"/>
                </a:solidFill>
                <a:latin typeface="Times New Roman" pitchFamily="18" charset="0"/>
                <a:ea typeface="宋体" panose="02010600030101010101" pitchFamily="2" charset="-122"/>
                <a:cs typeface="Times New Roman" pitchFamily="18" charset="0"/>
              </a:rPr>
              <a:t> </a:t>
            </a:r>
            <a:r>
              <a:rPr lang="en-US" altLang="zh-CN" sz="36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36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3600" dirty="0">
              <a:solidFill>
                <a:prstClr val="black"/>
              </a:solidFill>
              <a:latin typeface="Times New Roman" pitchFamily="18" charset="0"/>
              <a:ea typeface="宋体" panose="02010600030101010101" pitchFamily="2" charset="-122"/>
              <a:cs typeface="Times New Roman"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62" y="2195032"/>
            <a:ext cx="3238500" cy="288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64017" y="128272"/>
            <a:ext cx="8979983"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51705" y="1496067"/>
            <a:ext cx="4793605"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bài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56914" y="128273"/>
            <a:ext cx="7619057"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   3.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Nêu</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tên</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bài</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hát</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và</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tác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giả</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p>
          <a:p>
            <a:pPr algn="ctr" defTabSz="914126"/>
            <a:r>
              <a:rPr lang="en-US" altLang="zh-CN" sz="4000" b="1" dirty="0" err="1">
                <a:solidFill>
                  <a:prstClr val="black"/>
                </a:solidFill>
                <a:latin typeface="Times New Roman" pitchFamily="18" charset="0"/>
                <a:ea typeface="宋体" panose="02010600030101010101" pitchFamily="2" charset="-122"/>
                <a:cs typeface="Times New Roman" pitchFamily="18" charset="0"/>
              </a:rPr>
              <a:t>Quốc</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ca</a:t>
            </a:r>
            <a:r>
              <a:rPr lang="en-US" altLang="zh-CN" sz="4000" b="1" dirty="0">
                <a:solidFill>
                  <a:prstClr val="black"/>
                </a:solidFill>
                <a:latin typeface="Times New Roman" pitchFamily="18" charset="0"/>
                <a:ea typeface="宋体" panose="02010600030101010101" pitchFamily="2" charset="-122"/>
                <a:cs typeface="Times New Roman" pitchFamily="18" charset="0"/>
              </a:rPr>
              <a:t> </a:t>
            </a:r>
            <a:r>
              <a:rPr lang="en-US" altLang="zh-CN" sz="4000" b="1" dirty="0" err="1">
                <a:solidFill>
                  <a:prstClr val="black"/>
                </a:solidFill>
                <a:latin typeface="Times New Roman" pitchFamily="18" charset="0"/>
                <a:ea typeface="宋体" panose="02010600030101010101" pitchFamily="2" charset="-122"/>
                <a:cs typeface="Times New Roman" pitchFamily="18" charset="0"/>
              </a:rPr>
              <a:t>Việt</a:t>
            </a:r>
            <a:r>
              <a:rPr lang="en-US" altLang="zh-CN" sz="4000" b="1" dirty="0">
                <a:solidFill>
                  <a:prstClr val="black"/>
                </a:solidFill>
                <a:latin typeface="Times New Roman" pitchFamily="18" charset="0"/>
                <a:ea typeface="宋体" panose="02010600030101010101" pitchFamily="2" charset="-122"/>
                <a:cs typeface="Times New Roman" pitchFamily="18" charset="0"/>
              </a:rPr>
              <a:t> Nam.</a:t>
            </a:r>
            <a:endParaRPr lang="zh-CN" altLang="en-US" sz="4000" dirty="0">
              <a:solidFill>
                <a:prstClr val="black"/>
              </a:solidFill>
              <a:latin typeface="Times New Roman" pitchFamily="18" charset="0"/>
              <a:ea typeface="宋体" panose="02010600030101010101" pitchFamily="2" charset="-122"/>
              <a:cs typeface="Times New Roman"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914" y="1752600"/>
            <a:ext cx="297208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192273" y="374584"/>
            <a:ext cx="3597012"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396630" y="3276600"/>
            <a:ext cx="6035430" cy="4567209"/>
          </a:xfrm>
          <a:prstGeom prst="rect">
            <a:avLst/>
          </a:prstGeom>
        </p:spPr>
      </p:pic>
      <p:grpSp>
        <p:nvGrpSpPr>
          <p:cNvPr id="4" name="Group 3"/>
          <p:cNvGrpSpPr/>
          <p:nvPr/>
        </p:nvGrpSpPr>
        <p:grpSpPr>
          <a:xfrm>
            <a:off x="-396630" y="-457200"/>
            <a:ext cx="9003171" cy="5829951"/>
            <a:chOff x="4772562" y="-279541"/>
            <a:chExt cx="6558993" cy="5086092"/>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1"/>
              <a:ext cx="6558993" cy="5086092"/>
            </a:xfrm>
            <a:prstGeom prst="rect">
              <a:avLst/>
            </a:prstGeom>
          </p:spPr>
        </p:pic>
        <p:sp>
          <p:nvSpPr>
            <p:cNvPr id="10" name="TextBox 9"/>
            <p:cNvSpPr txBox="1"/>
            <p:nvPr/>
          </p:nvSpPr>
          <p:spPr>
            <a:xfrm>
              <a:off x="5901892" y="1514334"/>
              <a:ext cx="5054498" cy="1070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92D050"/>
                  </a:solidFill>
                  <a:effectLst/>
                  <a:uLnTx/>
                  <a:uFillTx/>
                  <a:latin typeface="Times New Roman" pitchFamily="18" charset="0"/>
                  <a:ea typeface="Times New Roman" panose="02020603050405020304" pitchFamily="18" charset="0"/>
                  <a:cs typeface="Times New Roman" pitchFamily="18" charset="0"/>
                </a:rPr>
                <a:t>2. Tìm hiểu những việc cần làm khi chào cờ và hát Quốc ca</a:t>
              </a:r>
              <a:endParaRPr kumimoji="0" lang="en-US" sz="36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22992205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3009207" y="3748351"/>
            <a:ext cx="2136397"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097280" y="176241"/>
            <a:ext cx="694944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1" dirty="0">
                  <a:latin typeface="Arial" panose="020B0604020202020204" pitchFamily="34" charset="0"/>
                  <a:cs typeface="Arial" panose="020B0604020202020204" pitchFamily="34" charset="0"/>
                </a:rPr>
                <a:t>Q</a:t>
              </a:r>
              <a:r>
                <a:rPr lang="en-US" sz="3200" i="1" dirty="0">
                  <a:effectLst/>
                  <a:latin typeface="Arial" panose="020B0604020202020204" pitchFamily="34" charset="0"/>
                  <a:cs typeface="Arial" panose="020B0604020202020204" pitchFamily="34" charset="0"/>
                </a:rPr>
                <a:t>uan </a:t>
              </a:r>
              <a:r>
                <a:rPr lang="en-US" sz="3200" i="1" dirty="0" err="1">
                  <a:effectLst/>
                  <a:latin typeface="Arial" panose="020B0604020202020204" pitchFamily="34" charset="0"/>
                  <a:cs typeface="Arial" panose="020B0604020202020204" pitchFamily="34" charset="0"/>
                </a:rPr>
                <a:t>sát</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tranh</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và</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trả</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lời</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câu</a:t>
              </a:r>
              <a:r>
                <a:rPr lang="en-US" sz="3200" i="1" dirty="0">
                  <a:effectLst/>
                  <a:latin typeface="Arial" panose="020B0604020202020204" pitchFamily="34" charset="0"/>
                  <a:cs typeface="Arial" panose="020B0604020202020204" pitchFamily="34" charset="0"/>
                </a:rPr>
                <a:t> </a:t>
              </a:r>
              <a:r>
                <a:rPr lang="en-US" sz="3200" i="1" dirty="0" err="1">
                  <a:effectLst/>
                  <a:latin typeface="Arial" panose="020B0604020202020204" pitchFamily="34" charset="0"/>
                  <a:cs typeface="Arial" panose="020B0604020202020204" pitchFamily="34" charset="0"/>
                </a:rPr>
                <a:t>hỏi</a:t>
              </a:r>
              <a:r>
                <a:rPr lang="en-US" sz="3200" i="1" dirty="0">
                  <a:effectLst/>
                  <a:latin typeface="Arial" panose="020B0604020202020204" pitchFamily="34" charset="0"/>
                  <a:cs typeface="Arial" panose="020B0604020202020204" pitchFamily="34" charset="0"/>
                </a:rPr>
                <a:t>:</a:t>
              </a:r>
              <a:endParaRPr kumimoji="0" lang="en-US" sz="320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4669550" y="1199664"/>
            <a:ext cx="3759452"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itchFamily="18" charset="0"/>
                <a:ea typeface="Arial"/>
                <a:cs typeface="Times New Roman" pitchFamily="18" charset="0"/>
                <a:sym typeface="Arial"/>
              </a:rPr>
              <a:t>Khi </a:t>
            </a:r>
            <a:r>
              <a:rPr lang="en-US" sz="2800" kern="0" dirty="0" err="1">
                <a:solidFill>
                  <a:prstClr val="black"/>
                </a:solidFill>
                <a:latin typeface="Times New Roman" pitchFamily="18" charset="0"/>
                <a:ea typeface="Arial"/>
                <a:cs typeface="Times New Roman" pitchFamily="18" charset="0"/>
                <a:sym typeface="Arial"/>
              </a:rPr>
              <a:t>chuẩn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bị</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chào</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cờ</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em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cần</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làm</a:t>
            </a:r>
            <a:r>
              <a:rPr lang="en-US" sz="2800" kern="0" dirty="0">
                <a:solidFill>
                  <a:prstClr val="black"/>
                </a:solidFill>
                <a:latin typeface="Times New Roman" pitchFamily="18" charset="0"/>
                <a:ea typeface="Arial"/>
                <a:cs typeface="Times New Roman" pitchFamily="18" charset="0"/>
                <a:sym typeface="Arial"/>
              </a:rPr>
              <a:t> </a:t>
            </a:r>
            <a:r>
              <a:rPr lang="en-US" sz="2800" kern="0" dirty="0" err="1">
                <a:solidFill>
                  <a:prstClr val="black"/>
                </a:solidFill>
                <a:latin typeface="Times New Roman" pitchFamily="18" charset="0"/>
                <a:ea typeface="Arial"/>
                <a:cs typeface="Times New Roman" pitchFamily="18" charset="0"/>
                <a:sym typeface="Arial"/>
              </a:rPr>
              <a:t>gì</a:t>
            </a:r>
            <a:r>
              <a:rPr lang="en-US" sz="2800" kern="0" dirty="0">
                <a:solidFill>
                  <a:prstClr val="black"/>
                </a:solidFill>
                <a:latin typeface="Times New Roman" pitchFamily="18" charset="0"/>
                <a:ea typeface="Arial"/>
                <a:cs typeface="Times New Roman"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190501" y="909493"/>
            <a:ext cx="3848099"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5029200" y="3048000"/>
            <a:ext cx="3332634" cy="1198060"/>
          </a:xfrm>
          <a:prstGeom prst="wedgeRoundRectCallout">
            <a:avLst>
              <a:gd name="adj1" fmla="val -50787"/>
              <a:gd name="adj2" fmla="val 62959"/>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5349348" y="4888636"/>
            <a:ext cx="3172712" cy="1198060"/>
          </a:xfrm>
          <a:prstGeom prst="wedgeRoundRectCallout">
            <a:avLst>
              <a:gd name="adj1" fmla="val -66970"/>
              <a:gd name="adj2" fmla="val -44280"/>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itchFamily="18" charset="0"/>
                <a:ea typeface="Arial"/>
                <a:cs typeface="Times New Roman" pitchFamily="18" charset="0"/>
                <a:sym typeface="Arial"/>
              </a:rPr>
              <a:t>Khi chào cờ, em cần hát </a:t>
            </a:r>
            <a:r>
              <a:rPr lang="en-US" sz="2800" kern="0" dirty="0">
                <a:solidFill>
                  <a:prstClr val="black"/>
                </a:solidFill>
                <a:latin typeface="Times New Roman" pitchFamily="18" charset="0"/>
                <a:ea typeface="Arial"/>
                <a:cs typeface="Times New Roman" pitchFamily="18" charset="0"/>
                <a:sym typeface="Arial"/>
              </a:rPr>
              <a:t>Q</a:t>
            </a:r>
            <a:r>
              <a:rPr lang="vi-VN" sz="2800" kern="0" dirty="0">
                <a:solidFill>
                  <a:prstClr val="black"/>
                </a:solidFill>
                <a:latin typeface="Times New Roman" pitchFamily="18" charset="0"/>
                <a:ea typeface="Arial"/>
                <a:cs typeface="Times New Roman" pitchFamily="18" charset="0"/>
                <a:sym typeface="Arial"/>
              </a:rPr>
              <a:t>uốc ca như thế nào?</a:t>
            </a:r>
            <a:endParaRPr kumimoji="0" sz="2800" b="0" i="0" u="none" strike="noStrike" kern="0" cap="none" spc="0" normalizeH="0" baseline="0" noProof="0" dirty="0">
              <a:ln>
                <a:noFill/>
              </a:ln>
              <a:solidFill>
                <a:prstClr val="black"/>
              </a:solidFill>
              <a:effectLst/>
              <a:uLnTx/>
              <a:uFillTx/>
              <a:latin typeface="Times New Roman" pitchFamily="18" charset="0"/>
              <a:ea typeface="Arial"/>
              <a:cs typeface="Times New Roman"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293846" y="3885955"/>
            <a:ext cx="2708434" cy="3002248"/>
          </a:xfrm>
          <a:prstGeom prst="rect">
            <a:avLst/>
          </a:prstGeom>
        </p:spPr>
      </p:pic>
    </p:spTree>
    <p:extLst>
      <p:ext uri="{BB962C8B-B14F-4D97-AF65-F5344CB8AC3E}">
        <p14:creationId xmlns:p14="http://schemas.microsoft.com/office/powerpoint/2010/main" val="4059233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824429" y="432101"/>
            <a:ext cx="1144055"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990600" y="346364"/>
            <a:ext cx="7010400" cy="432728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2358944" y="3048000"/>
            <a:ext cx="3857319" cy="1015663"/>
          </a:xfrm>
          <a:prstGeom prst="rect">
            <a:avLst/>
          </a:prstGeom>
          <a:noFill/>
        </p:spPr>
        <p:txBody>
          <a:bodyPr wrap="square" rtlCol="0">
            <a:spAutoFit/>
          </a:bodyPr>
          <a:lstStyle/>
          <a:p>
            <a:pPr algn="ct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Trình</a:t>
            </a:r>
            <a:r>
              <a:rPr lang="en-US" altLang="zh-CN" sz="6000" b="1" dirty="0">
                <a:solidFill>
                  <a:srgbClr val="C00000"/>
                </a:solidFill>
                <a:latin typeface="Times New Roman" pitchFamily="18" charset="0"/>
                <a:ea typeface="仓耳今楷05-6763 W05" panose="02020400000000000000" pitchFamily="18" charset="-122"/>
                <a:cs typeface="Times New Roman" pitchFamily="18" charset="0"/>
              </a:rPr>
              <a:t> </a:t>
            </a:r>
            <a:r>
              <a:rPr lang="en-US" altLang="zh-CN" sz="6000" b="1" dirty="0" err="1">
                <a:solidFill>
                  <a:srgbClr val="C00000"/>
                </a:solidFill>
                <a:latin typeface="Times New Roman" pitchFamily="18" charset="0"/>
                <a:ea typeface="仓耳今楷05-6763 W05" panose="02020400000000000000" pitchFamily="18" charset="-122"/>
                <a:cs typeface="Times New Roman" pitchFamily="18" charset="0"/>
              </a:rPr>
              <a:t>bày</a:t>
            </a:r>
            <a:endParaRPr lang="zh-CN" altLang="en-US" sz="6000" dirty="0">
              <a:solidFill>
                <a:srgbClr val="C00000"/>
              </a:solidFill>
              <a:latin typeface="Times New Roman" pitchFamily="18" charset="0"/>
              <a:ea typeface="仓耳今楷05-6763 W05" panose="02020400000000000000" pitchFamily="18" charset="-122"/>
              <a:cs typeface="Times New Roman"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199495" y="4077700"/>
            <a:ext cx="8954672" cy="2786931"/>
          </a:xfrm>
          <a:prstGeom prst="rect">
            <a:avLst/>
          </a:prstGeom>
        </p:spPr>
      </p:pic>
    </p:spTree>
    <p:extLst>
      <p:ext uri="{BB962C8B-B14F-4D97-AF65-F5344CB8AC3E}">
        <p14:creationId xmlns:p14="http://schemas.microsoft.com/office/powerpoint/2010/main" val="232812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bị</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chào</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cờ</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em</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cần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sửa</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trang</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bỏ</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mũ</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nón</a:t>
              </a:r>
              <a:r>
                <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85801" y="121145"/>
            <a:ext cx="6248399" cy="1323439"/>
          </a:xfrm>
          <a:prstGeom prst="rect">
            <a:avLst/>
          </a:prstGeom>
          <a:noFill/>
        </p:spPr>
        <p:txBody>
          <a:bodyPr wrap="square" rtlCol="0">
            <a:spAutoFit/>
          </a:bodyPr>
          <a:lstStyle/>
          <a:p>
            <a:pPr marL="514350" marR="0" lvl="0" indent="-514350" defTabSz="914126" rtl="0" eaLnBrk="1" fontAlgn="auto" latinLnBrk="0" hangingPunct="1">
              <a:lnSpc>
                <a:spcPct val="100000"/>
              </a:lnSpc>
              <a:spcBef>
                <a:spcPts val="0"/>
              </a:spcBef>
              <a:spcAft>
                <a:spcPts val="0"/>
              </a:spcAft>
              <a:buClrTx/>
              <a:buSzTx/>
              <a:buFontTx/>
              <a:buAutoNum type="arabicPeriod"/>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p>
          <a:p>
            <a:pPr marR="0" lvl="0" defTabSz="914126" rtl="0" eaLnBrk="1" fontAlgn="auto" latinLnBrk="0" hangingPunct="1">
              <a:lnSpc>
                <a:spcPct val="100000"/>
              </a:lnSpc>
              <a:spcBef>
                <a:spcPts val="0"/>
              </a:spcBef>
              <a:spcAft>
                <a:spcPts val="0"/>
              </a:spcAft>
              <a:buClrTx/>
              <a:buSzTx/>
              <a:tabLst/>
              <a:defRPr/>
            </a:pP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98654" y="2104940"/>
            <a:ext cx="3595364" cy="4372060"/>
          </a:xfrm>
          <a:prstGeom prst="rect">
            <a:avLst/>
          </a:prstGeom>
        </p:spPr>
      </p:pic>
    </p:spTree>
    <p:extLst>
      <p:ext uri="{BB962C8B-B14F-4D97-AF65-F5344CB8AC3E}">
        <p14:creationId xmlns:p14="http://schemas.microsoft.com/office/powerpoint/2010/main" val="279160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746695" cy="1638108"/>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675497" y="2276871"/>
              <a:ext cx="6336704"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476920" y="333766"/>
            <a:ext cx="7364749" cy="1200329"/>
          </a:xfrm>
          <a:prstGeom prst="rect">
            <a:avLst/>
          </a:prstGeom>
          <a:noFill/>
        </p:spPr>
        <p:txBody>
          <a:bodyPr wrap="square" rtlCol="0">
            <a:spAutoFit/>
          </a:bodyPr>
          <a:lstStyle/>
          <a:p>
            <a:pPr marL="0" marR="0" lvl="0" indent="0" defTabSz="914126"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2. </a:t>
            </a:r>
            <a:r>
              <a:rPr kumimoji="0" lang="vi-VN"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Khi chào cờ, em cần giữ tư thế như thế nào?</a:t>
            </a:r>
            <a:endParaRPr kumimoji="0" lang="en-US" altLang="zh-CN" sz="36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98654" y="1981200"/>
            <a:ext cx="3230346" cy="4424564"/>
          </a:xfrm>
          <a:prstGeom prst="rect">
            <a:avLst/>
          </a:prstGeom>
        </p:spPr>
      </p:pic>
    </p:spTree>
    <p:extLst>
      <p:ext uri="{BB962C8B-B14F-4D97-AF65-F5344CB8AC3E}">
        <p14:creationId xmlns:p14="http://schemas.microsoft.com/office/powerpoint/2010/main" val="8873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593751"/>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itchFamily="18" charset="0"/>
                  <a:cs typeface="Times New Roman" pitchFamily="18" charset="0"/>
                </a:rPr>
                <a:t>Khi </a:t>
              </a:r>
              <a:r>
                <a:rPr lang="en-US" sz="4400" dirty="0" err="1">
                  <a:solidFill>
                    <a:srgbClr val="C00000"/>
                  </a:solidFill>
                  <a:latin typeface="Times New Roman" pitchFamily="18" charset="0"/>
                  <a:cs typeface="Times New Roman" pitchFamily="18" charset="0"/>
                </a:rPr>
                <a:t>chào</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cờ</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em</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cần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hát</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Quốc</a:t>
              </a:r>
              <a:r>
                <a:rPr lang="en-US" sz="4400" dirty="0">
                  <a:solidFill>
                    <a:srgbClr val="C00000"/>
                  </a:solidFill>
                  <a:latin typeface="Times New Roman" pitchFamily="18" charset="0"/>
                  <a:cs typeface="Times New Roman" pitchFamily="18" charset="0"/>
                </a:rPr>
                <a:t> ca to, </a:t>
              </a:r>
              <a:r>
                <a:rPr lang="en-US" sz="4400" dirty="0" err="1">
                  <a:solidFill>
                    <a:srgbClr val="C00000"/>
                  </a:solidFill>
                  <a:latin typeface="Times New Roman" pitchFamily="18" charset="0"/>
                  <a:cs typeface="Times New Roman" pitchFamily="18" charset="0"/>
                </a:rPr>
                <a:t>rõ</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ràng</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trôi</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chảy</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diễn</a:t>
              </a:r>
              <a:r>
                <a:rPr lang="en-US" sz="4400" dirty="0">
                  <a:solidFill>
                    <a:srgbClr val="C00000"/>
                  </a:solidFill>
                  <a:latin typeface="Times New Roman" pitchFamily="18" charset="0"/>
                  <a:cs typeface="Times New Roman" pitchFamily="18" charset="0"/>
                </a:rPr>
                <a:t> </a:t>
              </a:r>
              <a:r>
                <a:rPr lang="en-US" sz="4400" dirty="0" err="1">
                  <a:solidFill>
                    <a:srgbClr val="C00000"/>
                  </a:solidFill>
                  <a:latin typeface="Times New Roman" pitchFamily="18" charset="0"/>
                  <a:cs typeface="Times New Roman" pitchFamily="18" charset="0"/>
                </a:rPr>
                <a:t>cảm</a:t>
              </a:r>
              <a:r>
                <a:rPr lang="en-US" sz="4400" dirty="0">
                  <a:solidFill>
                    <a:srgbClr val="C00000"/>
                  </a:solidFill>
                  <a:latin typeface="Times New Roman" pitchFamily="18" charset="0"/>
                  <a:cs typeface="Times New Roman"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65917" y="318534"/>
            <a:ext cx="6978106" cy="1323439"/>
          </a:xfrm>
          <a:prstGeom prst="rect">
            <a:avLst/>
          </a:prstGeom>
          <a:noFill/>
        </p:spPr>
        <p:txBody>
          <a:bodyPr wrap="square" rtlCol="0">
            <a:spAutoFit/>
          </a:bodyPr>
          <a:lstStyle/>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3. </a:t>
            </a:r>
            <a:r>
              <a:rPr lang="vi-VN" altLang="zh-CN" sz="4000" b="1" dirty="0">
                <a:solidFill>
                  <a:prstClr val="black"/>
                </a:solidFill>
                <a:latin typeface="Times New Roman" pitchFamily="18" charset="0"/>
                <a:ea typeface="宋体" panose="02010600030101010101" pitchFamily="2" charset="-122"/>
                <a:cs typeface="Times New Roman" pitchFamily="18" charset="0"/>
              </a:rPr>
              <a:t>Khi chào cờ, em cần hát </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a:p>
            <a:pPr defTabSz="914126"/>
            <a:r>
              <a:rPr lang="en-US" altLang="zh-CN" sz="4000" b="1" dirty="0">
                <a:solidFill>
                  <a:prstClr val="black"/>
                </a:solidFill>
                <a:latin typeface="Times New Roman" pitchFamily="18" charset="0"/>
                <a:ea typeface="宋体" panose="02010600030101010101" pitchFamily="2" charset="-122"/>
                <a:cs typeface="Times New Roman" pitchFamily="18" charset="0"/>
              </a:rPr>
              <a:t>Q</a:t>
            </a:r>
            <a:r>
              <a:rPr lang="vi-VN" altLang="zh-CN" sz="4000" b="1" dirty="0">
                <a:solidFill>
                  <a:prstClr val="black"/>
                </a:solidFill>
                <a:latin typeface="Times New Roman" pitchFamily="18" charset="0"/>
                <a:ea typeface="宋体" panose="02010600030101010101" pitchFamily="2" charset="-122"/>
                <a:cs typeface="Times New Roman" pitchFamily="18" charset="0"/>
              </a:rPr>
              <a:t>uốc ca như thế nào?</a:t>
            </a:r>
            <a:endParaRPr lang="en-US" altLang="zh-CN" sz="4000" b="1" dirty="0">
              <a:solidFill>
                <a:prstClr val="black"/>
              </a:solidFill>
              <a:latin typeface="Times New Roman" pitchFamily="18" charset="0"/>
              <a:ea typeface="宋体" panose="02010600030101010101" pitchFamily="2" charset="-122"/>
              <a:cs typeface="Times New Roman"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293846" y="2321543"/>
            <a:ext cx="3230923" cy="3581417"/>
          </a:xfrm>
          <a:prstGeom prst="rect">
            <a:avLst/>
          </a:prstGeom>
        </p:spPr>
      </p:pic>
    </p:spTree>
    <p:extLst>
      <p:ext uri="{BB962C8B-B14F-4D97-AF65-F5344CB8AC3E}">
        <p14:creationId xmlns:p14="http://schemas.microsoft.com/office/powerpoint/2010/main" val="31951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1143000" y="-1143000"/>
            <a:ext cx="6858000" cy="9144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811133" y="333799"/>
            <a:ext cx="7190693"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210410" y="1187498"/>
            <a:ext cx="870966"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59833" y="-583448"/>
            <a:ext cx="870966"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3821551" y="1200678"/>
            <a:ext cx="169469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5638800" y="3429000"/>
            <a:ext cx="4551840" cy="426925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33" y="3505200"/>
            <a:ext cx="2498233" cy="3276600"/>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1993704" y="1812273"/>
            <a:ext cx="5281118" cy="2150127"/>
          </a:xfrm>
          <a:prstGeom prst="rect">
            <a:avLst/>
          </a:prstGeom>
        </p:spPr>
      </p:pic>
      <p:sp>
        <p:nvSpPr>
          <p:cNvPr id="12" name="Subtitle 2"/>
          <p:cNvSpPr txBox="1">
            <a:spLocks/>
          </p:cNvSpPr>
          <p:nvPr/>
        </p:nvSpPr>
        <p:spPr>
          <a:xfrm>
            <a:off x="2438400" y="6276111"/>
            <a:ext cx="3789301" cy="609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latin typeface="Times New Roman" pitchFamily="18" charset="0"/>
                <a:cs typeface="Times New Roman" pitchFamily="18" charset="0"/>
              </a:rPr>
              <a:t>GV </a:t>
            </a:r>
            <a:r>
              <a:rPr lang="en-US" sz="2400" b="1" i="1" dirty="0" err="1">
                <a:latin typeface="Times New Roman" pitchFamily="18" charset="0"/>
                <a:cs typeface="Times New Roman" pitchFamily="18" charset="0"/>
              </a:rPr>
              <a:t>dạy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Nguyễn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Thị</a:t>
            </a:r>
            <a:r>
              <a:rPr lang="en-US" sz="2400" b="1" i="1" dirty="0">
                <a:latin typeface="Times New Roman" pitchFamily="18" charset="0"/>
                <a:cs typeface="Times New Roman" pitchFamily="18" charset="0"/>
              </a:rPr>
              <a:t> Minh </a:t>
            </a:r>
            <a:endParaRPr lang="vi-VN"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895202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654" y="782865"/>
            <a:ext cx="8746694"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198653" y="117497"/>
            <a:ext cx="8945347"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3794018" y="1657205"/>
            <a:ext cx="4751291"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itchFamily="18" charset="0"/>
                  <a:ea typeface="Times New Roman" panose="02020603050405020304" pitchFamily="18" charset="0"/>
                  <a:cs typeface="Times New Roman"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9796645" y="-1683129"/>
            <a:ext cx="457081" cy="609441"/>
          </a:xfrm>
          <a:prstGeom prst="rect">
            <a:avLst/>
          </a:prstGeom>
        </p:spPr>
      </p:pic>
      <p:sp>
        <p:nvSpPr>
          <p:cNvPr id="17" name="Left Arrow 16">
            <a:hlinkClick r:id="rId8" action="ppaction://hlinksldjump"/>
          </p:cNvPr>
          <p:cNvSpPr/>
          <p:nvPr/>
        </p:nvSpPr>
        <p:spPr>
          <a:xfrm>
            <a:off x="360629" y="5762562"/>
            <a:ext cx="1511774"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462688" y="161853"/>
            <a:ext cx="7619057"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itchFamily="18" charset="0"/>
                <a:ea typeface="宋体" panose="02010600030101010101" pitchFamily="2" charset="-122"/>
                <a:cs typeface="Times New Roman"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Times New Roman"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629" y="2244450"/>
            <a:ext cx="3206645" cy="32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898147" y="815964"/>
            <a:ext cx="7678100"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7374" y="177461"/>
            <a:ext cx="1327309"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1916786" y="1808862"/>
            <a:ext cx="5829806" cy="2566638"/>
          </a:xfrm>
          <a:prstGeom prst="rect">
            <a:avLst/>
          </a:prstGeom>
        </p:spPr>
      </p:pic>
    </p:spTree>
    <p:extLst>
      <p:ext uri="{BB962C8B-B14F-4D97-AF65-F5344CB8AC3E}">
        <p14:creationId xmlns:p14="http://schemas.microsoft.com/office/powerpoint/2010/main" val="427985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846776" y="363063"/>
            <a:ext cx="6124962"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315032" y="2273679"/>
            <a:ext cx="4151736"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875" y="3258306"/>
            <a:ext cx="2699771" cy="3599695"/>
          </a:xfrm>
          <a:prstGeom prst="rect">
            <a:avLst/>
          </a:prstGeom>
        </p:spPr>
      </p:pic>
    </p:spTree>
    <p:extLst>
      <p:ext uri="{BB962C8B-B14F-4D97-AF65-F5344CB8AC3E}">
        <p14:creationId xmlns:p14="http://schemas.microsoft.com/office/powerpoint/2010/main" val="245514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467943" y="108025"/>
            <a:ext cx="5377348" cy="1720775"/>
            <a:chOff x="1957257" y="108024"/>
            <a:chExt cx="7169797"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335854" y="325120"/>
              <a:ext cx="5791200" cy="1107996"/>
            </a:xfrm>
            <a:prstGeom prst="rect">
              <a:avLst/>
            </a:prstGeom>
            <a:noFill/>
          </p:spPr>
          <p:txBody>
            <a:bodyPr wrap="square" rtlCol="0">
              <a:spAutoFit/>
            </a:bodyPr>
            <a:lstStyle/>
            <a:p>
              <a:r>
                <a:rPr lang="en-US" sz="6600" b="1" dirty="0" err="1">
                  <a:solidFill>
                    <a:srgbClr val="FF0000"/>
                  </a:solidFill>
                  <a:latin typeface="Times New Roman" pitchFamily="18" charset="0"/>
                  <a:cs typeface="Times New Roman" pitchFamily="18" charset="0"/>
                </a:rPr>
                <a:t>Luật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chơi</a:t>
              </a:r>
              <a:r>
                <a:rPr lang="en-US" sz="6600" b="1" dirty="0">
                  <a:solidFill>
                    <a:srgbClr val="FF0000"/>
                  </a:solidFill>
                  <a:latin typeface="Times New Roman" pitchFamily="18" charset="0"/>
                  <a:cs typeface="Times New Roman"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504996" y="2122506"/>
            <a:ext cx="816863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660852" y="2337705"/>
            <a:ext cx="75819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chia ra thành các nhóm (3</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4 nhóm). </a:t>
            </a:r>
            <a:r>
              <a:rPr lang="nl-NL" sz="3200" dirty="0">
                <a:latin typeface="Times New Roman" pitchFamily="18" charset="0"/>
                <a:ea typeface="Times New Roman" panose="02020603050405020304" pitchFamily="18" charset="0"/>
                <a:cs typeface="Times New Roman" pitchFamily="18" charset="0"/>
              </a:rPr>
              <a:t>Lớp trưởng điều hành lễ chào cờ.</a:t>
            </a:r>
            <a:endParaRPr lang="en-US" sz="3200" dirty="0">
              <a:latin typeface="Times New Roman" pitchFamily="18" charset="0"/>
              <a:ea typeface="Times New Roman" panose="02020603050405020304" pitchFamily="18" charset="0"/>
              <a:cs typeface="Times New Roman" pitchFamily="18" charset="0"/>
            </a:endParaRPr>
          </a:p>
          <a:p>
            <a:pPr marL="457200" indent="-457200" algn="just">
              <a:buFont typeface="Arial" panose="020B0604020202020204" pitchFamily="34" charset="0"/>
              <a:buChar char="•"/>
            </a:pPr>
            <a:r>
              <a:rPr lang="vi-VN" sz="3200" dirty="0">
                <a:latin typeface="Times New Roman" pitchFamily="18" charset="0"/>
                <a:cs typeface="Times New Roman" pitchFamily="18" charset="0"/>
              </a:rPr>
              <a:t>Mỗi nhóm thực hành l</a:t>
            </a:r>
            <a:r>
              <a:rPr lang="en-US" sz="3200" dirty="0" err="1">
                <a:latin typeface="Times New Roman" pitchFamily="18" charset="0"/>
                <a:cs typeface="Times New Roman" pitchFamily="18" charset="0"/>
              </a:rPr>
              <a:t>àm</a:t>
            </a:r>
            <a:r>
              <a:rPr lang="vi-VN" sz="3200" dirty="0">
                <a:latin typeface="Times New Roman" pitchFamily="18" charset="0"/>
                <a:cs typeface="Times New Roman" pitchFamily="18" charset="0"/>
              </a:rPr>
              <a:t> lễ chào cờ và hát Quốc ca 1 lượt.</a:t>
            </a:r>
            <a:endParaRPr lang="en-US" sz="3200" dirty="0">
              <a:latin typeface="Times New Roman" pitchFamily="18" charset="0"/>
              <a:cs typeface="Times New Roman" pitchFamily="18" charset="0"/>
            </a:endParaRPr>
          </a:p>
          <a:p>
            <a:pPr marL="457200" indent="-457200" algn="just">
              <a:buFont typeface="Arial" panose="020B0604020202020204" pitchFamily="34" charset="0"/>
              <a:buChar char="•"/>
            </a:pPr>
            <a:r>
              <a:rPr lang="nl-NL" sz="3200" dirty="0">
                <a:effectLst/>
                <a:latin typeface="Times New Roman" pitchFamily="18" charset="0"/>
                <a:ea typeface="Times New Roman" panose="02020603050405020304" pitchFamily="18" charset="0"/>
                <a:cs typeface="Times New Roman" pitchFamily="18" charset="0"/>
              </a:rPr>
              <a:t>Mời các thành viên trong lớp nhận xét trao giải cho nhóm chào cờ tốt nhất, hát Quốc ca đúng và hay nhất.</a:t>
            </a:r>
            <a:endParaRPr lang="en-US" sz="3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613205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vely_illustration_of_Happy_family_behide_a_star_wallcoo_com"/>
          <p:cNvPicPr>
            <a:picLocks noChangeAspect="1" noChangeArrowheads="1"/>
          </p:cNvPicPr>
          <p:nvPr/>
        </p:nvPicPr>
        <p:blipFill rotWithShape="1">
          <a:blip r:embed="rId2">
            <a:extLst>
              <a:ext uri="{28A0092B-C50C-407E-A947-70E740481C1C}">
                <a14:useLocalDpi xmlns:a14="http://schemas.microsoft.com/office/drawing/2010/main" val="0"/>
              </a:ext>
            </a:extLst>
          </a:blip>
          <a:srcRect l="8633" t="7408" r="10358" b="96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7915" y="2028885"/>
            <a:ext cx="89154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Chào</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tạm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biệt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Ch</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úc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các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con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chăm</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ngoan</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học</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tập</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p>
        </p:txBody>
      </p:sp>
    </p:spTree>
    <p:extLst>
      <p:ext uri="{BB962C8B-B14F-4D97-AF65-F5344CB8AC3E}">
        <p14:creationId xmlns:p14="http://schemas.microsoft.com/office/powerpoint/2010/main" val="301231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GUYEN THI MINH\Desktop\Nền PP\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0350" cy="7196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600200"/>
            <a:ext cx="8515350" cy="2677656"/>
          </a:xfrm>
          <a:prstGeom prst="rect">
            <a:avLst/>
          </a:prstGeom>
        </p:spPr>
        <p:txBody>
          <a:bodyPr wrap="square">
            <a:spAutoFit/>
          </a:bodyPr>
          <a:lstStyle/>
          <a:p>
            <a:pPr algn="just">
              <a:lnSpc>
                <a:spcPct val="150000"/>
              </a:lnSpc>
            </a:pPr>
            <a:r>
              <a:rPr lang="en-US" altLang="en-US" sz="2800" dirty="0">
                <a:solidFill>
                  <a:srgbClr val="00B050"/>
                </a:solidFill>
                <a:latin typeface="Times New Roman" pitchFamily="18" charset="0"/>
                <a:cs typeface="Times New Roman" pitchFamily="18" charset="0"/>
              </a:rPr>
              <a:t>- HS </a:t>
            </a:r>
            <a:r>
              <a:rPr lang="en-US" altLang="en-US" sz="2800" dirty="0" err="1">
                <a:solidFill>
                  <a:srgbClr val="00B050"/>
                </a:solidFill>
                <a:latin typeface="Times New Roman" pitchFamily="18" charset="0"/>
                <a:cs typeface="Times New Roman" pitchFamily="18" charset="0"/>
              </a:rPr>
              <a:t>biết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được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hiệu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kì</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Quốc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ca</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Việt</a:t>
            </a:r>
            <a:r>
              <a:rPr lang="en-US" altLang="en-US" sz="2800" dirty="0">
                <a:solidFill>
                  <a:srgbClr val="00B050"/>
                </a:solidFill>
                <a:latin typeface="Times New Roman" pitchFamily="18" charset="0"/>
                <a:cs typeface="Times New Roman" pitchFamily="18" charset="0"/>
              </a:rPr>
              <a:t> Nam.</a:t>
            </a:r>
          </a:p>
          <a:p>
            <a:pPr algn="just">
              <a:lnSpc>
                <a:spcPct val="150000"/>
              </a:lnSpc>
            </a:pPr>
            <a:r>
              <a:rPr lang="en-US" altLang="en-US" sz="2800" b="1" dirty="0">
                <a:solidFill>
                  <a:srgbClr val="FF3300"/>
                </a:solidFill>
                <a:latin typeface="Times New Roman" pitchFamily="18" charset="0"/>
                <a:cs typeface="Times New Roman" pitchFamily="18" charset="0"/>
              </a:rPr>
              <a:t>*</a:t>
            </a:r>
            <a:r>
              <a:rPr lang="en-US" altLang="en-US" sz="2800" b="1" dirty="0" err="1">
                <a:solidFill>
                  <a:srgbClr val="FF3300"/>
                </a:solidFill>
                <a:latin typeface="Times New Roman" pitchFamily="18" charset="0"/>
                <a:cs typeface="Times New Roman" pitchFamily="18" charset="0"/>
              </a:rPr>
              <a:t>Phát</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triển</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năng</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lực</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và</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phẩm</a:t>
            </a:r>
            <a:r>
              <a:rPr lang="en-US" altLang="en-US" sz="2800" b="1" dirty="0">
                <a:solidFill>
                  <a:srgbClr val="FF3300"/>
                </a:solidFill>
                <a:latin typeface="Times New Roman" pitchFamily="18" charset="0"/>
                <a:cs typeface="Times New Roman" pitchFamily="18" charset="0"/>
              </a:rPr>
              <a:t> </a:t>
            </a:r>
            <a:r>
              <a:rPr lang="en-US" altLang="en-US" sz="2800" b="1" dirty="0" err="1">
                <a:solidFill>
                  <a:srgbClr val="FF3300"/>
                </a:solidFill>
                <a:latin typeface="Times New Roman" pitchFamily="18" charset="0"/>
                <a:cs typeface="Times New Roman" pitchFamily="18" charset="0"/>
              </a:rPr>
              <a:t>chất</a:t>
            </a:r>
            <a:r>
              <a:rPr lang="en-US" altLang="en-US" sz="2800" b="1" dirty="0">
                <a:solidFill>
                  <a:srgbClr val="FF3300"/>
                </a:solidFill>
                <a:latin typeface="Times New Roman" pitchFamily="18" charset="0"/>
                <a:cs typeface="Times New Roman" pitchFamily="18" charset="0"/>
              </a:rPr>
              <a:t>:</a:t>
            </a:r>
            <a:endParaRPr lang="en-US" altLang="en-US" sz="2800" dirty="0">
              <a:solidFill>
                <a:srgbClr val="FF3300"/>
              </a:solidFill>
              <a:latin typeface="Times New Roman" pitchFamily="18" charset="0"/>
              <a:cs typeface="Times New Roman" pitchFamily="18" charset="0"/>
            </a:endParaRP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Rèn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năng</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lực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phát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triển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bản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thân</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điều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hành</a:t>
            </a:r>
            <a:r>
              <a:rPr lang="en-US" altLang="en-US" sz="2800" dirty="0">
                <a:solidFill>
                  <a:srgbClr val="00B050"/>
                </a:solidFill>
                <a:latin typeface="Times New Roman" pitchFamily="18" charset="0"/>
                <a:cs typeface="Times New Roman" pitchFamily="18" charset="0"/>
              </a:rPr>
              <a:t> vi.</a:t>
            </a:r>
          </a:p>
          <a:p>
            <a:pPr algn="just">
              <a:lnSpc>
                <a:spcPct val="150000"/>
              </a:lnSpc>
            </a:pP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Hình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thành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phẩm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chất</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yêu</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nước</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trách</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nhiệm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chăm</a:t>
            </a:r>
            <a:r>
              <a:rPr lang="en-US" altLang="en-US" sz="2800" dirty="0">
                <a:solidFill>
                  <a:srgbClr val="00B050"/>
                </a:solidFill>
                <a:latin typeface="Times New Roman" pitchFamily="18" charset="0"/>
                <a:cs typeface="Times New Roman" pitchFamily="18" charset="0"/>
              </a:rPr>
              <a:t> </a:t>
            </a:r>
            <a:r>
              <a:rPr lang="en-US" altLang="en-US" sz="2800" dirty="0" err="1">
                <a:solidFill>
                  <a:srgbClr val="00B050"/>
                </a:solidFill>
                <a:latin typeface="Times New Roman" pitchFamily="18" charset="0"/>
                <a:cs typeface="Times New Roman" pitchFamily="18" charset="0"/>
              </a:rPr>
              <a:t>chỉ</a:t>
            </a:r>
            <a:r>
              <a:rPr lang="en-US" altLang="en-US" sz="2800" dirty="0">
                <a:solidFill>
                  <a:srgbClr val="00B050"/>
                </a:solidFill>
                <a:latin typeface="Times New Roman" pitchFamily="18" charset="0"/>
                <a:cs typeface="Times New Roman" pitchFamily="18" charset="0"/>
              </a:rPr>
              <a:t>.</a:t>
            </a:r>
          </a:p>
        </p:txBody>
      </p:sp>
      <p:sp>
        <p:nvSpPr>
          <p:cNvPr id="4" name="Subtitle 2"/>
          <p:cNvSpPr txBox="1">
            <a:spLocks/>
          </p:cNvSpPr>
          <p:nvPr/>
        </p:nvSpPr>
        <p:spPr>
          <a:xfrm>
            <a:off x="228600" y="900560"/>
            <a:ext cx="4800600" cy="8763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latin typeface="Times New Roman" pitchFamily="18" charset="0"/>
                <a:cs typeface="Times New Roman" pitchFamily="18" charset="0"/>
              </a:rPr>
              <a:t>Yêu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cầu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cần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đạt</a:t>
            </a:r>
            <a:r>
              <a:rPr lang="en-US" sz="4400" b="1" dirty="0">
                <a:latin typeface="Times New Roman" pitchFamily="18" charset="0"/>
                <a:cs typeface="Times New Roman" pitchFamily="18" charset="0"/>
              </a:rPr>
              <a:t>: </a:t>
            </a:r>
            <a:endParaRPr lang="vi-VN"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403268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3529965" y="124460"/>
            <a:ext cx="1263015" cy="1878330"/>
          </a:xfrm>
          <a:prstGeom prst="rect">
            <a:avLst/>
          </a:prstGeom>
        </p:spPr>
      </p:pic>
      <p:sp>
        <p:nvSpPr>
          <p:cNvPr id="104" name="矩形: 圆角 8"/>
          <p:cNvSpPr/>
          <p:nvPr/>
        </p:nvSpPr>
        <p:spPr>
          <a:xfrm>
            <a:off x="1063943" y="1895476"/>
            <a:ext cx="7095649"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001078" y="1715771"/>
            <a:ext cx="7221855"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009776" y="704215"/>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5" name="Picture 4"/>
          <p:cNvPicPr>
            <a:picLocks noChangeAspect="1"/>
          </p:cNvPicPr>
          <p:nvPr/>
        </p:nvPicPr>
        <p:blipFill>
          <a:blip r:embed="rId7"/>
          <a:stretch>
            <a:fillRect/>
          </a:stretch>
        </p:blipFill>
        <p:spPr>
          <a:xfrm>
            <a:off x="2291327" y="2304711"/>
            <a:ext cx="4563251" cy="1969179"/>
          </a:xfrm>
          <a:prstGeom prst="rect">
            <a:avLst/>
          </a:prstGeom>
        </p:spPr>
      </p:pic>
    </p:spTree>
    <p:extLst>
      <p:ext uri="{BB962C8B-B14F-4D97-AF65-F5344CB8AC3E}">
        <p14:creationId xmlns:p14="http://schemas.microsoft.com/office/powerpoint/2010/main" val="234527226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Bài hát mẫu)- Chủ đề 1 - SGK Âm nhạc 1 - Cánh diều.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85800" y="762000"/>
            <a:ext cx="7924800" cy="5105400"/>
          </a:xfrm>
          <a:prstGeom prst="rect">
            <a:avLst/>
          </a:prstGeom>
        </p:spPr>
      </p:pic>
    </p:spTree>
    <p:extLst>
      <p:ext uri="{BB962C8B-B14F-4D97-AF65-F5344CB8AC3E}">
        <p14:creationId xmlns:p14="http://schemas.microsoft.com/office/powerpoint/2010/main" val="275576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953" y="-932"/>
            <a:ext cx="9144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2806065"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6163151" y="62221"/>
            <a:ext cx="1263015" cy="1826944"/>
          </a:xfrm>
          <a:prstGeom prst="rect">
            <a:avLst/>
          </a:prstGeom>
        </p:spPr>
      </p:pic>
      <p:grpSp>
        <p:nvGrpSpPr>
          <p:cNvPr id="5" name="Group 4"/>
          <p:cNvGrpSpPr/>
          <p:nvPr/>
        </p:nvGrpSpPr>
        <p:grpSpPr>
          <a:xfrm>
            <a:off x="718973" y="1813474"/>
            <a:ext cx="7570104"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664976" y="1095348"/>
            <a:ext cx="947261"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6167" y="231775"/>
            <a:ext cx="1327309"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1615946" y="2286608"/>
            <a:ext cx="5912108" cy="2566638"/>
          </a:xfrm>
          <a:prstGeom prst="rect">
            <a:avLst/>
          </a:prstGeom>
        </p:spPr>
      </p:pic>
    </p:spTree>
    <p:extLst>
      <p:ext uri="{BB962C8B-B14F-4D97-AF65-F5344CB8AC3E}">
        <p14:creationId xmlns:p14="http://schemas.microsoft.com/office/powerpoint/2010/main" val="42899264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0" y="150342"/>
            <a:ext cx="3597012" cy="99265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285790" y="2471811"/>
            <a:ext cx="5418210" cy="5136463"/>
          </a:xfrm>
          <a:prstGeom prst="rect">
            <a:avLst/>
          </a:prstGeom>
        </p:spPr>
      </p:pic>
      <p:grpSp>
        <p:nvGrpSpPr>
          <p:cNvPr id="4" name="Group 3"/>
          <p:cNvGrpSpPr/>
          <p:nvPr/>
        </p:nvGrpSpPr>
        <p:grpSpPr>
          <a:xfrm>
            <a:off x="1195532" y="144968"/>
            <a:ext cx="8012571" cy="4382151"/>
            <a:chOff x="5209197" y="640894"/>
            <a:chExt cx="6558993" cy="542664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197" y="640894"/>
              <a:ext cx="6558993" cy="5426643"/>
            </a:xfrm>
            <a:prstGeom prst="rect">
              <a:avLst/>
            </a:prstGeom>
          </p:spPr>
        </p:pic>
        <p:sp>
          <p:nvSpPr>
            <p:cNvPr id="10" name="TextBox 9"/>
            <p:cNvSpPr txBox="1"/>
            <p:nvPr/>
          </p:nvSpPr>
          <p:spPr>
            <a:xfrm>
              <a:off x="6261907" y="2654839"/>
              <a:ext cx="5054498" cy="1333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92D050"/>
                  </a:solidFill>
                  <a:effectLst/>
                  <a:latin typeface="Times New Roman" pitchFamily="18" charset="0"/>
                  <a:ea typeface="Times New Roman" panose="02020603050405020304" pitchFamily="18" charset="0"/>
                  <a:cs typeface="Times New Roman" pitchFamily="18" charset="0"/>
                </a:rPr>
                <a:t>1. Tìm hiểu Quốc hiệu, Quốc kì, Quốc ca Việt Nam</a:t>
              </a:r>
              <a:endParaRPr kumimoji="0" lang="en-US" sz="3200" b="1" i="0" u="none" strike="noStrike" kern="1200" cap="none" spc="0" normalizeH="0" baseline="0" noProof="0" dirty="0">
                <a:ln>
                  <a:noFill/>
                </a:ln>
                <a:solidFill>
                  <a:srgbClr val="92D050"/>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546512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534" y="185565"/>
            <a:ext cx="9324114" cy="657222"/>
            <a:chOff x="2480022" y="367955"/>
            <a:chExt cx="7350437" cy="657222"/>
          </a:xfrm>
        </p:grpSpPr>
        <p:sp>
          <p:nvSpPr>
            <p:cNvPr id="16" name="Google Shape;1244;p45"/>
            <p:cNvSpPr/>
            <p:nvPr/>
          </p:nvSpPr>
          <p:spPr>
            <a:xfrm>
              <a:off x="3194980" y="440401"/>
              <a:ext cx="6324204"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2480022" y="367955"/>
              <a:ext cx="7350437"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228600" y="925914"/>
            <a:ext cx="8614265"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457200" y="1008212"/>
            <a:ext cx="8385665" cy="56015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về Quốc hiệu, Quốc kì Việt Nam. Thầy giáo khen con tích cực phát biểu</a:t>
            </a:r>
            <a:r>
              <a:rPr kumimoji="0" lang="en-US" sz="2100" b="0" i="0" u="none" strike="noStrike" kern="1200" cap="none" spc="0" normalizeH="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Nghiêm trang khi chào cờ và hát Quốc ca là thể hiện tình yêu Tổ quốc</a:t>
            </a:r>
            <a:r>
              <a:rPr kumimoji="0" lang="en-US"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a:t>
            </a:r>
            <a:r>
              <a:rPr kumimoji="0" lang="vi-VN" sz="21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 niềm tự hào dân tộc, con ạ!</a:t>
            </a:r>
          </a:p>
        </p:txBody>
      </p:sp>
    </p:spTree>
    <p:extLst>
      <p:ext uri="{BB962C8B-B14F-4D97-AF65-F5344CB8AC3E}">
        <p14:creationId xmlns:p14="http://schemas.microsoft.com/office/powerpoint/2010/main" val="36025523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304800" y="2362200"/>
            <a:ext cx="1828800" cy="3054154"/>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2540646" y="1241113"/>
            <a:ext cx="6083801" cy="1121087"/>
          </a:xfrm>
          <a:prstGeom prst="wedgeRoundRectCallout">
            <a:avLst>
              <a:gd name="adj1" fmla="val 41708"/>
              <a:gd name="adj2" fmla="val 74920"/>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Times New Roman" pitchFamily="18" charset="0"/>
                <a:cs typeface="Times New Roman" pitchFamily="18" charset="0"/>
              </a:rPr>
              <a:t>Quốc hiệu của nước ta là gì?</a:t>
            </a:r>
            <a:endParaRPr lang="en-US" sz="3200" dirty="0">
              <a:solidFill>
                <a:srgbClr val="00B050"/>
              </a:solidFill>
              <a:latin typeface="Times New Roman" pitchFamily="18" charset="0"/>
              <a:cs typeface="Times New Roman"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2540646" y="2767695"/>
            <a:ext cx="6083803"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itchFamily="18" charset="0"/>
                <a:cs typeface="Times New Roman" pitchFamily="18" charset="0"/>
              </a:rPr>
              <a:t>Hãy</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mô</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kì</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2590800" y="4350345"/>
            <a:ext cx="6083804"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B050"/>
                </a:solidFill>
                <a:latin typeface="Times New Roman" pitchFamily="18" charset="0"/>
                <a:cs typeface="Times New Roman" pitchFamily="18" charset="0"/>
              </a:rPr>
              <a:t>Nêu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bài</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hát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giả</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Quốc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ca</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Việt</a:t>
            </a:r>
            <a:r>
              <a:rPr lang="en-US" sz="3200" dirty="0">
                <a:solidFill>
                  <a:srgbClr val="00B05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278839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892</Words>
  <Application>Microsoft Office PowerPoint</Application>
  <PresentationFormat>On-screen Show (4:3)</PresentationFormat>
  <Paragraphs>79</Paragraphs>
  <Slides>24</Slides>
  <Notes>8</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等线</vt:lpstr>
      <vt:lpstr>Arial</vt:lpstr>
      <vt:lpstr>Calibri</vt:lpstr>
      <vt:lpstr>iCiel Cadena</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Administrator</cp:lastModifiedBy>
  <cp:revision>57</cp:revision>
  <dcterms:created xsi:type="dcterms:W3CDTF">2022-08-28T07:52:01Z</dcterms:created>
  <dcterms:modified xsi:type="dcterms:W3CDTF">2022-09-08T05:38:00Z</dcterms:modified>
</cp:coreProperties>
</file>