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  <p:sldMasterId id="2147483663" r:id="rId3"/>
    <p:sldMasterId id="2147483678" r:id="rId4"/>
  </p:sldMasterIdLst>
  <p:notesMasterIdLst>
    <p:notesMasterId r:id="rId26"/>
  </p:notesMasterIdLst>
  <p:sldIdLst>
    <p:sldId id="256" r:id="rId5"/>
    <p:sldId id="275" r:id="rId6"/>
    <p:sldId id="276" r:id="rId7"/>
    <p:sldId id="257" r:id="rId8"/>
    <p:sldId id="284" r:id="rId9"/>
    <p:sldId id="285" r:id="rId10"/>
    <p:sldId id="286" r:id="rId11"/>
    <p:sldId id="290" r:id="rId12"/>
    <p:sldId id="287" r:id="rId13"/>
    <p:sldId id="288" r:id="rId14"/>
    <p:sldId id="289" r:id="rId15"/>
    <p:sldId id="274" r:id="rId16"/>
    <p:sldId id="291" r:id="rId17"/>
    <p:sldId id="292" r:id="rId18"/>
    <p:sldId id="266" r:id="rId19"/>
    <p:sldId id="283" r:id="rId20"/>
    <p:sldId id="267" r:id="rId21"/>
    <p:sldId id="268" r:id="rId22"/>
    <p:sldId id="269" r:id="rId23"/>
    <p:sldId id="270" r:id="rId24"/>
    <p:sldId id="272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 ExtraBold" panose="020B0604020202020204" charset="0"/>
      <p:bold r:id="rId31"/>
      <p:boldItalic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Questrial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FhULmujEkRXKProgFNuVio5VN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20054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1219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2315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6215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154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75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45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082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7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4764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3879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498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716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9"/>
          <p:cNvSpPr txBox="1"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9"/>
          <p:cNvSpPr txBox="1"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39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9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9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0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0"/>
          <p:cNvSpPr txBox="1">
            <a:spLocks noGrp="1"/>
          </p:cNvSpPr>
          <p:nvPr>
            <p:ph type="body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40"/>
          <p:cNvSpPr txBox="1">
            <a:spLocks noGrp="1"/>
          </p:cNvSpPr>
          <p:nvPr>
            <p:ph type="body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40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0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0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1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1"/>
          <p:cNvSpPr txBox="1"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7" name="Google Shape;127;p41"/>
          <p:cNvSpPr txBox="1">
            <a:spLocks noGrp="1"/>
          </p:cNvSpPr>
          <p:nvPr>
            <p:ph type="body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128" name="Google Shape;128;p41"/>
          <p:cNvSpPr txBox="1">
            <a:spLocks noGrp="1"/>
          </p:cNvSpPr>
          <p:nvPr>
            <p:ph type="body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9" name="Google Shape;129;p41"/>
          <p:cNvSpPr txBox="1">
            <a:spLocks noGrp="1"/>
          </p:cNvSpPr>
          <p:nvPr>
            <p:ph type="body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130" name="Google Shape;130;p41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2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2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2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2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3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3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3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3"/>
          <p:cNvSpPr txBox="1">
            <a:spLocks noGrp="1"/>
          </p:cNvSpPr>
          <p:nvPr>
            <p:ph type="sldNum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5"/>
          <p:cNvSpPr txBox="1">
            <a:spLocks noGrp="1"/>
          </p:cNvSpPr>
          <p:nvPr>
            <p:ph type="body"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1650" algn="l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marL="914400" lvl="1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–"/>
              <a:defRPr sz="3800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marL="2743200" lvl="5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147" name="Google Shape;147;p45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8" name="Google Shape;148;p45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5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5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6"/>
          <p:cNvSpPr txBox="1"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6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46"/>
          <p:cNvSpPr txBox="1">
            <a:spLocks noGrp="1"/>
          </p:cNvSpPr>
          <p:nvPr>
            <p:ph type="body" idx="1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5" name="Google Shape;155;p46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6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6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7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47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7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7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8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8"/>
          <p:cNvSpPr txBox="1">
            <a:spLocks noGrp="1"/>
          </p:cNvSpPr>
          <p:nvPr>
            <p:ph type="body" idx="1"/>
          </p:nvPr>
        </p:nvSpPr>
        <p:spPr>
          <a:xfrm rot="5400000">
            <a:off x="1697040" y="-812798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48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8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8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5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5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5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5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5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5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16A65D-D112-4269-808D-C3AE3219D1F9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19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4" r:id="rId3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ransition spd="slow"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slide" Target="slide10.xml"/><Relationship Id="rId5" Type="http://schemas.openxmlformats.org/officeDocument/2006/relationships/image" Target="../media/image28.png"/><Relationship Id="rId15" Type="http://schemas.openxmlformats.org/officeDocument/2006/relationships/image" Target="../media/image32.gif"/><Relationship Id="rId10" Type="http://schemas.openxmlformats.org/officeDocument/2006/relationships/slide" Target="slide9.xml"/><Relationship Id="rId4" Type="http://schemas.openxmlformats.org/officeDocument/2006/relationships/image" Target="../media/image27.png"/><Relationship Id="rId9" Type="http://schemas.openxmlformats.org/officeDocument/2006/relationships/slide" Target="slide8.xml"/><Relationship Id="rId1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"/>
          <p:cNvPicPr preferRelativeResize="0"/>
          <p:nvPr/>
        </p:nvPicPr>
        <p:blipFill rotWithShape="1">
          <a:blip r:embed="rId3">
            <a:alphaModFix/>
          </a:blip>
          <a:srcRect t="5244" b="10434"/>
          <a:stretch/>
        </p:blipFill>
        <p:spPr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"/>
          <p:cNvPicPr preferRelativeResize="0"/>
          <p:nvPr/>
        </p:nvPicPr>
        <p:blipFill rotWithShape="1">
          <a:blip r:embed="rId4">
            <a:alphaModFix/>
          </a:blip>
          <a:srcRect t="35313" b="20813"/>
          <a:stretch/>
        </p:blipFill>
        <p:spPr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"/>
          <p:cNvSpPr txBox="1"/>
          <p:nvPr/>
        </p:nvSpPr>
        <p:spPr>
          <a:xfrm>
            <a:off x="529389" y="4196615"/>
            <a:ext cx="10600574" cy="121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</a:pPr>
            <a:r>
              <a:rPr lang="en-US" sz="7200" b="1" i="0" u="none" strike="noStrike" cap="none" dirty="0">
                <a:solidFill>
                  <a:srgbClr val="0033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Xin </a:t>
            </a:r>
            <a:r>
              <a:rPr lang="en-US" sz="7200" b="1" i="0" u="none" strike="noStrike" cap="none" dirty="0" err="1">
                <a:solidFill>
                  <a:srgbClr val="0033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chào</a:t>
            </a:r>
            <a:r>
              <a:rPr lang="en-US" sz="7200" b="1" i="0" u="none" strike="noStrike" cap="none" dirty="0">
                <a:solidFill>
                  <a:srgbClr val="0033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7200" b="1" i="0" u="none" strike="noStrike" cap="none" dirty="0" err="1">
                <a:solidFill>
                  <a:srgbClr val="0033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tất</a:t>
            </a:r>
            <a:r>
              <a:rPr lang="en-US" sz="7200" b="1" i="0" u="none" strike="noStrike" cap="none" dirty="0">
                <a:solidFill>
                  <a:srgbClr val="0033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7200" b="1" i="0" u="none" strike="noStrike" cap="none" dirty="0" err="1">
                <a:solidFill>
                  <a:srgbClr val="0033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</a:t>
            </a:r>
            <a:r>
              <a:rPr lang="en-US" sz="7200" b="1" i="0" u="none" strike="noStrike" cap="none" dirty="0">
                <a:solidFill>
                  <a:srgbClr val="0033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7200" b="1" i="0" u="none" strike="noStrike" cap="none" dirty="0" err="1">
                <a:solidFill>
                  <a:srgbClr val="0033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các</a:t>
            </a:r>
            <a:r>
              <a:rPr lang="en-US" sz="7200" b="1" i="0" u="none" strike="noStrike" cap="none" dirty="0">
                <a:solidFill>
                  <a:srgbClr val="0033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con!</a:t>
            </a:r>
            <a:endParaRPr sz="7200" b="1" i="0" u="none" strike="noStrike" cap="none" dirty="0">
              <a:solidFill>
                <a:srgbClr val="003399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4.           9 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 + 5 = …     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8016" y="4329516"/>
            <a:ext cx="4683803" cy="602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  <a:endParaRPr lang="en-US" sz="28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  <a:endParaRPr lang="en-US" sz="28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</a:t>
            </a:r>
            <a:endParaRPr lang="en-US" sz="28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4249" y="4334136"/>
            <a:ext cx="4683803" cy="602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 </a:t>
            </a:r>
            <a:endParaRPr lang="en-US" sz="28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176" y="40892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14610" y="408801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0554" y="-445777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97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3816" y="407406"/>
            <a:ext cx="10075544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8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11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516036"/>
            <a:ext cx="4683803" cy="602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cái kẹo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83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0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Khám</a:t>
            </a:r>
            <a:r>
              <a:rPr lang="en-US" sz="8800" b="0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b="0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phá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37387" y="-3838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2469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5" name="TextBox 4"/>
          <p:cNvSpPr txBox="1"/>
          <p:nvPr/>
        </p:nvSpPr>
        <p:spPr>
          <a:xfrm>
            <a:off x="3030136" y="1107877"/>
            <a:ext cx="5005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+ 3 = 11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3892" y="2777067"/>
            <a:ext cx="8377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67" y="3725216"/>
            <a:ext cx="3860833" cy="31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296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83" y="2179983"/>
            <a:ext cx="9785853" cy="3384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169" y="213206"/>
            <a:ext cx="10016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2870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"/>
          <p:cNvSpPr/>
          <p:nvPr/>
        </p:nvSpPr>
        <p:spPr>
          <a:xfrm>
            <a:off x="3810137" y="6381750"/>
            <a:ext cx="3061741" cy="47625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8 + 3 = 11</a:t>
            </a:r>
            <a:endParaRPr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ộng có nhớ tr 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Luyện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tập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6833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72134"/>
            <a:ext cx="12009749" cy="476878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2"/>
          <p:cNvSpPr/>
          <p:nvPr/>
        </p:nvSpPr>
        <p:spPr>
          <a:xfrm>
            <a:off x="216817" y="259882"/>
            <a:ext cx="736084" cy="777066"/>
          </a:xfrm>
          <a:prstGeom prst="ellipse">
            <a:avLst/>
          </a:prstGeom>
          <a:solidFill>
            <a:srgbClr val="00B0F0"/>
          </a:solidFill>
          <a:ln w="25400" cap="flat" cmpd="sng">
            <a:solidFill>
              <a:srgbClr val="BA8B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smtClean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Google Shape;339;p12"/>
          <p:cNvSpPr txBox="1"/>
          <p:nvPr/>
        </p:nvSpPr>
        <p:spPr>
          <a:xfrm>
            <a:off x="1150071" y="329062"/>
            <a:ext cx="121605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Tính</a:t>
            </a:r>
            <a:endParaRPr sz="400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40" name="Google Shape;340;p12"/>
          <p:cNvSpPr/>
          <p:nvPr/>
        </p:nvSpPr>
        <p:spPr>
          <a:xfrm>
            <a:off x="2905425" y="2549236"/>
            <a:ext cx="699770" cy="704152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12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Google Shape;341;p12"/>
          <p:cNvSpPr/>
          <p:nvPr/>
        </p:nvSpPr>
        <p:spPr>
          <a:xfrm>
            <a:off x="2905425" y="5029200"/>
            <a:ext cx="699770" cy="705009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12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8686801" y="1172134"/>
            <a:ext cx="3322948" cy="213667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496908" y="1372804"/>
            <a:ext cx="3463636" cy="1452384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</a:rPr>
              <a:t>Đếm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</a:rPr>
              <a:t>thêm</a:t>
            </a:r>
            <a:r>
              <a:rPr lang="en-US" sz="2800" dirty="0" smtClean="0">
                <a:solidFill>
                  <a:srgbClr val="000099"/>
                </a:solidFill>
              </a:rPr>
              <a:t> 4</a:t>
            </a:r>
          </a:p>
          <a:p>
            <a:r>
              <a:rPr lang="en-US" sz="2800" dirty="0" err="1" smtClean="0">
                <a:solidFill>
                  <a:srgbClr val="000099"/>
                </a:solidFill>
              </a:rPr>
              <a:t>Bắt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</a:rPr>
              <a:t>đầu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</a:rPr>
              <a:t>từ</a:t>
            </a:r>
            <a:r>
              <a:rPr lang="en-US" sz="2800" dirty="0" smtClean="0">
                <a:solidFill>
                  <a:srgbClr val="000099"/>
                </a:solidFill>
              </a:rPr>
              <a:t> 8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8769928" y="3753668"/>
            <a:ext cx="3156694" cy="170347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496908" y="3959609"/>
            <a:ext cx="3562045" cy="154608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000099"/>
                </a:solidFill>
              </a:rPr>
              <a:t>Đếm</a:t>
            </a:r>
            <a:r>
              <a:rPr lang="en-US" sz="3000" dirty="0" smtClean="0">
                <a:solidFill>
                  <a:srgbClr val="000099"/>
                </a:solidFill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</a:rPr>
              <a:t>thêm</a:t>
            </a:r>
            <a:r>
              <a:rPr lang="en-US" sz="3000" dirty="0" smtClean="0">
                <a:solidFill>
                  <a:srgbClr val="000099"/>
                </a:solidFill>
              </a:rPr>
              <a:t> 3</a:t>
            </a:r>
          </a:p>
          <a:p>
            <a:r>
              <a:rPr lang="en-US" sz="3000" dirty="0" err="1" smtClean="0">
                <a:solidFill>
                  <a:srgbClr val="000099"/>
                </a:solidFill>
              </a:rPr>
              <a:t>Bắt</a:t>
            </a:r>
            <a:r>
              <a:rPr lang="en-US" sz="3000" dirty="0" smtClean="0">
                <a:solidFill>
                  <a:srgbClr val="000099"/>
                </a:solidFill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</a:rPr>
              <a:t>đầu</a:t>
            </a:r>
            <a:r>
              <a:rPr lang="en-US" sz="3000" dirty="0" smtClean="0">
                <a:solidFill>
                  <a:srgbClr val="000099"/>
                </a:solidFill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</a:rPr>
              <a:t>từ</a:t>
            </a:r>
            <a:r>
              <a:rPr lang="en-US" sz="3000" dirty="0" smtClean="0">
                <a:solidFill>
                  <a:srgbClr val="000099"/>
                </a:solidFill>
              </a:rPr>
              <a:t> 9</a:t>
            </a:r>
            <a:endParaRPr lang="en-US" sz="3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548" y="150830"/>
            <a:ext cx="12235992" cy="499763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3"/>
          <p:cNvSpPr/>
          <p:nvPr/>
        </p:nvSpPr>
        <p:spPr>
          <a:xfrm>
            <a:off x="3093961" y="2238491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11</a:t>
            </a:r>
            <a:endParaRPr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" name="Google Shape;348;p13"/>
          <p:cNvSpPr/>
          <p:nvPr/>
        </p:nvSpPr>
        <p:spPr>
          <a:xfrm>
            <a:off x="8938579" y="2238490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13</a:t>
            </a:r>
            <a:endParaRPr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9" name="Google Shape;349;p13"/>
          <p:cNvSpPr/>
          <p:nvPr/>
        </p:nvSpPr>
        <p:spPr>
          <a:xfrm>
            <a:off x="3093961" y="4227547"/>
            <a:ext cx="739447" cy="6649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11</a:t>
            </a:r>
            <a:endParaRPr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Google Shape;350;p13"/>
          <p:cNvSpPr/>
          <p:nvPr/>
        </p:nvSpPr>
        <p:spPr>
          <a:xfrm>
            <a:off x="8938579" y="4243856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13</a:t>
            </a:r>
            <a:endParaRPr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265790" cy="248867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4"/>
          <p:cNvSpPr/>
          <p:nvPr/>
        </p:nvSpPr>
        <p:spPr>
          <a:xfrm>
            <a:off x="2573518" y="911856"/>
            <a:ext cx="1401581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12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7" name="Google Shape;357;p14"/>
          <p:cNvSpPr/>
          <p:nvPr/>
        </p:nvSpPr>
        <p:spPr>
          <a:xfrm>
            <a:off x="2573518" y="1695725"/>
            <a:ext cx="1401581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13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" name="Google Shape;358;p14"/>
          <p:cNvSpPr/>
          <p:nvPr/>
        </p:nvSpPr>
        <p:spPr>
          <a:xfrm>
            <a:off x="6308104" y="911856"/>
            <a:ext cx="1401581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14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" name="Google Shape;359;p14"/>
          <p:cNvSpPr/>
          <p:nvPr/>
        </p:nvSpPr>
        <p:spPr>
          <a:xfrm>
            <a:off x="6308104" y="1698617"/>
            <a:ext cx="1401581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15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0" name="Google Shape;360;p14"/>
          <p:cNvSpPr/>
          <p:nvPr/>
        </p:nvSpPr>
        <p:spPr>
          <a:xfrm>
            <a:off x="10042690" y="911856"/>
            <a:ext cx="1401581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11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1" name="Google Shape;361;p14"/>
          <p:cNvSpPr/>
          <p:nvPr/>
        </p:nvSpPr>
        <p:spPr>
          <a:xfrm>
            <a:off x="10042690" y="1695725"/>
            <a:ext cx="1401581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12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07446"/>
            <a:ext cx="121920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9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3F3F3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10" name="Google Shape;310;p9"/>
          <p:cNvSpPr txBox="1"/>
          <p:nvPr/>
        </p:nvSpPr>
        <p:spPr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sz="4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1" name="Google Shape;31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63" y="0"/>
            <a:ext cx="2096378" cy="22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5542" y="214581"/>
            <a:ext cx="1694696" cy="216190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9"/>
          <p:cNvSpPr txBox="1"/>
          <p:nvPr/>
        </p:nvSpPr>
        <p:spPr>
          <a:xfrm>
            <a:off x="267967" y="1869906"/>
            <a:ext cx="1137812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Times New Roman"/>
              <a:buNone/>
            </a:pPr>
            <a:r>
              <a:rPr lang="en-US" sz="480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Phép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cộng</a:t>
            </a:r>
            <a:r>
              <a:rPr lang="en-US" sz="480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(</a:t>
            </a:r>
            <a:r>
              <a:rPr lang="en-US" sz="480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có</a:t>
            </a:r>
            <a:r>
              <a:rPr lang="en-US" sz="480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nhớ</a:t>
            </a:r>
            <a:r>
              <a:rPr lang="en-US" sz="480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) </a:t>
            </a:r>
            <a:r>
              <a:rPr lang="en-US" sz="480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trong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phạm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vi 20</a:t>
            </a:r>
            <a:endParaRPr sz="480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Times New Roman"/>
              <a:buNone/>
            </a:pPr>
            <a:r>
              <a:rPr lang="en-US" sz="480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(</a:t>
            </a:r>
            <a:r>
              <a:rPr lang="en-US" sz="480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trang</a:t>
            </a:r>
            <a:r>
              <a:rPr lang="en-US" sz="480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18, 19)</a:t>
            </a:r>
            <a:endParaRPr sz="480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66474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5415"/>
            <a:ext cx="12192000" cy="64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67" name="Google Shape;367;p15"/>
          <p:cNvSpPr/>
          <p:nvPr/>
        </p:nvSpPr>
        <p:spPr>
          <a:xfrm>
            <a:off x="3781726" y="4808721"/>
            <a:ext cx="677152" cy="5895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>
            <a:solidFill>
              <a:srgbClr val="F6AA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+</a:t>
            </a:r>
            <a:endParaRPr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2877145" y="4802582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F6AA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9</a:t>
            </a:r>
            <a:endParaRPr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4635979" y="4802582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F6AA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</a:t>
            </a:r>
            <a:endParaRPr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0" name="Google Shape;370;p15"/>
          <p:cNvSpPr/>
          <p:nvPr/>
        </p:nvSpPr>
        <p:spPr>
          <a:xfrm>
            <a:off x="5913820" y="4789923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F6AA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14</a:t>
            </a:r>
            <a:endParaRPr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8386256" y="5660421"/>
            <a:ext cx="699770" cy="66496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F6AA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14</a:t>
            </a:r>
            <a:endParaRPr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7"/>
          <p:cNvPicPr preferRelativeResize="0"/>
          <p:nvPr/>
        </p:nvPicPr>
        <p:blipFill rotWithShape="1">
          <a:blip r:embed="rId3">
            <a:alphaModFix/>
          </a:blip>
          <a:srcRect t="3561" b="1205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7"/>
          <p:cNvSpPr/>
          <p:nvPr/>
        </p:nvSpPr>
        <p:spPr>
          <a:xfrm>
            <a:off x="2561992" y="831218"/>
            <a:ext cx="745594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FFFFFF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TẠM </a:t>
            </a:r>
            <a:r>
              <a:rPr lang="en-US" sz="6000" b="1" i="0" u="none" strike="noStrike" cap="none" dirty="0" smtClean="0">
                <a:solidFill>
                  <a:srgbClr val="FFFFFF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BIỆT!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399884" y="1019096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8661" y="1722549"/>
            <a:ext cx="9957994" cy="43396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nhớ trong phạm vi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 được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cộng có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Vận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giải bài tập, các bài toán thực tế liên quan đến phép cộng có nhớ.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98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364946" y="882588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Khởi</a:t>
            </a:r>
            <a:r>
              <a:rPr lang="en-US" sz="88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động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833887" y="4407974"/>
            <a:ext cx="10848652" cy="175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09458" y="3657812"/>
            <a:ext cx="84697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CHIM XÂY TỔ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5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Oval 43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Káº¿t quáº£ hÃ¬nh áº£nh cho win text gif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25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1.      6 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    </a:t>
            </a:r>
            <a:r>
              <a:rPr lang="en-US" sz="32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987" y="5180967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19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44023" y="4155485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18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73  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9073" y="381425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16581" y="48720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6203" y="1041744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9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4552" y="-135215"/>
            <a:ext cx="10500851" cy="371659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9668" y="380246"/>
            <a:ext cx="1020384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19961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6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1777" y="404261"/>
            <a:ext cx="10168004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3.   7 </a:t>
            </a:r>
            <a:r>
              <a:rPr lang="en-US" sz="3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… = 10     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4120" y="4188459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17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71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348</Words>
  <Application>Microsoft Office PowerPoint</Application>
  <PresentationFormat>Widescreen</PresentationFormat>
  <Paragraphs>76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</vt:lpstr>
      <vt:lpstr>Arial Rounded</vt:lpstr>
      <vt:lpstr>Montserrat ExtraBold</vt:lpstr>
      <vt:lpstr>Arial</vt:lpstr>
      <vt:lpstr>Times New Roman</vt:lpstr>
      <vt:lpstr>微软雅黑</vt:lpstr>
      <vt:lpstr>Questrial</vt:lpstr>
      <vt:lpstr>1_Office Theme</vt:lpstr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42</cp:revision>
  <dcterms:created xsi:type="dcterms:W3CDTF">2021-05-10T04:25:00Z</dcterms:created>
  <dcterms:modified xsi:type="dcterms:W3CDTF">2022-09-21T03:28:49Z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