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3" roundtripDataSignature="AMtx7mhTXK4XiYLFuQ7uEsZ9ZedfzIpW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C7285E-6161-4D0C-AD1A-B704D8213208}">
  <a:tblStyle styleId="{1CC7285E-6161-4D0C-AD1A-B704D821320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9" name="Google Shape;21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- GV giới thiệu mục tiêu bài học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4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- GV giới thiệu mục tiêu bài học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- GV giới thiệu mục tiêu bài học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1" name="Google Shape;4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7" name="Google Shape;47;p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8" name="Google Shape;48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2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2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2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8" name="Google Shape;68;p2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9" name="Google Shape;69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 cap="none" strike="noStrik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  <a:defRPr b="0" i="0" sz="120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transition spd="slow">
    <p:split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/>
          <p:nvPr/>
        </p:nvSpPr>
        <p:spPr>
          <a:xfrm>
            <a:off x="1143000" y="1524000"/>
            <a:ext cx="6915150" cy="3810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chemeClr val="lt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Times New Roman"/>
              </a:rPr>
              <a:t>TẬP LÀM VĂN </a:t>
            </a:r>
          </a:p>
        </p:txBody>
      </p:sp>
    </p:spTree>
  </p:cSld>
  <p:clrMapOvr>
    <a:masterClrMapping/>
  </p:clrMapOvr>
  <p:transition spd="slow">
    <p:spli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"/>
          <p:cNvSpPr txBox="1"/>
          <p:nvPr>
            <p:ph type="title"/>
          </p:nvPr>
        </p:nvSpPr>
        <p:spPr>
          <a:xfrm>
            <a:off x="890587" y="3810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Bài 2: Thống kê số học sinh trong lớp theo những yêu cầu sau:</a:t>
            </a:r>
            <a:endParaRPr/>
          </a:p>
        </p:txBody>
      </p:sp>
      <p:sp>
        <p:nvSpPr>
          <p:cNvPr id="195" name="Google Shape;195;p10"/>
          <p:cNvSpPr txBox="1"/>
          <p:nvPr/>
        </p:nvSpPr>
        <p:spPr>
          <a:xfrm>
            <a:off x="909637" y="12954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196" name="Google Shape;196;p10"/>
          <p:cNvGraphicFramePr/>
          <p:nvPr/>
        </p:nvGraphicFramePr>
        <p:xfrm>
          <a:off x="609600" y="2133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{1CC7285E-6161-4D0C-AD1A-B704D8213208}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9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Số học sinh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Học sinh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nữ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Học sinh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nam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9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Tổng số HS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Trong lớp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"/>
          <p:cNvSpPr txBox="1"/>
          <p:nvPr>
            <p:ph type="title"/>
          </p:nvPr>
        </p:nvSpPr>
        <p:spPr>
          <a:xfrm>
            <a:off x="890587" y="3810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Bài 2: Thống kê số học sinh trong lớp theo những yêu cầu sau:</a:t>
            </a:r>
            <a:endParaRPr/>
          </a:p>
        </p:txBody>
      </p:sp>
      <p:sp>
        <p:nvSpPr>
          <p:cNvPr id="202" name="Google Shape;202;p11"/>
          <p:cNvSpPr txBox="1"/>
          <p:nvPr/>
        </p:nvSpPr>
        <p:spPr>
          <a:xfrm>
            <a:off x="909637" y="12954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aphicFrame>
        <p:nvGraphicFramePr>
          <p:cNvPr id="203" name="Google Shape;203;p11"/>
          <p:cNvGraphicFramePr/>
          <p:nvPr/>
        </p:nvGraphicFramePr>
        <p:xfrm>
          <a:off x="609600" y="2133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{1CC7285E-6161-4D0C-AD1A-B704D8213208}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9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Số học sinh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Học sinh 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nữ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Học sinh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nam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4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 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9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Tổng số HS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Trong lớp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Calibri"/>
                        <a:buNone/>
                      </a:pPr>
                      <a:r>
                        <a:rPr b="1" i="0" lang="en-US" sz="2800" u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48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"/>
          <p:cNvSpPr txBox="1"/>
          <p:nvPr/>
        </p:nvSpPr>
        <p:spPr>
          <a:xfrm>
            <a:off x="890587" y="3048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Bảng thống kê cho em biết điều gì?</a:t>
            </a:r>
            <a:endParaRPr/>
          </a:p>
        </p:txBody>
      </p:sp>
      <p:sp>
        <p:nvSpPr>
          <p:cNvPr id="209" name="Google Shape;209;p12"/>
          <p:cNvSpPr txBox="1"/>
          <p:nvPr/>
        </p:nvSpPr>
        <p:spPr>
          <a:xfrm>
            <a:off x="1112837" y="1524000"/>
            <a:ext cx="7497762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FF66"/>
              </a:buClr>
              <a:buSzPts val="3400"/>
              <a:buFont typeface="Noto Sans Symbols"/>
              <a:buChar char="❖"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Tổ nào có nhiều học sinh nhất ?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Clr>
                <a:srgbClr val="99FF66"/>
              </a:buClr>
              <a:buSzPts val="3400"/>
              <a:buFont typeface="Noto Sans Symbols"/>
              <a:buChar char="❖"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Tổ nào có nhiều HS nữ nhất?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80"/>
              </a:spcBef>
              <a:spcAft>
                <a:spcPts val="0"/>
              </a:spcAft>
              <a:buClr>
                <a:srgbClr val="99FF66"/>
              </a:buClr>
              <a:buSzPts val="3400"/>
              <a:buFont typeface="Noto Sans Symbols"/>
              <a:buChar char="❖"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Bảng thống kê trên có tác dụng gì?</a:t>
            </a:r>
            <a:endParaRPr/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"/>
          <p:cNvSpPr txBox="1"/>
          <p:nvPr/>
        </p:nvSpPr>
        <p:spPr>
          <a:xfrm>
            <a:off x="890587" y="9906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mấy cách thống kê?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Là những cách nào?</a:t>
            </a:r>
            <a:endParaRPr/>
          </a:p>
        </p:txBody>
      </p:sp>
      <p:sp>
        <p:nvSpPr>
          <p:cNvPr id="215" name="Google Shape;215;p13"/>
          <p:cNvSpPr txBox="1"/>
          <p:nvPr/>
        </p:nvSpPr>
        <p:spPr>
          <a:xfrm>
            <a:off x="728662" y="26670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Khi nào nên thống kê nêu số liệu?</a:t>
            </a:r>
            <a:endParaRPr/>
          </a:p>
        </p:txBody>
      </p:sp>
      <p:sp>
        <p:nvSpPr>
          <p:cNvPr id="216" name="Google Shape;216;p13"/>
          <p:cNvSpPr txBox="1"/>
          <p:nvPr/>
        </p:nvSpPr>
        <p:spPr>
          <a:xfrm>
            <a:off x="728662" y="3657600"/>
            <a:ext cx="7624762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Khi nào thống kê theo bảng số liệu?</a:t>
            </a:r>
            <a:endParaRPr/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4925" y="1971675"/>
            <a:ext cx="2955925" cy="295592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4"/>
          <p:cNvSpPr/>
          <p:nvPr/>
        </p:nvSpPr>
        <p:spPr>
          <a:xfrm>
            <a:off x="685800" y="2682875"/>
            <a:ext cx="1539875" cy="1506537"/>
          </a:xfrm>
          <a:prstGeom prst="flowChartConnector">
            <a:avLst/>
          </a:prstGeom>
          <a:solidFill>
            <a:srgbClr val="2C1E73"/>
          </a:solidFill>
          <a:ln cap="flat" cmpd="sng" w="76200">
            <a:solidFill>
              <a:srgbClr val="95B3D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Times New Roman"/>
              <a:buNone/>
            </a:pPr>
            <a:r>
              <a:rPr b="1" i="0" lang="en-US" sz="26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</a:t>
            </a:r>
            <a:endParaRPr/>
          </a:p>
        </p:txBody>
      </p:sp>
      <p:sp>
        <p:nvSpPr>
          <p:cNvPr id="224" name="Google Shape;224;p14"/>
          <p:cNvSpPr/>
          <p:nvPr/>
        </p:nvSpPr>
        <p:spPr>
          <a:xfrm>
            <a:off x="2174875" y="2571750"/>
            <a:ext cx="185737" cy="185737"/>
          </a:xfrm>
          <a:prstGeom prst="flowChartConnector">
            <a:avLst/>
          </a:prstGeom>
          <a:solidFill>
            <a:srgbClr val="FF3754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5" name="Google Shape;225;p14"/>
          <p:cNvSpPr/>
          <p:nvPr/>
        </p:nvSpPr>
        <p:spPr>
          <a:xfrm>
            <a:off x="2324100" y="1957387"/>
            <a:ext cx="1801812" cy="642937"/>
          </a:xfrm>
          <a:custGeom>
            <a:rect b="b" l="l" r="r" t="t"/>
            <a:pathLst>
              <a:path extrusionOk="0" h="857250" w="274320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226" name="Google Shape;226;p14"/>
          <p:cNvGrpSpPr/>
          <p:nvPr/>
        </p:nvGrpSpPr>
        <p:grpSpPr>
          <a:xfrm>
            <a:off x="4125912" y="1320800"/>
            <a:ext cx="4903787" cy="1273175"/>
            <a:chOff x="5862048" y="676275"/>
            <a:chExt cx="6539502" cy="1695450"/>
          </a:xfrm>
        </p:grpSpPr>
        <p:sp>
          <p:nvSpPr>
            <p:cNvPr id="227" name="Google Shape;227;p1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E365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28" name="Google Shape;228;p14"/>
            <p:cNvSpPr/>
            <p:nvPr/>
          </p:nvSpPr>
          <p:spPr>
            <a:xfrm>
              <a:off x="6094220" y="1065027"/>
              <a:ext cx="955162" cy="956617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sp>
        <p:nvSpPr>
          <p:cNvPr id="229" name="Google Shape;229;p14"/>
          <p:cNvSpPr/>
          <p:nvPr/>
        </p:nvSpPr>
        <p:spPr>
          <a:xfrm>
            <a:off x="2430462" y="3292475"/>
            <a:ext cx="185737" cy="187325"/>
          </a:xfrm>
          <a:prstGeom prst="flowChartConnector">
            <a:avLst/>
          </a:prstGeom>
          <a:solidFill>
            <a:srgbClr val="FF9B00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30" name="Google Shape;230;p14"/>
          <p:cNvCxnSpPr/>
          <p:nvPr/>
        </p:nvCxnSpPr>
        <p:spPr>
          <a:xfrm>
            <a:off x="2616200" y="3400425"/>
            <a:ext cx="150971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231" name="Google Shape;231;p14"/>
          <p:cNvGrpSpPr/>
          <p:nvPr/>
        </p:nvGrpSpPr>
        <p:grpSpPr>
          <a:xfrm>
            <a:off x="4125912" y="2763837"/>
            <a:ext cx="4903787" cy="1273175"/>
            <a:chOff x="5862048" y="676275"/>
            <a:chExt cx="6539502" cy="1695450"/>
          </a:xfrm>
        </p:grpSpPr>
        <p:sp>
          <p:nvSpPr>
            <p:cNvPr id="232" name="Google Shape;232;p1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F9B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3" name="Google Shape;233;p14"/>
            <p:cNvSpPr/>
            <p:nvPr/>
          </p:nvSpPr>
          <p:spPr>
            <a:xfrm>
              <a:off x="6132914" y="1044675"/>
              <a:ext cx="957199" cy="958651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</p:grpSp>
      <p:sp>
        <p:nvSpPr>
          <p:cNvPr id="234" name="Google Shape;234;p14"/>
          <p:cNvSpPr/>
          <p:nvPr/>
        </p:nvSpPr>
        <p:spPr>
          <a:xfrm>
            <a:off x="2182812" y="4064000"/>
            <a:ext cx="184150" cy="187325"/>
          </a:xfrm>
          <a:prstGeom prst="flowChartConnector">
            <a:avLst/>
          </a:prstGeom>
          <a:solidFill>
            <a:srgbClr val="01B59A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35" name="Google Shape;235;p14"/>
          <p:cNvSpPr/>
          <p:nvPr/>
        </p:nvSpPr>
        <p:spPr>
          <a:xfrm>
            <a:off x="2343150" y="4229100"/>
            <a:ext cx="1785937" cy="700087"/>
          </a:xfrm>
          <a:custGeom>
            <a:rect b="b" l="l" r="r" t="t"/>
            <a:pathLst>
              <a:path extrusionOk="0" h="933450" w="23812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236" name="Google Shape;236;p14"/>
          <p:cNvGrpSpPr/>
          <p:nvPr/>
        </p:nvGrpSpPr>
        <p:grpSpPr>
          <a:xfrm>
            <a:off x="4125912" y="4294187"/>
            <a:ext cx="4903787" cy="1271587"/>
            <a:chOff x="5862048" y="676275"/>
            <a:chExt cx="6539502" cy="1695450"/>
          </a:xfrm>
        </p:grpSpPr>
        <p:sp>
          <p:nvSpPr>
            <p:cNvPr id="237" name="Google Shape;237;p1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01B59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6149207" y="1042639"/>
              <a:ext cx="957199" cy="958652"/>
            </a:xfrm>
            <a:prstGeom prst="flowChartConnector">
              <a:avLst/>
            </a:prstGeom>
            <a:solidFill>
              <a:srgbClr val="01B59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  <p:sp>
        <p:nvSpPr>
          <p:cNvPr id="239" name="Google Shape;239;p14"/>
          <p:cNvSpPr txBox="1"/>
          <p:nvPr/>
        </p:nvSpPr>
        <p:spPr>
          <a:xfrm>
            <a:off x="4975225" y="1546225"/>
            <a:ext cx="42068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Dựa theo bài Nghìn năm văn hiến,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hiểu cách trình bày các số liệu thống kê</a:t>
            </a:r>
            <a:endParaRPr/>
          </a:p>
        </p:txBody>
      </p:sp>
      <p:sp>
        <p:nvSpPr>
          <p:cNvPr id="240" name="Google Shape;240;p14"/>
          <p:cNvSpPr txBox="1"/>
          <p:nvPr/>
        </p:nvSpPr>
        <p:spPr>
          <a:xfrm>
            <a:off x="4975225" y="3208337"/>
            <a:ext cx="4168775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tác dụng của các số liệu thống kê.</a:t>
            </a:r>
            <a:endParaRPr/>
          </a:p>
        </p:txBody>
      </p:sp>
      <p:sp>
        <p:nvSpPr>
          <p:cNvPr id="241" name="Google Shape;241;p14"/>
          <p:cNvSpPr txBox="1"/>
          <p:nvPr/>
        </p:nvSpPr>
        <p:spPr>
          <a:xfrm>
            <a:off x="5021262" y="4349750"/>
            <a:ext cx="3989387" cy="115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thống kê đơn giản gắn với các số liệu từng tổ học sinh trong lớp.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 Biết trình bày kết quả thống kê theo bảng biểu.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5"/>
          <p:cNvSpPr txBox="1"/>
          <p:nvPr>
            <p:ph type="title"/>
          </p:nvPr>
        </p:nvSpPr>
        <p:spPr>
          <a:xfrm>
            <a:off x="381000" y="8937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6000"/>
              <a:buFont typeface="Arial"/>
              <a:buNone/>
            </a:pPr>
            <a:r>
              <a:rPr b="0" i="0" lang="en-US" sz="6000" u="non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Chuẩn bị bài</a:t>
            </a:r>
            <a:endParaRPr/>
          </a:p>
        </p:txBody>
      </p:sp>
      <p:sp>
        <p:nvSpPr>
          <p:cNvPr id="247" name="Google Shape;247;p15"/>
          <p:cNvSpPr txBox="1"/>
          <p:nvPr>
            <p:ph idx="1" type="body"/>
          </p:nvPr>
        </p:nvSpPr>
        <p:spPr>
          <a:xfrm>
            <a:off x="1524000" y="2057400"/>
            <a:ext cx="70866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9FF66"/>
              </a:buClr>
              <a:buSzPts val="4000"/>
              <a:buFont typeface="Noto Sans Symbols"/>
              <a:buChar char="❖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Hoàn thành bảng thống kê nếu chưa làm xong.</a:t>
            </a:r>
            <a:endParaRPr/>
          </a:p>
          <a:p>
            <a:pPr indent="-25400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9FF66"/>
              </a:buClr>
              <a:buSzPts val="4000"/>
              <a:buFont typeface="Noto Sans Symbols"/>
              <a:buChar char="❖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Chuẩn bị bài: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Luyện tập tả cảnh.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KHỞI ĐỘNG</a:t>
            </a:r>
            <a:endParaRPr/>
          </a:p>
        </p:txBody>
      </p:sp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1066800" y="1600200"/>
            <a:ext cx="76200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-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Khối 5 trường mình có bao nhiêu lớp?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-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Lớp mình có bao nhiêu học sinh?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Muốn báo cáo số liệu học sinh các lớp trong khối 5 hay số học sinh các khối lớp trong trường thì có cách nào? </a:t>
            </a:r>
            <a:endParaRPr/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/>
          <p:nvPr/>
        </p:nvSpPr>
        <p:spPr>
          <a:xfrm>
            <a:off x="1143000" y="1524000"/>
            <a:ext cx="6915150" cy="3810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chemeClr val="lt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Times New Roman"/>
              </a:rPr>
              <a:t>Luyện tập LÀM BÁO CÁO THÔNG KÊ </a:t>
            </a:r>
          </a:p>
        </p:txBody>
      </p:sp>
      <p:sp>
        <p:nvSpPr>
          <p:cNvPr id="112" name="Google Shape;112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4925" y="1971675"/>
            <a:ext cx="2955925" cy="295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/>
          <p:nvPr/>
        </p:nvSpPr>
        <p:spPr>
          <a:xfrm>
            <a:off x="685800" y="2682875"/>
            <a:ext cx="1539875" cy="1506537"/>
          </a:xfrm>
          <a:prstGeom prst="flowChartConnector">
            <a:avLst/>
          </a:prstGeom>
          <a:solidFill>
            <a:srgbClr val="2C1E73"/>
          </a:solidFill>
          <a:ln cap="flat" cmpd="sng" w="76200">
            <a:solidFill>
              <a:srgbClr val="95B3D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Times New Roman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</a:t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2174875" y="2571750"/>
            <a:ext cx="185737" cy="185737"/>
          </a:xfrm>
          <a:prstGeom prst="flowChartConnector">
            <a:avLst/>
          </a:prstGeom>
          <a:solidFill>
            <a:srgbClr val="FF3754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2324100" y="1957387"/>
            <a:ext cx="1801812" cy="642937"/>
          </a:xfrm>
          <a:custGeom>
            <a:rect b="b" l="l" r="r" t="t"/>
            <a:pathLst>
              <a:path extrusionOk="0" h="857250" w="274320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22" name="Google Shape;122;p4"/>
          <p:cNvGrpSpPr/>
          <p:nvPr/>
        </p:nvGrpSpPr>
        <p:grpSpPr>
          <a:xfrm>
            <a:off x="4125912" y="1320800"/>
            <a:ext cx="4903787" cy="1273175"/>
            <a:chOff x="5862048" y="676275"/>
            <a:chExt cx="6539502" cy="1695450"/>
          </a:xfrm>
        </p:grpSpPr>
        <p:sp>
          <p:nvSpPr>
            <p:cNvPr id="123" name="Google Shape;123;p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E365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6094220" y="1065027"/>
              <a:ext cx="955162" cy="956617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sp>
        <p:nvSpPr>
          <p:cNvPr id="125" name="Google Shape;125;p4"/>
          <p:cNvSpPr/>
          <p:nvPr/>
        </p:nvSpPr>
        <p:spPr>
          <a:xfrm>
            <a:off x="2430462" y="3292475"/>
            <a:ext cx="185737" cy="187325"/>
          </a:xfrm>
          <a:prstGeom prst="flowChartConnector">
            <a:avLst/>
          </a:prstGeom>
          <a:solidFill>
            <a:srgbClr val="FF9B00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26" name="Google Shape;126;p4"/>
          <p:cNvCxnSpPr/>
          <p:nvPr/>
        </p:nvCxnSpPr>
        <p:spPr>
          <a:xfrm>
            <a:off x="2616200" y="3400425"/>
            <a:ext cx="150971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127" name="Google Shape;127;p4"/>
          <p:cNvGrpSpPr/>
          <p:nvPr/>
        </p:nvGrpSpPr>
        <p:grpSpPr>
          <a:xfrm>
            <a:off x="4125912" y="2763837"/>
            <a:ext cx="4903787" cy="1273175"/>
            <a:chOff x="5862048" y="676275"/>
            <a:chExt cx="6539502" cy="1695450"/>
          </a:xfrm>
        </p:grpSpPr>
        <p:sp>
          <p:nvSpPr>
            <p:cNvPr id="128" name="Google Shape;128;p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F9B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6132914" y="1044675"/>
              <a:ext cx="957199" cy="958651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</p:grpSp>
      <p:sp>
        <p:nvSpPr>
          <p:cNvPr id="130" name="Google Shape;130;p4"/>
          <p:cNvSpPr/>
          <p:nvPr/>
        </p:nvSpPr>
        <p:spPr>
          <a:xfrm>
            <a:off x="2182812" y="4064000"/>
            <a:ext cx="184150" cy="187325"/>
          </a:xfrm>
          <a:prstGeom prst="flowChartConnector">
            <a:avLst/>
          </a:prstGeom>
          <a:solidFill>
            <a:srgbClr val="01B59A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2343150" y="4229100"/>
            <a:ext cx="1785937" cy="700087"/>
          </a:xfrm>
          <a:custGeom>
            <a:rect b="b" l="l" r="r" t="t"/>
            <a:pathLst>
              <a:path extrusionOk="0" h="933450" w="23812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32" name="Google Shape;132;p4"/>
          <p:cNvGrpSpPr/>
          <p:nvPr/>
        </p:nvGrpSpPr>
        <p:grpSpPr>
          <a:xfrm>
            <a:off x="4125912" y="4294187"/>
            <a:ext cx="4903787" cy="1271587"/>
            <a:chOff x="5862048" y="676275"/>
            <a:chExt cx="6539502" cy="1695450"/>
          </a:xfrm>
        </p:grpSpPr>
        <p:sp>
          <p:nvSpPr>
            <p:cNvPr id="133" name="Google Shape;133;p4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01B59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6149207" y="1042639"/>
              <a:ext cx="957199" cy="958652"/>
            </a:xfrm>
            <a:prstGeom prst="flowChartConnector">
              <a:avLst/>
            </a:prstGeom>
            <a:solidFill>
              <a:srgbClr val="01B59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  <p:sp>
        <p:nvSpPr>
          <p:cNvPr id="135" name="Google Shape;135;p4"/>
          <p:cNvSpPr txBox="1"/>
          <p:nvPr/>
        </p:nvSpPr>
        <p:spPr>
          <a:xfrm>
            <a:off x="4975225" y="1546225"/>
            <a:ext cx="42068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Dựa theo bài Nghìn năm văn hiến,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hiểu cách trình bày các số liệu thống kê</a:t>
            </a:r>
            <a:endParaRPr/>
          </a:p>
        </p:txBody>
      </p:sp>
      <p:sp>
        <p:nvSpPr>
          <p:cNvPr id="136" name="Google Shape;136;p4"/>
          <p:cNvSpPr txBox="1"/>
          <p:nvPr/>
        </p:nvSpPr>
        <p:spPr>
          <a:xfrm>
            <a:off x="4975225" y="3208337"/>
            <a:ext cx="4168775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tác dụng của các số liệu thống kê.</a:t>
            </a:r>
            <a:endParaRPr/>
          </a:p>
        </p:txBody>
      </p:sp>
      <p:sp>
        <p:nvSpPr>
          <p:cNvPr id="137" name="Google Shape;137;p4"/>
          <p:cNvSpPr txBox="1"/>
          <p:nvPr/>
        </p:nvSpPr>
        <p:spPr>
          <a:xfrm>
            <a:off x="5021262" y="4349750"/>
            <a:ext cx="3989387" cy="115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thống kê đơn giản gắn với các số liệu từng tổ học sinh trong lớp.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 Biết trình bày kết quả thống kê theo bảng biểu.</a:t>
            </a:r>
            <a:endParaRPr/>
          </a:p>
        </p:txBody>
      </p:sp>
    </p:spTree>
  </p:cSld>
  <p:clrMapOvr>
    <a:masterClrMapping/>
  </p:clrMapOvr>
  <p:transition spd="med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"/>
          <p:cNvSpPr txBox="1"/>
          <p:nvPr>
            <p:ph type="title"/>
          </p:nvPr>
        </p:nvSpPr>
        <p:spPr>
          <a:xfrm>
            <a:off x="350837" y="5181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c)Các số liệu thống kê nói trên có tác dụng gì?</a:t>
            </a:r>
            <a:endParaRPr/>
          </a:p>
        </p:txBody>
      </p:sp>
      <p:sp>
        <p:nvSpPr>
          <p:cNvPr id="143" name="Google Shape;143;p5"/>
          <p:cNvSpPr txBox="1"/>
          <p:nvPr/>
        </p:nvSpPr>
        <p:spPr>
          <a:xfrm>
            <a:off x="368300" y="906462"/>
            <a:ext cx="82296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a) Nhắc lại các số liệu thông kê trong bài về: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Số khoa thi, số tiến sĩ của nước ta từ năm 1075 đến 1919.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Số khoa thi, số tiến sĩ và số trạng nguyên của từng triều đại.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Số bia và số tiến sĩ có tên khắc trên bia còn lại đến ngày nay.</a:t>
            </a:r>
            <a:endParaRPr/>
          </a:p>
        </p:txBody>
      </p:sp>
      <p:sp>
        <p:nvSpPr>
          <p:cNvPr id="144" name="Google Shape;144;p5"/>
          <p:cNvSpPr txBox="1"/>
          <p:nvPr/>
        </p:nvSpPr>
        <p:spPr>
          <a:xfrm>
            <a:off x="374650" y="777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Bài 1: Đọc bài  </a:t>
            </a:r>
            <a:r>
              <a:rPr b="1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Nghìn năm văn hiến </a:t>
            </a:r>
            <a:r>
              <a:rPr b="0" i="0" lang="en-US" sz="28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và trả lời câu hỏi sau:</a:t>
            </a:r>
            <a:endParaRPr/>
          </a:p>
        </p:txBody>
      </p:sp>
      <p:sp>
        <p:nvSpPr>
          <p:cNvPr id="145" name="Google Shape;145;p5"/>
          <p:cNvSpPr txBox="1"/>
          <p:nvPr/>
        </p:nvSpPr>
        <p:spPr>
          <a:xfrm>
            <a:off x="368300" y="419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b) Các số liệu thông kê trên được trình bày dưới những hình thức nào?</a:t>
            </a:r>
            <a:endParaRPr/>
          </a:p>
        </p:txBody>
      </p:sp>
    </p:spTree>
  </p:cSld>
  <p:clrMapOvr>
    <a:masterClrMapping/>
  </p:clrMapOvr>
  <p:transition spd="slow">
    <p:spli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6"/>
          <p:cNvGraphicFramePr/>
          <p:nvPr/>
        </p:nvGraphicFramePr>
        <p:xfrm>
          <a:off x="357187" y="533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{1CC7285E-6161-4D0C-AD1A-B704D8213208}</a:tableStyleId>
              </a:tblPr>
              <a:tblGrid>
                <a:gridCol w="1949450"/>
                <a:gridCol w="1974850"/>
                <a:gridCol w="1676400"/>
                <a:gridCol w="2805100"/>
              </a:tblGrid>
              <a:tr h="9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i="0" lang="en-US" sz="2800" u="none" cap="none" strike="noStrik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TriÒu ®¹i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FF5D">
                        <a:alpha val="8274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i="0" lang="en-US" sz="2800" u="none" cap="none" strike="noStrik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Số khoa thi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FF5D">
                        <a:alpha val="8274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i="0" lang="en-US" sz="2800" u="none" cap="none" strike="noStrik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Sè tiÕn sÜ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FF5D">
                        <a:alpha val="8274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i="0" lang="en-US" sz="2800" u="none" cap="none" strike="noStrike">
                          <a:solidFill>
                            <a:srgbClr val="0000C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Số trạng nguyên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FF5D">
                        <a:alpha val="82745"/>
                      </a:srgbClr>
                    </a:solidFill>
                  </a:tcPr>
                </a:tc>
              </a:tr>
              <a:tr h="642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Lý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TrÇn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2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Hå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Lê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104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1780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2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M¹c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484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15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NguyÔn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558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0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8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Tæng céng</a:t>
                      </a:r>
                      <a:endParaRPr/>
                    </a:p>
                  </a:txBody>
                  <a:tcPr marT="42925" marB="429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E828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185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E828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2896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E828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CC"/>
                        </a:buClr>
                        <a:buSzPts val="2800"/>
                        <a:buFont typeface="Times New Roman"/>
                        <a:buNone/>
                      </a:pPr>
                      <a:r>
                        <a:rPr b="1" i="0" lang="en-US" sz="2800" u="none" cap="none" strike="noStrike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47</a:t>
                      </a:r>
                      <a:endParaRPr/>
                    </a:p>
                  </a:txBody>
                  <a:tcPr marT="42925" marB="429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E828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 txBox="1"/>
          <p:nvPr>
            <p:ph type="title"/>
          </p:nvPr>
        </p:nvSpPr>
        <p:spPr>
          <a:xfrm>
            <a:off x="914400" y="6096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Các số liệu thống kê nói trên được trình bày dưới những hình thức nào?</a:t>
            </a:r>
            <a:endParaRPr/>
          </a:p>
        </p:txBody>
      </p:sp>
      <p:sp>
        <p:nvSpPr>
          <p:cNvPr id="156" name="Google Shape;156;p7"/>
          <p:cNvSpPr txBox="1"/>
          <p:nvPr>
            <p:ph idx="1" type="body"/>
          </p:nvPr>
        </p:nvSpPr>
        <p:spPr>
          <a:xfrm>
            <a:off x="1295400" y="914400"/>
            <a:ext cx="6858000" cy="25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FF66"/>
              </a:buClr>
              <a:buSzPts val="3200"/>
              <a:buFont typeface="Noto Sans Symbols"/>
              <a:buChar char="❖"/>
            </a:pPr>
            <a:r>
              <a:rPr b="0" i="0" lang="en-US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Các số liệu đã được trình bày dưới hai hình thức: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9FF66"/>
              </a:buClr>
              <a:buSzPts val="3200"/>
              <a:buFont typeface="Noto Sans Symbols"/>
              <a:buChar char="▪"/>
            </a:pPr>
            <a:r>
              <a:rPr b="0" i="0" lang="en-US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Nêu số liệu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9FF66"/>
              </a:buClr>
              <a:buSzPts val="3200"/>
              <a:buFont typeface="Noto Sans Symbols"/>
              <a:buChar char="▪"/>
            </a:pPr>
            <a:r>
              <a:rPr b="0" i="0" lang="en-US" sz="3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Trình bày trên bảng số liệu.</a:t>
            </a:r>
            <a:endParaRPr/>
          </a:p>
        </p:txBody>
      </p:sp>
      <p:sp>
        <p:nvSpPr>
          <p:cNvPr id="157" name="Google Shape;157;p7"/>
          <p:cNvSpPr txBox="1"/>
          <p:nvPr/>
        </p:nvSpPr>
        <p:spPr>
          <a:xfrm>
            <a:off x="795337" y="47244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Khi nào nên dùng thống kê theo bảng số liệu?</a:t>
            </a:r>
            <a:endParaRPr/>
          </a:p>
        </p:txBody>
      </p:sp>
      <p:sp>
        <p:nvSpPr>
          <p:cNvPr id="158" name="Google Shape;158;p7"/>
          <p:cNvSpPr txBox="1"/>
          <p:nvPr/>
        </p:nvSpPr>
        <p:spPr>
          <a:xfrm>
            <a:off x="795337" y="36576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Khi nào nên dùng thống kê nêu số liệu?</a:t>
            </a:r>
            <a:endParaRPr/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 txBox="1"/>
          <p:nvPr>
            <p:ph type="title"/>
          </p:nvPr>
        </p:nvSpPr>
        <p:spPr>
          <a:xfrm>
            <a:off x="1371600" y="533400"/>
            <a:ext cx="73152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b="0" i="0" lang="en-US" sz="3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Bảng số liệu thông kê nói trên có tác dụng gì?</a:t>
            </a:r>
            <a:endParaRPr/>
          </a:p>
        </p:txBody>
      </p:sp>
      <p:sp>
        <p:nvSpPr>
          <p:cNvPr id="164" name="Google Shape;164;p8"/>
          <p:cNvSpPr txBox="1"/>
          <p:nvPr>
            <p:ph idx="1" type="body"/>
          </p:nvPr>
        </p:nvSpPr>
        <p:spPr>
          <a:xfrm>
            <a:off x="1371600" y="2209800"/>
            <a:ext cx="7086600" cy="25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FF66"/>
              </a:buClr>
              <a:buSzPts val="3400"/>
              <a:buFont typeface="Noto Sans Symbols"/>
              <a:buChar char="❖"/>
            </a:pPr>
            <a:r>
              <a:rPr b="0" i="0" lang="en-US" sz="3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Làm cho thông tin có sức thuyết phục hơn và người đọc dễ so sánh số khoa thi, số tiến sĩ, số trạng nguyên giữa các triều đại.</a:t>
            </a:r>
            <a:endParaRPr/>
          </a:p>
        </p:txBody>
      </p:sp>
    </p:spTree>
  </p:cSld>
  <p:clrMapOvr>
    <a:masterClrMapping/>
  </p:clrMapOvr>
  <p:transition spd="slow">
    <p:spli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4925" y="1971675"/>
            <a:ext cx="2955925" cy="295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9"/>
          <p:cNvSpPr/>
          <p:nvPr/>
        </p:nvSpPr>
        <p:spPr>
          <a:xfrm>
            <a:off x="685800" y="2682875"/>
            <a:ext cx="1539875" cy="1506537"/>
          </a:xfrm>
          <a:prstGeom prst="flowChartConnector">
            <a:avLst/>
          </a:prstGeom>
          <a:solidFill>
            <a:srgbClr val="2C1E73"/>
          </a:solidFill>
          <a:ln cap="flat" cmpd="sng" w="76200">
            <a:solidFill>
              <a:srgbClr val="95B3D7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Times New Roman"/>
              <a:buNone/>
            </a:pPr>
            <a:r>
              <a:rPr b="1" i="0" lang="en-US" sz="26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MỤC TIÊU</a:t>
            </a:r>
            <a:endParaRPr/>
          </a:p>
        </p:txBody>
      </p:sp>
      <p:sp>
        <p:nvSpPr>
          <p:cNvPr id="172" name="Google Shape;172;p9"/>
          <p:cNvSpPr/>
          <p:nvPr/>
        </p:nvSpPr>
        <p:spPr>
          <a:xfrm>
            <a:off x="2174875" y="2571750"/>
            <a:ext cx="185737" cy="185737"/>
          </a:xfrm>
          <a:prstGeom prst="flowChartConnector">
            <a:avLst/>
          </a:prstGeom>
          <a:solidFill>
            <a:srgbClr val="FF3754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2324100" y="1957387"/>
            <a:ext cx="1801812" cy="642937"/>
          </a:xfrm>
          <a:custGeom>
            <a:rect b="b" l="l" r="r" t="t"/>
            <a:pathLst>
              <a:path extrusionOk="0" h="857250" w="274320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74" name="Google Shape;174;p9"/>
          <p:cNvGrpSpPr/>
          <p:nvPr/>
        </p:nvGrpSpPr>
        <p:grpSpPr>
          <a:xfrm>
            <a:off x="4125912" y="1320800"/>
            <a:ext cx="4903787" cy="1273175"/>
            <a:chOff x="5862048" y="676275"/>
            <a:chExt cx="6539502" cy="1695450"/>
          </a:xfrm>
        </p:grpSpPr>
        <p:sp>
          <p:nvSpPr>
            <p:cNvPr id="175" name="Google Shape;175;p9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E365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6094220" y="1065027"/>
              <a:ext cx="955162" cy="956617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2430462" y="3292475"/>
            <a:ext cx="185737" cy="187325"/>
          </a:xfrm>
          <a:prstGeom prst="flowChartConnector">
            <a:avLst/>
          </a:prstGeom>
          <a:solidFill>
            <a:srgbClr val="FF9B00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78" name="Google Shape;178;p9"/>
          <p:cNvCxnSpPr/>
          <p:nvPr/>
        </p:nvCxnSpPr>
        <p:spPr>
          <a:xfrm>
            <a:off x="2616200" y="3400425"/>
            <a:ext cx="150971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179" name="Google Shape;179;p9"/>
          <p:cNvGrpSpPr/>
          <p:nvPr/>
        </p:nvGrpSpPr>
        <p:grpSpPr>
          <a:xfrm>
            <a:off x="4125912" y="2763837"/>
            <a:ext cx="4903787" cy="1273175"/>
            <a:chOff x="5862048" y="676275"/>
            <a:chExt cx="6539502" cy="1695450"/>
          </a:xfrm>
        </p:grpSpPr>
        <p:sp>
          <p:nvSpPr>
            <p:cNvPr id="180" name="Google Shape;180;p9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FF9B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6132914" y="1044675"/>
              <a:ext cx="957199" cy="958651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</p:grpSp>
      <p:sp>
        <p:nvSpPr>
          <p:cNvPr id="182" name="Google Shape;182;p9"/>
          <p:cNvSpPr/>
          <p:nvPr/>
        </p:nvSpPr>
        <p:spPr>
          <a:xfrm>
            <a:off x="2182812" y="4064000"/>
            <a:ext cx="184150" cy="187325"/>
          </a:xfrm>
          <a:prstGeom prst="flowChartConnector">
            <a:avLst/>
          </a:prstGeom>
          <a:solidFill>
            <a:srgbClr val="01B59A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2343150" y="4229100"/>
            <a:ext cx="1785937" cy="700087"/>
          </a:xfrm>
          <a:custGeom>
            <a:rect b="b" l="l" r="r" t="t"/>
            <a:pathLst>
              <a:path extrusionOk="0" h="933450" w="23812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grpSp>
        <p:nvGrpSpPr>
          <p:cNvPr id="184" name="Google Shape;184;p9"/>
          <p:cNvGrpSpPr/>
          <p:nvPr/>
        </p:nvGrpSpPr>
        <p:grpSpPr>
          <a:xfrm>
            <a:off x="4125912" y="4294187"/>
            <a:ext cx="4903787" cy="1271587"/>
            <a:chOff x="5862048" y="676275"/>
            <a:chExt cx="6539502" cy="1695450"/>
          </a:xfrm>
        </p:grpSpPr>
        <p:sp>
          <p:nvSpPr>
            <p:cNvPr id="185" name="Google Shape;185;p9"/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fmla="val 10800" name="adj"/>
              </a:avLst>
            </a:prstGeom>
            <a:noFill/>
            <a:ln cap="flat" cmpd="sng" w="76200">
              <a:solidFill>
                <a:srgbClr val="01B59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86" name="Google Shape;186;p9"/>
            <p:cNvSpPr/>
            <p:nvPr/>
          </p:nvSpPr>
          <p:spPr>
            <a:xfrm>
              <a:off x="6149207" y="1042639"/>
              <a:ext cx="957199" cy="958652"/>
            </a:xfrm>
            <a:prstGeom prst="flowChartConnector">
              <a:avLst/>
            </a:prstGeom>
            <a:solidFill>
              <a:srgbClr val="01B59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0"/>
                <a:buFont typeface="Calibri"/>
                <a:buNone/>
              </a:pPr>
              <a:r>
                <a:rPr b="0" i="0" lang="en-US" sz="3000" u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  <p:sp>
        <p:nvSpPr>
          <p:cNvPr id="187" name="Google Shape;187;p9"/>
          <p:cNvSpPr txBox="1"/>
          <p:nvPr/>
        </p:nvSpPr>
        <p:spPr>
          <a:xfrm>
            <a:off x="4975225" y="1546225"/>
            <a:ext cx="42068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- Dựa theo bài Nghìn năm văn hiến,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hiểu cách trình bày các số liệu thống kê</a:t>
            </a:r>
            <a:endParaRPr/>
          </a:p>
        </p:txBody>
      </p:sp>
      <p:sp>
        <p:nvSpPr>
          <p:cNvPr id="188" name="Google Shape;188;p9"/>
          <p:cNvSpPr txBox="1"/>
          <p:nvPr/>
        </p:nvSpPr>
        <p:spPr>
          <a:xfrm>
            <a:off x="4975225" y="3208337"/>
            <a:ext cx="4168775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tác dụng của các số liệu thống kê.</a:t>
            </a:r>
            <a:endParaRPr/>
          </a:p>
        </p:txBody>
      </p:sp>
      <p:sp>
        <p:nvSpPr>
          <p:cNvPr id="189" name="Google Shape;189;p9"/>
          <p:cNvSpPr txBox="1"/>
          <p:nvPr/>
        </p:nvSpPr>
        <p:spPr>
          <a:xfrm>
            <a:off x="5021262" y="4349750"/>
            <a:ext cx="3989387" cy="115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Biết thống kê đơn giản gắn với các số liệu từng tổ học sinh trong lớp.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r>
              <a:rPr b="1" i="0" lang="en-US" sz="17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 Biết trình bày kết quả thống kê theo bảng biểu.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default">
      <a:dk1>
        <a:srgbClr val="FFFFFF"/>
      </a:dk1>
      <a:lt1>
        <a:srgbClr val="000000"/>
      </a:lt1>
      <a:dk2>
        <a:srgbClr val="EEECE1"/>
      </a:dk2>
      <a:lt2>
        <a:srgbClr val="1F497D"/>
      </a:lt2>
      <a:accent1>
        <a:srgbClr val="4F81BD"/>
      </a:accent1>
      <a:accent2>
        <a:srgbClr val="C0504D"/>
      </a:accent2>
      <a:accent3>
        <a:srgbClr val="000000"/>
      </a:accent3>
      <a:accent4>
        <a:srgbClr val="4F81BD"/>
      </a:accent4>
      <a:accent5>
        <a:srgbClr val="C0504D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  <dc:creator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