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73" r:id="rId2"/>
    <p:sldId id="259" r:id="rId3"/>
    <p:sldId id="270" r:id="rId4"/>
    <p:sldId id="257" r:id="rId5"/>
    <p:sldId id="262" r:id="rId6"/>
    <p:sldId id="258" r:id="rId7"/>
    <p:sldId id="260" r:id="rId8"/>
    <p:sldId id="271" r:id="rId9"/>
    <p:sldId id="263" r:id="rId10"/>
    <p:sldId id="267" r:id="rId11"/>
    <p:sldId id="268" r:id="rId12"/>
    <p:sldId id="272" r:id="rId13"/>
  </p:sldIdLst>
  <p:sldSz cx="18288000" cy="10287000"/>
  <p:notesSz cx="6858000" cy="9144000"/>
  <p:embeddedFontLst>
    <p:embeddedFont>
      <p:font typeface="HP001 4 hàng" panose="020B0604020202020204" charset="0"/>
      <p:regular r:id="rId15"/>
      <p:bold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E3ADB-8DA2-4A09-9780-400269D09E6B}" type="datetimeFigureOut">
              <a:rPr lang="en-US" smtClean="0"/>
              <a:t>08/09/2023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74BFF-F911-4205-A43C-41EF5BD11A96}" type="slidenum">
              <a:rPr lang="en-US" smtClean="0"/>
              <a:t>‹#›</a:t>
            </a:fld>
            <a:endParaRPr lang="en-US"/>
          </a:p>
        </p:txBody>
      </p:sp>
    </p:spTree>
    <p:extLst>
      <p:ext uri="{BB962C8B-B14F-4D97-AF65-F5344CB8AC3E}">
        <p14:creationId xmlns:p14="http://schemas.microsoft.com/office/powerpoint/2010/main" val="391425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310816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F67992-6B55-3E0E-F7E2-C23F41BC9496}"/>
              </a:ext>
            </a:extLst>
          </p:cNvPr>
          <p:cNvSpPr/>
          <p:nvPr/>
        </p:nvSpPr>
        <p:spPr>
          <a:xfrm>
            <a:off x="22622" y="12727"/>
            <a:ext cx="18242757" cy="1921334"/>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4228">
              <a:defRPr/>
            </a:pPr>
            <a:endParaRPr lang="en-US" sz="8778">
              <a:solidFill>
                <a:srgbClr val="FFFFFF"/>
              </a:solidFill>
              <a:latin typeface="AvantGarde"/>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3"/>
          <a:srcRect t="51137" b="15234"/>
          <a:stretch/>
        </p:blipFill>
        <p:spPr>
          <a:xfrm>
            <a:off x="-215304" y="13839821"/>
            <a:ext cx="18480683" cy="8232176"/>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356462" y="197114"/>
            <a:ext cx="2828238" cy="26118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3305972" y="964563"/>
            <a:ext cx="11676057" cy="923330"/>
          </a:xfrm>
          <a:prstGeom prst="rect">
            <a:avLst/>
          </a:prstGeom>
          <a:noFill/>
          <a:ln>
            <a:noFill/>
          </a:ln>
        </p:spPr>
        <p:txBody>
          <a:bodyPr wrap="square">
            <a:spAutoFit/>
          </a:bodyPr>
          <a:lstStyle/>
          <a:p>
            <a:pPr algn="ctr"/>
            <a:r>
              <a:rPr lang="en-US" sz="5400" b="1" dirty="0">
                <a:ln w="10160">
                  <a:noFill/>
                  <a:prstDash val="solid"/>
                </a:ln>
                <a:solidFill>
                  <a:srgbClr val="FF0000"/>
                </a:solidFill>
                <a:effectLst>
                  <a:glow rad="101600">
                    <a:schemeClr val="accent6">
                      <a:satMod val="175000"/>
                      <a:alpha val="40000"/>
                    </a:schemeClr>
                  </a:glow>
                  <a:outerShdw blurRad="50800" dist="38100" dir="8100000" algn="tr" rotWithShape="0">
                    <a:prstClr val="black">
                      <a:alpha val="40000"/>
                    </a:prstClr>
                  </a:outerShdw>
                </a:effectLst>
                <a:latin typeface="+mj-lt"/>
              </a:rPr>
              <a:t>TRƯỜNG TIỂU HỌC ÁI MỘ A</a:t>
            </a:r>
            <a:endParaRPr lang="en-US" sz="5400" b="1" dirty="0">
              <a:ln w="10160">
                <a:noFill/>
                <a:prstDash val="solid"/>
              </a:ln>
              <a:solidFill>
                <a:srgbClr val="FF0000"/>
              </a:solidFill>
              <a:effectLst>
                <a:glow rad="101600">
                  <a:schemeClr val="accent6">
                    <a:satMod val="175000"/>
                    <a:alpha val="40000"/>
                  </a:schemeClr>
                </a:glow>
                <a:outerShdw blurRad="50800" dist="38100" dir="8100000" algn="tr" rotWithShape="0">
                  <a:prstClr val="black">
                    <a:alpha val="40000"/>
                  </a:prstClr>
                </a:outerShdw>
              </a:effectLst>
              <a:latin typeface="+mj-lt"/>
            </a:endParaRPr>
          </a:p>
        </p:txBody>
      </p:sp>
      <p:sp>
        <p:nvSpPr>
          <p:cNvPr id="7" name="TextBox 6"/>
          <p:cNvSpPr txBox="1"/>
          <p:nvPr/>
        </p:nvSpPr>
        <p:spPr>
          <a:xfrm>
            <a:off x="3493976" y="3878318"/>
            <a:ext cx="10221068" cy="3416320"/>
          </a:xfrm>
          <a:prstGeom prst="rect">
            <a:avLst/>
          </a:prstGeom>
          <a:noFill/>
        </p:spPr>
        <p:txBody>
          <a:bodyPr wrap="none" rtlCol="0">
            <a:spAutoFit/>
          </a:bodyPr>
          <a:lstStyle/>
          <a:p>
            <a:pPr algn="ctr"/>
            <a:r>
              <a:rPr lang="en-US" sz="10800" b="1" dirty="0">
                <a:solidFill>
                  <a:srgbClr val="56A58A"/>
                </a:solidFill>
              </a:rPr>
              <a:t>TIẾNG VIỆT</a:t>
            </a:r>
          </a:p>
          <a:p>
            <a:pPr algn="ctr"/>
            <a:r>
              <a:rPr lang="en-US" sz="10800" b="1" dirty="0" err="1" smtClean="0">
                <a:solidFill>
                  <a:schemeClr val="tx2">
                    <a:lumMod val="75000"/>
                  </a:schemeClr>
                </a:solidFill>
              </a:rPr>
              <a:t>Đọc</a:t>
            </a:r>
            <a:r>
              <a:rPr lang="en-US" sz="10800" b="1" dirty="0" smtClean="0">
                <a:solidFill>
                  <a:schemeClr val="tx2">
                    <a:lumMod val="75000"/>
                  </a:schemeClr>
                </a:solidFill>
              </a:rPr>
              <a:t> : </a:t>
            </a:r>
            <a:r>
              <a:rPr lang="en-US" sz="10800" b="1" dirty="0" err="1" smtClean="0">
                <a:solidFill>
                  <a:schemeClr val="tx2">
                    <a:lumMod val="75000"/>
                  </a:schemeClr>
                </a:solidFill>
              </a:rPr>
              <a:t>Điều</a:t>
            </a:r>
            <a:r>
              <a:rPr lang="en-US" sz="10800" b="1" dirty="0" smtClean="0">
                <a:solidFill>
                  <a:schemeClr val="tx2">
                    <a:lumMod val="75000"/>
                  </a:schemeClr>
                </a:solidFill>
              </a:rPr>
              <a:t> </a:t>
            </a:r>
            <a:r>
              <a:rPr lang="en-US" sz="10800" b="1" dirty="0" err="1" smtClean="0">
                <a:solidFill>
                  <a:schemeClr val="tx2">
                    <a:lumMod val="75000"/>
                  </a:schemeClr>
                </a:solidFill>
              </a:rPr>
              <a:t>diệu</a:t>
            </a:r>
            <a:r>
              <a:rPr lang="en-US" sz="10800" b="1" dirty="0" smtClean="0">
                <a:solidFill>
                  <a:schemeClr val="tx2">
                    <a:lumMod val="75000"/>
                  </a:schemeClr>
                </a:solidFill>
              </a:rPr>
              <a:t> </a:t>
            </a:r>
            <a:r>
              <a:rPr lang="en-US" sz="10800" b="1" dirty="0" err="1" smtClean="0">
                <a:solidFill>
                  <a:schemeClr val="tx2">
                    <a:lumMod val="75000"/>
                  </a:schemeClr>
                </a:solidFill>
              </a:rPr>
              <a:t>kì</a:t>
            </a:r>
            <a:endParaRPr lang="en-US" sz="10800" b="1" dirty="0">
              <a:solidFill>
                <a:schemeClr val="tx2">
                  <a:lumMod val="75000"/>
                </a:schemeClr>
              </a:solidFill>
            </a:endParaRPr>
          </a:p>
        </p:txBody>
      </p:sp>
    </p:spTree>
    <p:extLst>
      <p:ext uri="{BB962C8B-B14F-4D97-AF65-F5344CB8AC3E}">
        <p14:creationId xmlns:p14="http://schemas.microsoft.com/office/powerpoint/2010/main" val="142155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a:off x="-164658"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txBody>
          <a:bodyPr/>
          <a:lstStyle/>
          <a:p>
            <a:endParaRPr lang="en-US"/>
          </a:p>
        </p:txBody>
      </p:sp>
      <p:sp>
        <p:nvSpPr>
          <p:cNvPr id="3" name="Freeform 3"/>
          <p:cNvSpPr/>
          <p:nvPr/>
        </p:nvSpPr>
        <p:spPr>
          <a:xfrm>
            <a:off x="4381632"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txBody>
          <a:bodyPr/>
          <a:lstStyle/>
          <a:p>
            <a:endParaRPr lang="en-US"/>
          </a:p>
        </p:txBody>
      </p:sp>
      <p:sp>
        <p:nvSpPr>
          <p:cNvPr id="4" name="Freeform 4"/>
          <p:cNvSpPr/>
          <p:nvPr/>
        </p:nvSpPr>
        <p:spPr>
          <a:xfrm>
            <a:off x="8929057"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txBody>
          <a:bodyPr/>
          <a:lstStyle/>
          <a:p>
            <a:endParaRPr lang="en-US"/>
          </a:p>
        </p:txBody>
      </p:sp>
      <p:sp>
        <p:nvSpPr>
          <p:cNvPr id="5" name="Freeform 5"/>
          <p:cNvSpPr/>
          <p:nvPr/>
        </p:nvSpPr>
        <p:spPr>
          <a:xfrm>
            <a:off x="13476482" y="7993739"/>
            <a:ext cx="2672689" cy="2857218"/>
          </a:xfrm>
          <a:custGeom>
            <a:avLst/>
            <a:gdLst/>
            <a:ahLst/>
            <a:cxnLst/>
            <a:rect l="l" t="t" r="r" b="b"/>
            <a:pathLst>
              <a:path w="2672689" h="2857218">
                <a:moveTo>
                  <a:pt x="0" y="0"/>
                </a:moveTo>
                <a:lnTo>
                  <a:pt x="2672689" y="0"/>
                </a:lnTo>
                <a:lnTo>
                  <a:pt x="2672689" y="2857218"/>
                </a:lnTo>
                <a:lnTo>
                  <a:pt x="0" y="2857218"/>
                </a:lnTo>
                <a:lnTo>
                  <a:pt x="0" y="0"/>
                </a:lnTo>
                <a:close/>
              </a:path>
            </a:pathLst>
          </a:custGeom>
          <a:blipFill>
            <a:blip r:embed="rId2"/>
            <a:stretch>
              <a:fillRect/>
            </a:stretch>
          </a:blipFill>
        </p:spPr>
        <p:txBody>
          <a:bodyPr/>
          <a:lstStyle/>
          <a:p>
            <a:endParaRPr lang="en-US"/>
          </a:p>
        </p:txBody>
      </p:sp>
      <p:sp>
        <p:nvSpPr>
          <p:cNvPr id="6" name="Freeform 6"/>
          <p:cNvSpPr/>
          <p:nvPr/>
        </p:nvSpPr>
        <p:spPr>
          <a:xfrm flipH="1">
            <a:off x="2138829"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txBody>
          <a:bodyPr/>
          <a:lstStyle/>
          <a:p>
            <a:endParaRPr lang="en-US"/>
          </a:p>
        </p:txBody>
      </p:sp>
      <p:sp>
        <p:nvSpPr>
          <p:cNvPr id="7" name="Freeform 7"/>
          <p:cNvSpPr/>
          <p:nvPr/>
        </p:nvSpPr>
        <p:spPr>
          <a:xfrm flipH="1">
            <a:off x="6685119"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txBody>
          <a:bodyPr/>
          <a:lstStyle/>
          <a:p>
            <a:endParaRPr lang="en-US"/>
          </a:p>
        </p:txBody>
      </p:sp>
      <p:sp>
        <p:nvSpPr>
          <p:cNvPr id="8" name="Freeform 8"/>
          <p:cNvSpPr/>
          <p:nvPr/>
        </p:nvSpPr>
        <p:spPr>
          <a:xfrm flipH="1">
            <a:off x="11232544"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txBody>
          <a:bodyPr/>
          <a:lstStyle/>
          <a:p>
            <a:endParaRPr lang="en-US"/>
          </a:p>
        </p:txBody>
      </p:sp>
      <p:sp>
        <p:nvSpPr>
          <p:cNvPr id="9" name="Freeform 9"/>
          <p:cNvSpPr/>
          <p:nvPr/>
        </p:nvSpPr>
        <p:spPr>
          <a:xfrm flipH="1">
            <a:off x="15779968" y="7993739"/>
            <a:ext cx="2672689" cy="2857218"/>
          </a:xfrm>
          <a:custGeom>
            <a:avLst/>
            <a:gdLst/>
            <a:ahLst/>
            <a:cxnLst/>
            <a:rect l="l" t="t" r="r" b="b"/>
            <a:pathLst>
              <a:path w="2672689" h="2857218">
                <a:moveTo>
                  <a:pt x="2672690" y="0"/>
                </a:moveTo>
                <a:lnTo>
                  <a:pt x="0" y="0"/>
                </a:lnTo>
                <a:lnTo>
                  <a:pt x="0" y="2857218"/>
                </a:lnTo>
                <a:lnTo>
                  <a:pt x="2672690" y="2857218"/>
                </a:lnTo>
                <a:lnTo>
                  <a:pt x="2672690" y="0"/>
                </a:lnTo>
                <a:close/>
              </a:path>
            </a:pathLst>
          </a:custGeom>
          <a:blipFill>
            <a:blip r:embed="rId2"/>
            <a:stretch>
              <a:fillRect/>
            </a:stretch>
          </a:blipFill>
        </p:spPr>
        <p:txBody>
          <a:bodyPr/>
          <a:lstStyle/>
          <a:p>
            <a:endParaRPr lang="en-US"/>
          </a:p>
        </p:txBody>
      </p:sp>
      <p:sp>
        <p:nvSpPr>
          <p:cNvPr id="10" name="Freeform 10"/>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txBody>
          <a:bodyPr/>
          <a:lstStyle/>
          <a:p>
            <a:endParaRPr lang="en-US"/>
          </a:p>
        </p:txBody>
      </p:sp>
      <p:sp>
        <p:nvSpPr>
          <p:cNvPr id="11" name="Freeform 11"/>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2">
              <a:alphaModFix amt="78000"/>
            </a:blip>
            <a:stretch>
              <a:fillRect/>
            </a:stretch>
          </a:blipFill>
        </p:spPr>
        <p:txBody>
          <a:bodyPr/>
          <a:lstStyle/>
          <a:p>
            <a:endParaRPr lang="en-US"/>
          </a:p>
        </p:txBody>
      </p:sp>
      <p:sp>
        <p:nvSpPr>
          <p:cNvPr id="12" name="TextBox 11">
            <a:extLst>
              <a:ext uri="{FF2B5EF4-FFF2-40B4-BE49-F238E27FC236}">
                <a16:creationId xmlns:a16="http://schemas.microsoft.com/office/drawing/2014/main" id="{8E3D721A-9F28-31A2-83AD-927E30C642D7}"/>
              </a:ext>
            </a:extLst>
          </p:cNvPr>
          <p:cNvSpPr txBox="1"/>
          <p:nvPr/>
        </p:nvSpPr>
        <p:spPr>
          <a:xfrm>
            <a:off x="2208294" y="647700"/>
            <a:ext cx="15851106" cy="2585323"/>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5: </a:t>
            </a:r>
            <a:r>
              <a:rPr lang="vi-VN" sz="5400" b="1" i="0" dirty="0">
                <a:solidFill>
                  <a:srgbClr val="000000"/>
                </a:solidFill>
                <a:effectLst/>
                <a:latin typeface="HP001 4 hàng" panose="020B0603050302020204" pitchFamily="34" charset="0"/>
              </a:rPr>
              <a:t>Theo em, bài thơ muốn nói đến điều kì diệu gì? Điều kì diệu đó thể hiện như thế nào trong lớp của em? </a:t>
            </a:r>
            <a:endParaRPr lang="en-US" sz="5400" b="1" dirty="0">
              <a:latin typeface="HP001 4 hàng" panose="020B0603050302020204" pitchFamily="34" charset="0"/>
            </a:endParaRPr>
          </a:p>
        </p:txBody>
      </p:sp>
      <p:sp>
        <p:nvSpPr>
          <p:cNvPr id="13" name="TextBox 12">
            <a:extLst>
              <a:ext uri="{FF2B5EF4-FFF2-40B4-BE49-F238E27FC236}">
                <a16:creationId xmlns:a16="http://schemas.microsoft.com/office/drawing/2014/main" id="{D7B0A6F6-72DC-4B32-DA27-36BA07279CEF}"/>
              </a:ext>
            </a:extLst>
          </p:cNvPr>
          <p:cNvSpPr txBox="1"/>
          <p:nvPr/>
        </p:nvSpPr>
        <p:spPr>
          <a:xfrm>
            <a:off x="1171686" y="3768336"/>
            <a:ext cx="16887714" cy="3253711"/>
          </a:xfrm>
          <a:prstGeom prst="rect">
            <a:avLst/>
          </a:prstGeom>
          <a:noFill/>
        </p:spPr>
        <p:txBody>
          <a:bodyPr wrap="square" rtlCol="0">
            <a:spAutoFit/>
          </a:bodyPr>
          <a:lstStyle/>
          <a:p>
            <a:pPr>
              <a:lnSpc>
                <a:spcPct val="107000"/>
              </a:lnSpc>
            </a:pPr>
            <a:r>
              <a:rPr lang="vi-VN" sz="4800" b="1" dirty="0">
                <a:solidFill>
                  <a:srgbClr val="FF0000"/>
                </a:solidFill>
                <a:effectLst/>
                <a:latin typeface="HP001 4 hàng" panose="020B060305030202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4800" b="1" dirty="0">
                <a:solidFill>
                  <a:srgbClr val="FF0000"/>
                </a:solidFill>
                <a:effectLst/>
                <a:latin typeface="HP001 4 hàng" panose="020B0603050302020204" pitchFamily="34" charset="0"/>
                <a:ea typeface="Calibri" panose="020F0502020204030204" pitchFamily="34" charset="0"/>
                <a:cs typeface="Times New Roman" panose="02020603050405020304" pitchFamily="18" charset="0"/>
                <a:sym typeface="Wingdings" panose="05000000000000000000" pitchFamily="2" charset="2"/>
              </a:rPr>
              <a:t> </a:t>
            </a:r>
            <a:r>
              <a:rPr lang="vi-VN" sz="4800" b="1" dirty="0">
                <a:solidFill>
                  <a:srgbClr val="FF0000"/>
                </a:solidFill>
                <a:effectLst/>
                <a:latin typeface="HP001 4 hàng" panose="020B0603050302020204" pitchFamily="34" charset="0"/>
                <a:ea typeface="Calibri" panose="020F0502020204030204" pitchFamily="34" charset="0"/>
                <a:cs typeface="Times New Roman" panose="02020603050405020304" pitchFamily="18" charset="0"/>
              </a:rPr>
              <a:t>Trong cuộc sống mỗi người có một vẻ riêng nhưng những vẻ riêng đó không khiến chúng ta xa nhau mà bổ sung. Hòa quyện với nhau, với nhau tạo thành một tập thể đa dạng mà thống nhất.....</a:t>
            </a:r>
            <a:endParaRPr lang="en-US" sz="4800" b="1" dirty="0">
              <a:solidFill>
                <a:srgbClr val="FF0000"/>
              </a:solidFill>
              <a:effectLst/>
              <a:latin typeface="HP001 4 hàng" panose="020B06030503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txBody>
          <a:bodyPr/>
          <a:lstStyle/>
          <a:p>
            <a:endParaRPr lang="en-US"/>
          </a:p>
        </p:txBody>
      </p:sp>
      <p:sp>
        <p:nvSpPr>
          <p:cNvPr id="3" name="Freeform 3"/>
          <p:cNvSpPr/>
          <p:nvPr/>
        </p:nvSpPr>
        <p:spPr>
          <a:xfrm>
            <a:off x="10782405" y="-2552700"/>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p>
        </p:txBody>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p>
        </p:txBody>
      </p:sp>
      <p:sp>
        <p:nvSpPr>
          <p:cNvPr id="5" name="TextBox 4">
            <a:extLst>
              <a:ext uri="{FF2B5EF4-FFF2-40B4-BE49-F238E27FC236}">
                <a16:creationId xmlns:a16="http://schemas.microsoft.com/office/drawing/2014/main" id="{C96AD6F2-512D-DFFF-A0F1-68DFF959989B}"/>
              </a:ext>
            </a:extLst>
          </p:cNvPr>
          <p:cNvSpPr txBox="1"/>
          <p:nvPr/>
        </p:nvSpPr>
        <p:spPr>
          <a:xfrm>
            <a:off x="2226468" y="4252650"/>
            <a:ext cx="15925800" cy="1862048"/>
          </a:xfrm>
          <a:prstGeom prst="rect">
            <a:avLst/>
          </a:prstGeom>
          <a:noFill/>
        </p:spPr>
        <p:txBody>
          <a:bodyPr wrap="square" rtlCol="0">
            <a:spAutoFit/>
          </a:bodyPr>
          <a:lstStyle/>
          <a:p>
            <a:r>
              <a:rPr lang="en-US" sz="11500" b="1" dirty="0" err="1">
                <a:latin typeface="HP001 4 hàng" panose="020B0603050302020204" pitchFamily="34" charset="0"/>
              </a:rPr>
              <a:t>Học</a:t>
            </a:r>
            <a:r>
              <a:rPr lang="en-US" sz="11500" b="1" dirty="0">
                <a:latin typeface="HP001 4 hàng" panose="020B0603050302020204" pitchFamily="34" charset="0"/>
              </a:rPr>
              <a:t> </a:t>
            </a:r>
            <a:r>
              <a:rPr lang="en-US" sz="11500" b="1" dirty="0" err="1">
                <a:latin typeface="HP001 4 hàng" panose="020B0603050302020204" pitchFamily="34" charset="0"/>
              </a:rPr>
              <a:t>thuộc</a:t>
            </a:r>
            <a:r>
              <a:rPr lang="en-US" sz="11500" b="1" dirty="0">
                <a:latin typeface="HP001 4 hàng" panose="020B0603050302020204" pitchFamily="34" charset="0"/>
              </a:rPr>
              <a:t> </a:t>
            </a:r>
            <a:r>
              <a:rPr lang="en-US" sz="11500" b="1" dirty="0" err="1">
                <a:latin typeface="HP001 4 hàng" panose="020B0603050302020204" pitchFamily="34" charset="0"/>
              </a:rPr>
              <a:t>lòng</a:t>
            </a:r>
            <a:r>
              <a:rPr lang="en-US" sz="11500" b="1" dirty="0">
                <a:latin typeface="HP001 4 hàng" panose="020B0603050302020204" pitchFamily="34" charset="0"/>
              </a:rPr>
              <a:t> </a:t>
            </a:r>
            <a:r>
              <a:rPr lang="en-US" sz="11500" b="1" dirty="0" err="1">
                <a:latin typeface="HP001 4 hàng" panose="020B0603050302020204" pitchFamily="34" charset="0"/>
              </a:rPr>
              <a:t>bài</a:t>
            </a:r>
            <a:r>
              <a:rPr lang="en-US" sz="11500" b="1" dirty="0">
                <a:latin typeface="HP001 4 hàng" panose="020B0603050302020204" pitchFamily="34" charset="0"/>
              </a:rPr>
              <a:t> </a:t>
            </a:r>
            <a:r>
              <a:rPr lang="en-US" sz="11500" b="1" dirty="0" err="1">
                <a:latin typeface="HP001 4 hàng" panose="020B0603050302020204" pitchFamily="34" charset="0"/>
              </a:rPr>
              <a:t>thơ</a:t>
            </a:r>
            <a:endParaRPr lang="en-US" sz="11500" b="1" dirty="0">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77418" y="-3920690"/>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txBody>
          <a:bodyPr/>
          <a:lstStyle/>
          <a:p>
            <a:endParaRPr lang="en-US"/>
          </a:p>
        </p:txBody>
      </p:sp>
      <p:sp>
        <p:nvSpPr>
          <p:cNvPr id="3" name="Freeform 3"/>
          <p:cNvSpPr/>
          <p:nvPr/>
        </p:nvSpPr>
        <p:spPr>
          <a:xfrm rot="7034239">
            <a:off x="-989424" y="-1221026"/>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txBody>
          <a:bodyPr/>
          <a:lstStyle/>
          <a:p>
            <a:endParaRPr lang="en-US"/>
          </a:p>
        </p:txBody>
      </p:sp>
      <p:sp>
        <p:nvSpPr>
          <p:cNvPr id="4" name="Freeform 4"/>
          <p:cNvSpPr/>
          <p:nvPr/>
        </p:nvSpPr>
        <p:spPr>
          <a:xfrm>
            <a:off x="14356192" y="-2022514"/>
            <a:ext cx="5125736" cy="5695263"/>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4"/>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8C4A17BD-8ACF-F131-6437-229C396815DF}"/>
              </a:ext>
            </a:extLst>
          </p:cNvPr>
          <p:cNvGraphicFramePr>
            <a:graphicFrameLocks noGrp="1"/>
          </p:cNvGraphicFramePr>
          <p:nvPr>
            <p:extLst>
              <p:ext uri="{D42A27DB-BD31-4B8C-83A1-F6EECF244321}">
                <p14:modId xmlns:p14="http://schemas.microsoft.com/office/powerpoint/2010/main" val="83800372"/>
              </p:ext>
            </p:extLst>
          </p:nvPr>
        </p:nvGraphicFramePr>
        <p:xfrm>
          <a:off x="3025698" y="401955"/>
          <a:ext cx="15240000" cy="9483090"/>
        </p:xfrm>
        <a:graphic>
          <a:graphicData uri="http://schemas.openxmlformats.org/drawingml/2006/table">
            <a:tbl>
              <a:tblPr/>
              <a:tblGrid>
                <a:gridCol w="7620000">
                  <a:extLst>
                    <a:ext uri="{9D8B030D-6E8A-4147-A177-3AD203B41FA5}">
                      <a16:colId xmlns:a16="http://schemas.microsoft.com/office/drawing/2014/main" val="2002499972"/>
                    </a:ext>
                  </a:extLst>
                </a:gridCol>
                <a:gridCol w="7620000">
                  <a:extLst>
                    <a:ext uri="{9D8B030D-6E8A-4147-A177-3AD203B41FA5}">
                      <a16:colId xmlns:a16="http://schemas.microsoft.com/office/drawing/2014/main" val="271202995"/>
                    </a:ext>
                  </a:extLst>
                </a:gridCol>
              </a:tblGrid>
              <a:tr h="7313216">
                <a:tc>
                  <a:txBody>
                    <a:bodyPr/>
                    <a:lstStyle/>
                    <a:p>
                      <a:pPr algn="just" fontAlgn="t" latinLnBrk="0"/>
                      <a:r>
                        <a:rPr lang="vi-VN" sz="4400" b="1" dirty="0">
                          <a:effectLst/>
                          <a:latin typeface="HP001 4 hàng" panose="020B0603050302020204" pitchFamily="34" charset="0"/>
                        </a:rPr>
                        <a:t>Bạn có thấy lạ không </a:t>
                      </a:r>
                    </a:p>
                    <a:p>
                      <a:pPr algn="just" fontAlgn="t" latinLnBrk="0"/>
                      <a:r>
                        <a:rPr lang="vi-VN" sz="4400" b="1" dirty="0">
                          <a:effectLst/>
                          <a:latin typeface="HP001 4 hàng" panose="020B0603050302020204" pitchFamily="34" charset="0"/>
                        </a:rPr>
                        <a:t>Mỗi đứa mình một khác </a:t>
                      </a:r>
                    </a:p>
                    <a:p>
                      <a:pPr algn="just" fontAlgn="t" latinLnBrk="0"/>
                      <a:r>
                        <a:rPr lang="vi-VN" sz="4400" b="1" dirty="0">
                          <a:effectLst/>
                          <a:latin typeface="HP001 4 hàng" panose="020B0603050302020204" pitchFamily="34" charset="0"/>
                        </a:rPr>
                        <a:t>Cùng ngân nga câu hát</a:t>
                      </a:r>
                    </a:p>
                    <a:p>
                      <a:pPr algn="just" fontAlgn="t" latinLnBrk="0"/>
                      <a:r>
                        <a:rPr lang="vi-VN" sz="4400" b="1" dirty="0">
                          <a:effectLst/>
                          <a:latin typeface="HP001 4 hàng" panose="020B0603050302020204" pitchFamily="34" charset="0"/>
                        </a:rPr>
                        <a:t>Chẳng giọng nào giống nhau.</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Có bạn thích đứng đầu</a:t>
                      </a:r>
                    </a:p>
                    <a:p>
                      <a:pPr algn="just" fontAlgn="t" latinLnBrk="0"/>
                      <a:r>
                        <a:rPr lang="vi-VN" sz="4400" b="1" dirty="0">
                          <a:effectLst/>
                          <a:latin typeface="HP001 4 hàng" panose="020B0603050302020204" pitchFamily="34" charset="0"/>
                        </a:rPr>
                        <a:t>Có bạn hay giận dỗi</a:t>
                      </a:r>
                    </a:p>
                    <a:p>
                      <a:pPr algn="just" fontAlgn="t" latinLnBrk="0"/>
                      <a:r>
                        <a:rPr lang="vi-VN" sz="4400" b="1" dirty="0">
                          <a:effectLst/>
                          <a:latin typeface="HP001 4 hàng" panose="020B0603050302020204" pitchFamily="34" charset="0"/>
                        </a:rPr>
                        <a:t>Có bạn thích thay đổi </a:t>
                      </a:r>
                    </a:p>
                    <a:p>
                      <a:pPr algn="just" fontAlgn="t" latinLnBrk="0"/>
                      <a:r>
                        <a:rPr lang="vi-VN" sz="4400" b="1" dirty="0">
                          <a:effectLst/>
                          <a:latin typeface="HP001 4 hàng" panose="020B0603050302020204" pitchFamily="34" charset="0"/>
                        </a:rPr>
                        <a:t>Có bạn nhiều ước mơ.</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Bạn có nghĩ vu vơ</a:t>
                      </a:r>
                    </a:p>
                    <a:p>
                      <a:pPr algn="just" fontAlgn="t" latinLnBrk="0"/>
                      <a:r>
                        <a:rPr lang="vi-VN" sz="4400" b="1" dirty="0">
                          <a:effectLst/>
                          <a:latin typeface="HP001 4 hàng" panose="020B0603050302020204" pitchFamily="34" charset="0"/>
                        </a:rPr>
                        <a:t>Mình khác nhau nhiều thế</a:t>
                      </a:r>
                    </a:p>
                    <a:p>
                      <a:pPr algn="just" fontAlgn="t" latinLnBrk="0"/>
                      <a:r>
                        <a:rPr lang="vi-VN" sz="4400" b="1" dirty="0">
                          <a:effectLst/>
                          <a:latin typeface="HP001 4 hàng" panose="020B0603050302020204" pitchFamily="34" charset="0"/>
                        </a:rPr>
                        <a:t>Nếu mỗi người một vẻ</a:t>
                      </a:r>
                    </a:p>
                    <a:p>
                      <a:pPr algn="just" fontAlgn="t" latinLnBrk="0"/>
                      <a:r>
                        <a:rPr lang="vi-VN" sz="4400" b="1" dirty="0">
                          <a:effectLst/>
                          <a:latin typeface="HP001 4 hàng" panose="020B0603050302020204" pitchFamily="34" charset="0"/>
                        </a:rPr>
                        <a:t>Liệu mình có cách xa</a:t>
                      </a:r>
                      <a:r>
                        <a:rPr lang="en-US" sz="4400" b="1" dirty="0">
                          <a:effectLst/>
                          <a:latin typeface="HP001 4 hàng" panose="020B0603050302020204" pitchFamily="34" charset="0"/>
                        </a:rPr>
                        <a:t>?</a:t>
                      </a:r>
                      <a:endParaRPr lang="vi-VN" sz="4400" b="1" dirty="0">
                        <a:effectLst/>
                        <a:latin typeface="HP001 4 hàng" panose="020B0603050302020204" pitchFamily="34" charset="0"/>
                      </a:endParaRPr>
                    </a:p>
                  </a:txBody>
                  <a:tcPr marL="47625" marR="47625" marT="47625" marB="47625">
                    <a:lnL>
                      <a:noFill/>
                    </a:lnL>
                    <a:lnR>
                      <a:noFill/>
                    </a:lnR>
                    <a:lnT>
                      <a:noFill/>
                    </a:lnT>
                    <a:lnB>
                      <a:noFill/>
                    </a:lnB>
                  </a:tcPr>
                </a:tc>
                <a:tc>
                  <a:txBody>
                    <a:bodyPr/>
                    <a:lstStyle/>
                    <a:p>
                      <a:pPr algn="just" fontAlgn="t" latinLnBrk="0"/>
                      <a:r>
                        <a:rPr lang="vi-VN" sz="4400" b="1" dirty="0">
                          <a:effectLst/>
                          <a:latin typeface="HP001 4 hàng" panose="020B0603050302020204" pitchFamily="34" charset="0"/>
                        </a:rPr>
                        <a:t>Tớ bỗng phát hiện ra</a:t>
                      </a:r>
                    </a:p>
                    <a:p>
                      <a:pPr algn="just" fontAlgn="t" latinLnBrk="0"/>
                      <a:r>
                        <a:rPr lang="vi-VN" sz="4400" b="1" dirty="0">
                          <a:effectLst/>
                          <a:latin typeface="HP001 4 hàng" panose="020B0603050302020204" pitchFamily="34" charset="0"/>
                        </a:rPr>
                        <a:t>Trong vườn hoa của mẹ </a:t>
                      </a:r>
                    </a:p>
                    <a:p>
                      <a:pPr algn="just" fontAlgn="t" latinLnBrk="0"/>
                      <a:r>
                        <a:rPr lang="vi-VN" sz="4400" b="1" dirty="0">
                          <a:effectLst/>
                          <a:latin typeface="HP001 4 hàng" panose="020B0603050302020204" pitchFamily="34" charset="0"/>
                        </a:rPr>
                        <a:t>Lung linh màu sắc thế</a:t>
                      </a:r>
                    </a:p>
                    <a:p>
                      <a:pPr algn="just" fontAlgn="t" latinLnBrk="0"/>
                      <a:r>
                        <a:rPr lang="vi-VN" sz="4400" b="1" dirty="0">
                          <a:effectLst/>
                          <a:latin typeface="HP001 4 hàng" panose="020B0603050302020204" pitchFamily="34" charset="0"/>
                        </a:rPr>
                        <a:t>Từng bông hoa tươi xinh.</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Cũng giống như chúng mình</a:t>
                      </a:r>
                    </a:p>
                    <a:p>
                      <a:pPr algn="just" fontAlgn="t" latinLnBrk="0"/>
                      <a:r>
                        <a:rPr lang="vi-VN" sz="4400" b="1" dirty="0">
                          <a:effectLst/>
                          <a:latin typeface="HP001 4 hàng" panose="020B0603050302020204" pitchFamily="34" charset="0"/>
                        </a:rPr>
                        <a:t>Ai cũng đều đáng mến</a:t>
                      </a:r>
                    </a:p>
                    <a:p>
                      <a:pPr algn="just" fontAlgn="t" latinLnBrk="0"/>
                      <a:r>
                        <a:rPr lang="vi-VN" sz="4400" b="1" dirty="0">
                          <a:effectLst/>
                          <a:latin typeface="HP001 4 hàng" panose="020B0603050302020204" pitchFamily="34" charset="0"/>
                        </a:rPr>
                        <a:t>Và khi giọng hòa quyện </a:t>
                      </a:r>
                    </a:p>
                    <a:p>
                      <a:pPr algn="just" fontAlgn="t" latinLnBrk="0"/>
                      <a:r>
                        <a:rPr lang="vi-VN" sz="4400" b="1" dirty="0">
                          <a:effectLst/>
                          <a:latin typeface="HP001 4 hàng" panose="020B0603050302020204" pitchFamily="34" charset="0"/>
                        </a:rPr>
                        <a:t>Dàn đồng ca vang lừng.</a:t>
                      </a:r>
                    </a:p>
                    <a:p>
                      <a:pPr algn="r" fontAlgn="t" latinLnBrk="0"/>
                      <a:r>
                        <a:rPr lang="vi-VN" sz="4400" b="1" dirty="0">
                          <a:effectLst/>
                          <a:latin typeface="HP001 4 hàng" panose="020B0603050302020204" pitchFamily="34" charset="0"/>
                        </a:rPr>
                        <a:t>(Huỳnh Mai Liên)</a:t>
                      </a:r>
                    </a:p>
                  </a:txBody>
                  <a:tcPr marL="47625" marR="47625" marT="47625" marB="47625">
                    <a:lnL>
                      <a:noFill/>
                    </a:lnL>
                    <a:lnR>
                      <a:noFill/>
                    </a:lnR>
                    <a:lnT>
                      <a:noFill/>
                    </a:lnT>
                    <a:lnB>
                      <a:noFill/>
                    </a:lnB>
                  </a:tcPr>
                </a:tc>
                <a:extLst>
                  <a:ext uri="{0D108BD9-81ED-4DB2-BD59-A6C34878D82A}">
                    <a16:rowId xmlns:a16="http://schemas.microsoft.com/office/drawing/2014/main" val="2189365114"/>
                  </a:ext>
                </a:extLst>
              </a:tr>
            </a:tbl>
          </a:graphicData>
        </a:graphic>
      </p:graphicFrame>
    </p:spTree>
    <p:extLst>
      <p:ext uri="{BB962C8B-B14F-4D97-AF65-F5344CB8AC3E}">
        <p14:creationId xmlns:p14="http://schemas.microsoft.com/office/powerpoint/2010/main" val="1926381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txBody>
          <a:bodyPr/>
          <a:lstStyle/>
          <a:p>
            <a:endParaRPr lang="en-US"/>
          </a:p>
        </p:txBody>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5" name="Freeform 5"/>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5D15D6F-C877-CAE6-B537-0F050CCA8C56}"/>
              </a:ext>
            </a:extLst>
          </p:cNvPr>
          <p:cNvSpPr txBox="1"/>
          <p:nvPr/>
        </p:nvSpPr>
        <p:spPr>
          <a:xfrm>
            <a:off x="1475857" y="2357078"/>
            <a:ext cx="16154400" cy="3077766"/>
          </a:xfrm>
          <a:prstGeom prst="rect">
            <a:avLst/>
          </a:prstGeom>
          <a:noFill/>
        </p:spPr>
        <p:txBody>
          <a:bodyPr wrap="square" rtlCol="0">
            <a:spAutoFit/>
          </a:bodyPr>
          <a:lstStyle/>
          <a:p>
            <a:pPr algn="ctr"/>
            <a:r>
              <a:rPr lang="en-US" sz="8800" b="1" dirty="0" err="1">
                <a:latin typeface="Times New Roman" panose="02020603050405020304" pitchFamily="18" charset="0"/>
                <a:cs typeface="Times New Roman" panose="02020603050405020304" pitchFamily="18" charset="0"/>
              </a:rPr>
              <a:t>Trò</a:t>
            </a:r>
            <a:r>
              <a:rPr lang="en-US" sz="8800" b="1" dirty="0">
                <a:latin typeface="Times New Roman" panose="02020603050405020304" pitchFamily="18" charset="0"/>
                <a:cs typeface="Times New Roman" panose="02020603050405020304" pitchFamily="18" charset="0"/>
              </a:rPr>
              <a:t> </a:t>
            </a:r>
            <a:r>
              <a:rPr lang="en-US" sz="8800" b="1" dirty="0" err="1">
                <a:latin typeface="Times New Roman" panose="02020603050405020304" pitchFamily="18" charset="0"/>
                <a:cs typeface="Times New Roman" panose="02020603050405020304" pitchFamily="18" charset="0"/>
              </a:rPr>
              <a:t>chơi</a:t>
            </a:r>
            <a:endParaRPr lang="en-US" sz="8800" b="1" dirty="0">
              <a:latin typeface="Times New Roman" panose="02020603050405020304" pitchFamily="18" charset="0"/>
              <a:cs typeface="Times New Roman" panose="02020603050405020304" pitchFamily="18" charset="0"/>
            </a:endParaRPr>
          </a:p>
          <a:p>
            <a:pPr algn="ctr"/>
            <a:r>
              <a:rPr lang="en-US" sz="8800" b="1"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8800" b="1" dirty="0">
                <a:effectLst/>
                <a:latin typeface="Times New Roman" panose="02020603050405020304" pitchFamily="18" charset="0"/>
                <a:ea typeface="Calibri" panose="020F0502020204030204" pitchFamily="34" charset="0"/>
                <a:cs typeface="Times New Roman" panose="02020603050405020304" pitchFamily="18" charset="0"/>
              </a:rPr>
              <a:t>Đoán tên bạn bè qua giọng nó</a:t>
            </a:r>
            <a:r>
              <a:rPr lang="en-US" sz="8800" b="1"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8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42C74-B270-BE17-F30A-9BEE3AE64A7A}"/>
              </a:ext>
            </a:extLst>
          </p:cNvPr>
          <p:cNvPicPr>
            <a:picLocks noChangeAspect="1"/>
          </p:cNvPicPr>
          <p:nvPr/>
        </p:nvPicPr>
        <p:blipFill>
          <a:blip r:embed="rId2"/>
          <a:stretch>
            <a:fillRect/>
          </a:stretch>
        </p:blipFill>
        <p:spPr>
          <a:xfrm>
            <a:off x="24161" y="-38100"/>
            <a:ext cx="10938360" cy="10287000"/>
          </a:xfrm>
          <a:prstGeom prst="rect">
            <a:avLst/>
          </a:prstGeom>
        </p:spPr>
      </p:pic>
      <p:sp>
        <p:nvSpPr>
          <p:cNvPr id="3" name="TextBox 2">
            <a:extLst>
              <a:ext uri="{FF2B5EF4-FFF2-40B4-BE49-F238E27FC236}">
                <a16:creationId xmlns:a16="http://schemas.microsoft.com/office/drawing/2014/main" id="{ED7317F2-CA02-7C16-CDBE-045DA2F6F5CF}"/>
              </a:ext>
            </a:extLst>
          </p:cNvPr>
          <p:cNvSpPr txBox="1"/>
          <p:nvPr/>
        </p:nvSpPr>
        <p:spPr>
          <a:xfrm>
            <a:off x="11277600" y="1714500"/>
            <a:ext cx="5638800" cy="1107996"/>
          </a:xfrm>
          <a:prstGeom prst="rect">
            <a:avLst/>
          </a:prstGeom>
          <a:noFill/>
        </p:spPr>
        <p:txBody>
          <a:bodyPr wrap="square" rtlCol="0">
            <a:spAutoFit/>
          </a:bodyPr>
          <a:lstStyle/>
          <a:p>
            <a:r>
              <a:rPr lang="en-US" sz="6600" b="1" dirty="0">
                <a:solidFill>
                  <a:srgbClr val="FF0000"/>
                </a:solidFill>
                <a:latin typeface="HP001 4 hàng" panose="020B0603050302020204" pitchFamily="34" charset="0"/>
              </a:rPr>
              <a:t>Tranh </a:t>
            </a:r>
            <a:r>
              <a:rPr lang="en-US" sz="6600" b="1" dirty="0" err="1">
                <a:solidFill>
                  <a:srgbClr val="FF0000"/>
                </a:solidFill>
                <a:latin typeface="HP001 4 hàng" panose="020B0603050302020204" pitchFamily="34" charset="0"/>
              </a:rPr>
              <a:t>vẽ</a:t>
            </a:r>
            <a:r>
              <a:rPr lang="en-US" sz="6600" b="1" dirty="0">
                <a:solidFill>
                  <a:srgbClr val="FF0000"/>
                </a:solidFill>
                <a:latin typeface="HP001 4 hàng" panose="020B0603050302020204" pitchFamily="34" charset="0"/>
              </a:rPr>
              <a:t> </a:t>
            </a:r>
            <a:r>
              <a:rPr lang="en-US" sz="6600" b="1" dirty="0" err="1">
                <a:solidFill>
                  <a:srgbClr val="FF0000"/>
                </a:solidFill>
                <a:latin typeface="HP001 4 hàng" panose="020B0603050302020204" pitchFamily="34" charset="0"/>
              </a:rPr>
              <a:t>gì</a:t>
            </a:r>
            <a:r>
              <a:rPr lang="en-US" sz="6600" b="1" dirty="0">
                <a:solidFill>
                  <a:srgbClr val="FF0000"/>
                </a:solidFill>
                <a:latin typeface="HP001 4 hàng" panose="020B0603050302020204" pitchFamily="34" charset="0"/>
              </a:rPr>
              <a:t>?</a:t>
            </a:r>
          </a:p>
        </p:txBody>
      </p:sp>
    </p:spTree>
    <p:extLst>
      <p:ext uri="{BB962C8B-B14F-4D97-AF65-F5344CB8AC3E}">
        <p14:creationId xmlns:p14="http://schemas.microsoft.com/office/powerpoint/2010/main" val="6563541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77418" y="-3920690"/>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txBody>
          <a:bodyPr/>
          <a:lstStyle/>
          <a:p>
            <a:endParaRPr lang="en-US"/>
          </a:p>
        </p:txBody>
      </p:sp>
      <p:sp>
        <p:nvSpPr>
          <p:cNvPr id="3" name="Freeform 3"/>
          <p:cNvSpPr/>
          <p:nvPr/>
        </p:nvSpPr>
        <p:spPr>
          <a:xfrm rot="7034239">
            <a:off x="-989424" y="-1221026"/>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txBody>
          <a:bodyPr/>
          <a:lstStyle/>
          <a:p>
            <a:endParaRPr lang="en-US"/>
          </a:p>
        </p:txBody>
      </p:sp>
      <p:sp>
        <p:nvSpPr>
          <p:cNvPr id="4" name="Freeform 4"/>
          <p:cNvSpPr/>
          <p:nvPr/>
        </p:nvSpPr>
        <p:spPr>
          <a:xfrm>
            <a:off x="14356192" y="-2022514"/>
            <a:ext cx="5125736" cy="5695263"/>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E1E40055-0BDD-C505-2312-236A10E49268}"/>
              </a:ext>
            </a:extLst>
          </p:cNvPr>
          <p:cNvSpPr txBox="1"/>
          <p:nvPr/>
        </p:nvSpPr>
        <p:spPr>
          <a:xfrm>
            <a:off x="1295400" y="334012"/>
            <a:ext cx="16992600" cy="2123658"/>
          </a:xfrm>
          <a:prstGeom prst="rect">
            <a:avLst/>
          </a:prstGeom>
          <a:noFill/>
        </p:spPr>
        <p:txBody>
          <a:bodyPr wrap="square" rtlCol="0">
            <a:spAutoFit/>
          </a:bodyPr>
          <a:lstStyle/>
          <a:p>
            <a:pPr algn="ctr"/>
            <a:r>
              <a:rPr lang="en-US" sz="4400" b="1" dirty="0" err="1">
                <a:latin typeface="HP001 4 hàng" panose="020B0603050302020204" pitchFamily="34" charset="0"/>
              </a:rPr>
              <a:t>Thứ</a:t>
            </a:r>
            <a:r>
              <a:rPr lang="en-US" sz="4400" b="1" dirty="0">
                <a:latin typeface="HP001 4 hàng" panose="020B0603050302020204" pitchFamily="34" charset="0"/>
              </a:rPr>
              <a:t> </a:t>
            </a:r>
            <a:r>
              <a:rPr lang="en-US" sz="4400" b="1" dirty="0" err="1">
                <a:latin typeface="HP001 4 hàng" panose="020B0603050302020204" pitchFamily="34" charset="0"/>
              </a:rPr>
              <a:t>tư</a:t>
            </a:r>
            <a:r>
              <a:rPr lang="en-US" sz="4400" b="1" dirty="0">
                <a:latin typeface="HP001 4 hàng" panose="020B0603050302020204" pitchFamily="34" charset="0"/>
              </a:rPr>
              <a:t> </a:t>
            </a:r>
            <a:r>
              <a:rPr lang="en-US" sz="4400" b="1" dirty="0" err="1">
                <a:latin typeface="HP001 4 hàng" panose="020B0603050302020204" pitchFamily="34" charset="0"/>
              </a:rPr>
              <a:t>ngày</a:t>
            </a:r>
            <a:r>
              <a:rPr lang="en-US" sz="4400" b="1" dirty="0">
                <a:latin typeface="HP001 4 hàng" panose="020B0603050302020204" pitchFamily="34" charset="0"/>
              </a:rPr>
              <a:t> 6 </a:t>
            </a:r>
            <a:r>
              <a:rPr lang="en-US" sz="4400" b="1" dirty="0" err="1">
                <a:latin typeface="HP001 4 hàng" panose="020B0603050302020204" pitchFamily="34" charset="0"/>
              </a:rPr>
              <a:t>tháng</a:t>
            </a:r>
            <a:r>
              <a:rPr lang="en-US" sz="4400" b="1" dirty="0">
                <a:latin typeface="HP001 4 hàng" panose="020B0603050302020204" pitchFamily="34" charset="0"/>
              </a:rPr>
              <a:t> 9 </a:t>
            </a:r>
            <a:r>
              <a:rPr lang="en-US" sz="4400" b="1" dirty="0" err="1">
                <a:latin typeface="HP001 4 hàng" panose="020B0603050302020204" pitchFamily="34" charset="0"/>
              </a:rPr>
              <a:t>năm</a:t>
            </a:r>
            <a:r>
              <a:rPr lang="en-US" sz="4400" b="1" dirty="0">
                <a:latin typeface="HP001 4 hàng" panose="020B0603050302020204" pitchFamily="34" charset="0"/>
              </a:rPr>
              <a:t> 2023</a:t>
            </a:r>
          </a:p>
          <a:p>
            <a:pPr algn="ctr"/>
            <a:r>
              <a:rPr lang="en-US" sz="4400" b="1" u="sng" dirty="0" err="1">
                <a:latin typeface="HP001 4 hàng" panose="020B0603050302020204" pitchFamily="34" charset="0"/>
              </a:rPr>
              <a:t>Tiếng</a:t>
            </a:r>
            <a:r>
              <a:rPr lang="en-US" sz="4400" b="1" u="sng" dirty="0">
                <a:latin typeface="HP001 4 hàng" panose="020B0603050302020204" pitchFamily="34" charset="0"/>
              </a:rPr>
              <a:t> </a:t>
            </a:r>
            <a:r>
              <a:rPr lang="en-US" sz="4400" b="1" u="sng" dirty="0" err="1">
                <a:latin typeface="HP001 4 hàng" panose="020B0603050302020204" pitchFamily="34" charset="0"/>
              </a:rPr>
              <a:t>Việt</a:t>
            </a:r>
            <a:endParaRPr lang="en-US" sz="4400" b="1" u="sng" dirty="0">
              <a:latin typeface="HP001 4 hàng" panose="020B0603050302020204" pitchFamily="34" charset="0"/>
            </a:endParaRPr>
          </a:p>
          <a:p>
            <a:pPr algn="ctr"/>
            <a:r>
              <a:rPr lang="en-US" sz="4400" b="1" dirty="0" err="1">
                <a:latin typeface="HP001 4 hàng" panose="020B0603050302020204" pitchFamily="34" charset="0"/>
              </a:rPr>
              <a:t>Điều</a:t>
            </a:r>
            <a:r>
              <a:rPr lang="en-US" sz="4400" b="1" dirty="0">
                <a:latin typeface="HP001 4 hàng" panose="020B0603050302020204" pitchFamily="34" charset="0"/>
              </a:rPr>
              <a:t> </a:t>
            </a:r>
            <a:r>
              <a:rPr lang="en-US" sz="4400" b="1" dirty="0" err="1">
                <a:latin typeface="HP001 4 hàng" panose="020B0603050302020204" pitchFamily="34" charset="0"/>
              </a:rPr>
              <a:t>diệu</a:t>
            </a:r>
            <a:r>
              <a:rPr lang="en-US" sz="4400" b="1" dirty="0">
                <a:latin typeface="HP001 4 hàng" panose="020B0603050302020204" pitchFamily="34" charset="0"/>
              </a:rPr>
              <a:t> </a:t>
            </a:r>
            <a:r>
              <a:rPr lang="en-US" sz="4400" b="1" dirty="0" err="1">
                <a:latin typeface="HP001 4 hàng" panose="020B0603050302020204" pitchFamily="34" charset="0"/>
              </a:rPr>
              <a:t>kì</a:t>
            </a:r>
            <a:r>
              <a:rPr lang="en-US" sz="4400" b="1" dirty="0">
                <a:latin typeface="HP001 4 hàng" panose="020B0603050302020204" pitchFamily="34" charset="0"/>
              </a:rPr>
              <a:t> (</a:t>
            </a:r>
            <a:r>
              <a:rPr lang="en-US" sz="4400" b="1" dirty="0" err="1">
                <a:latin typeface="HP001 4 hàng" panose="020B0603050302020204" pitchFamily="34" charset="0"/>
              </a:rPr>
              <a:t>tiết</a:t>
            </a:r>
            <a:r>
              <a:rPr lang="en-US" sz="4400" b="1" dirty="0">
                <a:latin typeface="HP001 4 hàng" panose="020B0603050302020204" pitchFamily="34" charset="0"/>
              </a:rPr>
              <a:t> 1)</a:t>
            </a:r>
          </a:p>
        </p:txBody>
      </p:sp>
      <p:graphicFrame>
        <p:nvGraphicFramePr>
          <p:cNvPr id="6" name="Table 5">
            <a:extLst>
              <a:ext uri="{FF2B5EF4-FFF2-40B4-BE49-F238E27FC236}">
                <a16:creationId xmlns:a16="http://schemas.microsoft.com/office/drawing/2014/main" id="{8C4A17BD-8ACF-F131-6437-229C396815DF}"/>
              </a:ext>
            </a:extLst>
          </p:cNvPr>
          <p:cNvGraphicFramePr>
            <a:graphicFrameLocks noGrp="1"/>
          </p:cNvGraphicFramePr>
          <p:nvPr>
            <p:extLst>
              <p:ext uri="{D42A27DB-BD31-4B8C-83A1-F6EECF244321}">
                <p14:modId xmlns:p14="http://schemas.microsoft.com/office/powerpoint/2010/main" val="1353229745"/>
              </p:ext>
            </p:extLst>
          </p:nvPr>
        </p:nvGraphicFramePr>
        <p:xfrm>
          <a:off x="3048000" y="2360625"/>
          <a:ext cx="15240000" cy="7776210"/>
        </p:xfrm>
        <a:graphic>
          <a:graphicData uri="http://schemas.openxmlformats.org/drawingml/2006/table">
            <a:tbl>
              <a:tblPr/>
              <a:tblGrid>
                <a:gridCol w="7620000">
                  <a:extLst>
                    <a:ext uri="{9D8B030D-6E8A-4147-A177-3AD203B41FA5}">
                      <a16:colId xmlns:a16="http://schemas.microsoft.com/office/drawing/2014/main" val="2002499972"/>
                    </a:ext>
                  </a:extLst>
                </a:gridCol>
                <a:gridCol w="7620000">
                  <a:extLst>
                    <a:ext uri="{9D8B030D-6E8A-4147-A177-3AD203B41FA5}">
                      <a16:colId xmlns:a16="http://schemas.microsoft.com/office/drawing/2014/main" val="271202995"/>
                    </a:ext>
                  </a:extLst>
                </a:gridCol>
              </a:tblGrid>
              <a:tr h="7313216">
                <a:tc>
                  <a:txBody>
                    <a:bodyPr/>
                    <a:lstStyle/>
                    <a:p>
                      <a:pPr algn="just" fontAlgn="t" latinLnBrk="0"/>
                      <a:r>
                        <a:rPr lang="vi-VN" sz="3600" b="1" dirty="0">
                          <a:effectLst/>
                          <a:latin typeface="HP001 4 hàng" panose="020B0603050302020204" pitchFamily="34" charset="0"/>
                        </a:rPr>
                        <a:t>Bạn có thấy lạ không </a:t>
                      </a:r>
                    </a:p>
                    <a:p>
                      <a:pPr algn="just" fontAlgn="t" latinLnBrk="0"/>
                      <a:r>
                        <a:rPr lang="vi-VN" sz="3600" b="1" dirty="0">
                          <a:effectLst/>
                          <a:latin typeface="HP001 4 hàng" panose="020B0603050302020204" pitchFamily="34" charset="0"/>
                        </a:rPr>
                        <a:t>Mỗi đứa mình một khác </a:t>
                      </a:r>
                    </a:p>
                    <a:p>
                      <a:pPr algn="just" fontAlgn="t" latinLnBrk="0"/>
                      <a:r>
                        <a:rPr lang="vi-VN" sz="3600" b="1" dirty="0">
                          <a:effectLst/>
                          <a:latin typeface="HP001 4 hàng" panose="020B0603050302020204" pitchFamily="34" charset="0"/>
                        </a:rPr>
                        <a:t>Cùng ngân nga câu hát</a:t>
                      </a:r>
                    </a:p>
                    <a:p>
                      <a:pPr algn="just" fontAlgn="t" latinLnBrk="0"/>
                      <a:r>
                        <a:rPr lang="vi-VN" sz="3600" b="1" dirty="0">
                          <a:effectLst/>
                          <a:latin typeface="HP001 4 hàng" panose="020B0603050302020204" pitchFamily="34" charset="0"/>
                        </a:rPr>
                        <a:t>Chẳng giọng nào giống nhau.</a:t>
                      </a:r>
                    </a:p>
                    <a:p>
                      <a:pPr algn="just" fontAlgn="t" latinLnBrk="0"/>
                      <a:r>
                        <a:rPr lang="vi-VN" sz="3600" b="1" dirty="0">
                          <a:effectLst/>
                          <a:latin typeface="HP001 4 hàng" panose="020B0603050302020204" pitchFamily="34" charset="0"/>
                        </a:rPr>
                        <a:t> </a:t>
                      </a:r>
                    </a:p>
                    <a:p>
                      <a:pPr algn="just" fontAlgn="t" latinLnBrk="0"/>
                      <a:r>
                        <a:rPr lang="vi-VN" sz="3600" b="1" dirty="0">
                          <a:effectLst/>
                          <a:latin typeface="HP001 4 hàng" panose="020B0603050302020204" pitchFamily="34" charset="0"/>
                        </a:rPr>
                        <a:t>Có bạn thích đứng đầu</a:t>
                      </a:r>
                    </a:p>
                    <a:p>
                      <a:pPr algn="just" fontAlgn="t" latinLnBrk="0"/>
                      <a:r>
                        <a:rPr lang="vi-VN" sz="3600" b="1" dirty="0">
                          <a:effectLst/>
                          <a:latin typeface="HP001 4 hàng" panose="020B0603050302020204" pitchFamily="34" charset="0"/>
                        </a:rPr>
                        <a:t>Có bạn hay giận dỗi</a:t>
                      </a:r>
                    </a:p>
                    <a:p>
                      <a:pPr algn="just" fontAlgn="t" latinLnBrk="0"/>
                      <a:r>
                        <a:rPr lang="vi-VN" sz="3600" b="1" dirty="0">
                          <a:effectLst/>
                          <a:latin typeface="HP001 4 hàng" panose="020B0603050302020204" pitchFamily="34" charset="0"/>
                        </a:rPr>
                        <a:t>Có bạn thích thay đổi </a:t>
                      </a:r>
                    </a:p>
                    <a:p>
                      <a:pPr algn="just" fontAlgn="t" latinLnBrk="0"/>
                      <a:r>
                        <a:rPr lang="vi-VN" sz="3600" b="1" dirty="0">
                          <a:effectLst/>
                          <a:latin typeface="HP001 4 hàng" panose="020B0603050302020204" pitchFamily="34" charset="0"/>
                        </a:rPr>
                        <a:t>Có bạn nhiều ước mơ.</a:t>
                      </a:r>
                    </a:p>
                    <a:p>
                      <a:pPr algn="just" fontAlgn="t" latinLnBrk="0"/>
                      <a:r>
                        <a:rPr lang="vi-VN" sz="3600" b="1" dirty="0">
                          <a:effectLst/>
                          <a:latin typeface="HP001 4 hàng" panose="020B0603050302020204" pitchFamily="34" charset="0"/>
                        </a:rPr>
                        <a:t> </a:t>
                      </a:r>
                    </a:p>
                    <a:p>
                      <a:pPr algn="just" fontAlgn="t" latinLnBrk="0"/>
                      <a:r>
                        <a:rPr lang="vi-VN" sz="3600" b="1" dirty="0">
                          <a:effectLst/>
                          <a:latin typeface="HP001 4 hàng" panose="020B0603050302020204" pitchFamily="34" charset="0"/>
                        </a:rPr>
                        <a:t>Bạn có nghĩ vu vơ</a:t>
                      </a:r>
                    </a:p>
                    <a:p>
                      <a:pPr algn="just" fontAlgn="t" latinLnBrk="0"/>
                      <a:r>
                        <a:rPr lang="vi-VN" sz="3600" b="1" dirty="0">
                          <a:effectLst/>
                          <a:latin typeface="HP001 4 hàng" panose="020B0603050302020204" pitchFamily="34" charset="0"/>
                        </a:rPr>
                        <a:t>Mình khác nhau nhiều thế</a:t>
                      </a:r>
                    </a:p>
                    <a:p>
                      <a:pPr algn="just" fontAlgn="t" latinLnBrk="0"/>
                      <a:r>
                        <a:rPr lang="vi-VN" sz="3600" b="1" dirty="0">
                          <a:effectLst/>
                          <a:latin typeface="HP001 4 hàng" panose="020B0603050302020204" pitchFamily="34" charset="0"/>
                        </a:rPr>
                        <a:t>Nếu mỗi người một vẻ</a:t>
                      </a:r>
                    </a:p>
                    <a:p>
                      <a:pPr algn="just" fontAlgn="t" latinLnBrk="0"/>
                      <a:r>
                        <a:rPr lang="vi-VN" sz="3600" b="1" dirty="0">
                          <a:effectLst/>
                          <a:latin typeface="HP001 4 hàng" panose="020B0603050302020204" pitchFamily="34" charset="0"/>
                        </a:rPr>
                        <a:t>Liệu mình có cách xa</a:t>
                      </a:r>
                      <a:r>
                        <a:rPr lang="en-US" sz="3600" b="1" dirty="0">
                          <a:effectLst/>
                          <a:latin typeface="HP001 4 hàng" panose="020B0603050302020204" pitchFamily="34" charset="0"/>
                        </a:rPr>
                        <a:t>?</a:t>
                      </a:r>
                      <a:endParaRPr lang="vi-VN" sz="3600" b="1" dirty="0">
                        <a:effectLst/>
                        <a:latin typeface="HP001 4 hàng" panose="020B0603050302020204" pitchFamily="34" charset="0"/>
                      </a:endParaRPr>
                    </a:p>
                  </a:txBody>
                  <a:tcPr marL="47625" marR="47625" marT="47625" marB="47625">
                    <a:lnL>
                      <a:noFill/>
                    </a:lnL>
                    <a:lnR>
                      <a:noFill/>
                    </a:lnR>
                    <a:lnT>
                      <a:noFill/>
                    </a:lnT>
                    <a:lnB>
                      <a:noFill/>
                    </a:lnB>
                  </a:tcPr>
                </a:tc>
                <a:tc>
                  <a:txBody>
                    <a:bodyPr/>
                    <a:lstStyle/>
                    <a:p>
                      <a:pPr algn="just" fontAlgn="t" latinLnBrk="0"/>
                      <a:r>
                        <a:rPr lang="vi-VN" sz="3600" b="1" dirty="0">
                          <a:effectLst/>
                          <a:latin typeface="HP001 4 hàng" panose="020B0603050302020204" pitchFamily="34" charset="0"/>
                        </a:rPr>
                        <a:t>Tớ bỗng phát hiện ra</a:t>
                      </a:r>
                    </a:p>
                    <a:p>
                      <a:pPr algn="just" fontAlgn="t" latinLnBrk="0"/>
                      <a:r>
                        <a:rPr lang="vi-VN" sz="3600" b="1" dirty="0">
                          <a:effectLst/>
                          <a:latin typeface="HP001 4 hàng" panose="020B0603050302020204" pitchFamily="34" charset="0"/>
                        </a:rPr>
                        <a:t>Trong vườn hoa của mẹ </a:t>
                      </a:r>
                    </a:p>
                    <a:p>
                      <a:pPr algn="just" fontAlgn="t" latinLnBrk="0"/>
                      <a:r>
                        <a:rPr lang="vi-VN" sz="3600" b="1" dirty="0">
                          <a:effectLst/>
                          <a:latin typeface="HP001 4 hàng" panose="020B0603050302020204" pitchFamily="34" charset="0"/>
                        </a:rPr>
                        <a:t>Lung linh màu sắc thế</a:t>
                      </a:r>
                    </a:p>
                    <a:p>
                      <a:pPr algn="just" fontAlgn="t" latinLnBrk="0"/>
                      <a:r>
                        <a:rPr lang="vi-VN" sz="3600" b="1" dirty="0">
                          <a:effectLst/>
                          <a:latin typeface="HP001 4 hàng" panose="020B0603050302020204" pitchFamily="34" charset="0"/>
                        </a:rPr>
                        <a:t>Từng bông hoa tươi xinh.</a:t>
                      </a:r>
                    </a:p>
                    <a:p>
                      <a:pPr algn="just" fontAlgn="t" latinLnBrk="0"/>
                      <a:r>
                        <a:rPr lang="vi-VN" sz="3600" b="1" dirty="0">
                          <a:effectLst/>
                          <a:latin typeface="HP001 4 hàng" panose="020B0603050302020204" pitchFamily="34" charset="0"/>
                        </a:rPr>
                        <a:t> </a:t>
                      </a:r>
                    </a:p>
                    <a:p>
                      <a:pPr algn="just" fontAlgn="t" latinLnBrk="0"/>
                      <a:r>
                        <a:rPr lang="vi-VN" sz="3600" b="1" dirty="0">
                          <a:effectLst/>
                          <a:latin typeface="HP001 4 hàng" panose="020B0603050302020204" pitchFamily="34" charset="0"/>
                        </a:rPr>
                        <a:t>Cũng giống như chúng mình</a:t>
                      </a:r>
                    </a:p>
                    <a:p>
                      <a:pPr algn="just" fontAlgn="t" latinLnBrk="0"/>
                      <a:r>
                        <a:rPr lang="vi-VN" sz="3600" b="1" dirty="0">
                          <a:effectLst/>
                          <a:latin typeface="HP001 4 hàng" panose="020B0603050302020204" pitchFamily="34" charset="0"/>
                        </a:rPr>
                        <a:t>Ai cũng đều đáng mến</a:t>
                      </a:r>
                    </a:p>
                    <a:p>
                      <a:pPr algn="just" fontAlgn="t" latinLnBrk="0"/>
                      <a:r>
                        <a:rPr lang="vi-VN" sz="3600" b="1" dirty="0">
                          <a:effectLst/>
                          <a:latin typeface="HP001 4 hàng" panose="020B0603050302020204" pitchFamily="34" charset="0"/>
                        </a:rPr>
                        <a:t>Và khi giọng hòa quyện </a:t>
                      </a:r>
                    </a:p>
                    <a:p>
                      <a:pPr algn="just" fontAlgn="t" latinLnBrk="0"/>
                      <a:r>
                        <a:rPr lang="vi-VN" sz="3600" b="1" dirty="0">
                          <a:effectLst/>
                          <a:latin typeface="HP001 4 hàng" panose="020B0603050302020204" pitchFamily="34" charset="0"/>
                        </a:rPr>
                        <a:t>Dàn đồng ca vang lừng.</a:t>
                      </a:r>
                    </a:p>
                    <a:p>
                      <a:pPr algn="r" fontAlgn="t" latinLnBrk="0"/>
                      <a:r>
                        <a:rPr lang="vi-VN" sz="3600" b="1" dirty="0">
                          <a:effectLst/>
                          <a:latin typeface="HP001 4 hàng" panose="020B0603050302020204" pitchFamily="34" charset="0"/>
                        </a:rPr>
                        <a:t>(Huỳnh Mai Liên)</a:t>
                      </a:r>
                    </a:p>
                  </a:txBody>
                  <a:tcPr marL="47625" marR="47625" marT="47625" marB="47625">
                    <a:lnL>
                      <a:noFill/>
                    </a:lnL>
                    <a:lnR>
                      <a:noFill/>
                    </a:lnR>
                    <a:lnT>
                      <a:noFill/>
                    </a:lnT>
                    <a:lnB>
                      <a:noFill/>
                    </a:lnB>
                  </a:tcPr>
                </a:tc>
                <a:extLst>
                  <a:ext uri="{0D108BD9-81ED-4DB2-BD59-A6C34878D82A}">
                    <a16:rowId xmlns:a16="http://schemas.microsoft.com/office/drawing/2014/main" val="2189365114"/>
                  </a:ext>
                </a:extLst>
              </a:tr>
            </a:tbl>
          </a:graphicData>
        </a:graphic>
      </p:graphicFrame>
      <p:sp>
        <p:nvSpPr>
          <p:cNvPr id="7" name="TextBox 6">
            <a:extLst>
              <a:ext uri="{FF2B5EF4-FFF2-40B4-BE49-F238E27FC236}">
                <a16:creationId xmlns:a16="http://schemas.microsoft.com/office/drawing/2014/main" id="{4D3C835E-5A24-2286-9505-73140C19EA13}"/>
              </a:ext>
            </a:extLst>
          </p:cNvPr>
          <p:cNvSpPr txBox="1"/>
          <p:nvPr/>
        </p:nvSpPr>
        <p:spPr>
          <a:xfrm>
            <a:off x="1219200" y="3771900"/>
            <a:ext cx="2209800" cy="769441"/>
          </a:xfrm>
          <a:prstGeom prst="rect">
            <a:avLst/>
          </a:prstGeom>
          <a:noFill/>
        </p:spPr>
        <p:txBody>
          <a:bodyPr wrap="square" rtlCol="0">
            <a:spAutoFit/>
          </a:bodyPr>
          <a:lstStyle/>
          <a:p>
            <a:r>
              <a:rPr lang="en-US" sz="4400" b="1" dirty="0" err="1">
                <a:solidFill>
                  <a:srgbClr val="7030A0"/>
                </a:solidFill>
                <a:latin typeface="HP001 4 hàng" panose="020B0603050302020204" pitchFamily="34" charset="0"/>
              </a:rPr>
              <a:t>Khổ</a:t>
            </a:r>
            <a:r>
              <a:rPr lang="en-US" sz="4400" b="1" dirty="0">
                <a:solidFill>
                  <a:srgbClr val="7030A0"/>
                </a:solidFill>
                <a:latin typeface="HP001 4 hàng" panose="020B0603050302020204" pitchFamily="34" charset="0"/>
              </a:rPr>
              <a:t> 1:</a:t>
            </a:r>
          </a:p>
        </p:txBody>
      </p:sp>
      <p:sp>
        <p:nvSpPr>
          <p:cNvPr id="8" name="TextBox 7">
            <a:extLst>
              <a:ext uri="{FF2B5EF4-FFF2-40B4-BE49-F238E27FC236}">
                <a16:creationId xmlns:a16="http://schemas.microsoft.com/office/drawing/2014/main" id="{A9D096AD-4034-319F-D810-6CB600CC376D}"/>
              </a:ext>
            </a:extLst>
          </p:cNvPr>
          <p:cNvSpPr txBox="1"/>
          <p:nvPr/>
        </p:nvSpPr>
        <p:spPr>
          <a:xfrm>
            <a:off x="1066800" y="5981590"/>
            <a:ext cx="2209800" cy="769441"/>
          </a:xfrm>
          <a:prstGeom prst="rect">
            <a:avLst/>
          </a:prstGeom>
          <a:noFill/>
        </p:spPr>
        <p:txBody>
          <a:bodyPr wrap="square" rtlCol="0">
            <a:spAutoFit/>
          </a:bodyPr>
          <a:lstStyle/>
          <a:p>
            <a:r>
              <a:rPr lang="en-US" sz="4400" b="1" dirty="0" err="1">
                <a:solidFill>
                  <a:srgbClr val="00B050"/>
                </a:solidFill>
                <a:latin typeface="HP001 4 hàng" panose="020B0603050302020204" pitchFamily="34" charset="0"/>
              </a:rPr>
              <a:t>Khổ</a:t>
            </a:r>
            <a:r>
              <a:rPr lang="en-US" sz="4400" b="1" dirty="0">
                <a:solidFill>
                  <a:srgbClr val="00B050"/>
                </a:solidFill>
                <a:latin typeface="HP001 4 hàng" panose="020B0603050302020204" pitchFamily="34" charset="0"/>
              </a:rPr>
              <a:t> 2:</a:t>
            </a:r>
          </a:p>
        </p:txBody>
      </p:sp>
      <p:sp>
        <p:nvSpPr>
          <p:cNvPr id="9" name="TextBox 8">
            <a:extLst>
              <a:ext uri="{FF2B5EF4-FFF2-40B4-BE49-F238E27FC236}">
                <a16:creationId xmlns:a16="http://schemas.microsoft.com/office/drawing/2014/main" id="{D4FC7723-1B67-E51E-E77D-698FC06A4D3D}"/>
              </a:ext>
            </a:extLst>
          </p:cNvPr>
          <p:cNvSpPr txBox="1"/>
          <p:nvPr/>
        </p:nvSpPr>
        <p:spPr>
          <a:xfrm>
            <a:off x="1066800" y="8777644"/>
            <a:ext cx="2209800" cy="769441"/>
          </a:xfrm>
          <a:prstGeom prst="rect">
            <a:avLst/>
          </a:prstGeom>
          <a:noFill/>
        </p:spPr>
        <p:txBody>
          <a:bodyPr wrap="square" rtlCol="0">
            <a:spAutoFit/>
          </a:bodyPr>
          <a:lstStyle/>
          <a:p>
            <a:r>
              <a:rPr lang="en-US" sz="4400" b="1" dirty="0" err="1">
                <a:solidFill>
                  <a:srgbClr val="FF0000"/>
                </a:solidFill>
                <a:latin typeface="HP001 4 hàng" panose="020B0603050302020204" pitchFamily="34" charset="0"/>
              </a:rPr>
              <a:t>Khổ</a:t>
            </a:r>
            <a:r>
              <a:rPr lang="en-US" sz="4400" b="1" dirty="0">
                <a:solidFill>
                  <a:srgbClr val="FF0000"/>
                </a:solidFill>
                <a:latin typeface="HP001 4 hàng" panose="020B0603050302020204" pitchFamily="34" charset="0"/>
              </a:rPr>
              <a:t> 3:</a:t>
            </a:r>
          </a:p>
        </p:txBody>
      </p:sp>
      <p:sp>
        <p:nvSpPr>
          <p:cNvPr id="10" name="TextBox 9">
            <a:extLst>
              <a:ext uri="{FF2B5EF4-FFF2-40B4-BE49-F238E27FC236}">
                <a16:creationId xmlns:a16="http://schemas.microsoft.com/office/drawing/2014/main" id="{0FEF6DF2-110D-15E9-64F3-A18B24D0F1DA}"/>
              </a:ext>
            </a:extLst>
          </p:cNvPr>
          <p:cNvSpPr txBox="1"/>
          <p:nvPr/>
        </p:nvSpPr>
        <p:spPr>
          <a:xfrm>
            <a:off x="8887281" y="3288028"/>
            <a:ext cx="2209800" cy="769441"/>
          </a:xfrm>
          <a:prstGeom prst="rect">
            <a:avLst/>
          </a:prstGeom>
          <a:noFill/>
        </p:spPr>
        <p:txBody>
          <a:bodyPr wrap="square" rtlCol="0">
            <a:spAutoFit/>
          </a:bodyPr>
          <a:lstStyle/>
          <a:p>
            <a:r>
              <a:rPr lang="en-US" sz="4400" b="1" dirty="0" err="1">
                <a:solidFill>
                  <a:srgbClr val="FFC000"/>
                </a:solidFill>
                <a:latin typeface="HP001 4 hàng" panose="020B0603050302020204" pitchFamily="34" charset="0"/>
              </a:rPr>
              <a:t>Khổ</a:t>
            </a:r>
            <a:r>
              <a:rPr lang="en-US" sz="4400" b="1" dirty="0">
                <a:solidFill>
                  <a:srgbClr val="FFC000"/>
                </a:solidFill>
                <a:latin typeface="HP001 4 hàng" panose="020B0603050302020204" pitchFamily="34" charset="0"/>
              </a:rPr>
              <a:t> 4:</a:t>
            </a:r>
          </a:p>
        </p:txBody>
      </p:sp>
      <p:sp>
        <p:nvSpPr>
          <p:cNvPr id="11" name="TextBox 10">
            <a:extLst>
              <a:ext uri="{FF2B5EF4-FFF2-40B4-BE49-F238E27FC236}">
                <a16:creationId xmlns:a16="http://schemas.microsoft.com/office/drawing/2014/main" id="{1130AED3-E311-0FF1-2E3B-5B2F1D58DEAA}"/>
              </a:ext>
            </a:extLst>
          </p:cNvPr>
          <p:cNvSpPr txBox="1"/>
          <p:nvPr/>
        </p:nvSpPr>
        <p:spPr>
          <a:xfrm>
            <a:off x="8887281" y="6180443"/>
            <a:ext cx="2209800" cy="769441"/>
          </a:xfrm>
          <a:prstGeom prst="rect">
            <a:avLst/>
          </a:prstGeom>
          <a:noFill/>
        </p:spPr>
        <p:txBody>
          <a:bodyPr wrap="square" rtlCol="0">
            <a:spAutoFit/>
          </a:bodyPr>
          <a:lstStyle/>
          <a:p>
            <a:r>
              <a:rPr lang="en-US" sz="4400" b="1" dirty="0" err="1">
                <a:solidFill>
                  <a:srgbClr val="0070C0"/>
                </a:solidFill>
                <a:latin typeface="HP001 4 hàng" panose="020B0603050302020204" pitchFamily="34" charset="0"/>
              </a:rPr>
              <a:t>Khổ</a:t>
            </a:r>
            <a:r>
              <a:rPr lang="en-US" sz="4400" b="1" dirty="0">
                <a:solidFill>
                  <a:srgbClr val="0070C0"/>
                </a:solidFill>
                <a:latin typeface="HP001 4 hàng" panose="020B0603050302020204" pitchFamily="34" charset="0"/>
              </a:rPr>
              <a:t> 5:</a:t>
            </a:r>
          </a:p>
        </p:txBody>
      </p:sp>
      <p:cxnSp>
        <p:nvCxnSpPr>
          <p:cNvPr id="13" name="Straight Connector 12">
            <a:extLst>
              <a:ext uri="{FF2B5EF4-FFF2-40B4-BE49-F238E27FC236}">
                <a16:creationId xmlns:a16="http://schemas.microsoft.com/office/drawing/2014/main" id="{A82494D9-D6E1-BC40-7B01-1BD2D5729812}"/>
              </a:ext>
            </a:extLst>
          </p:cNvPr>
          <p:cNvCxnSpPr>
            <a:cxnSpLocks/>
          </p:cNvCxnSpPr>
          <p:nvPr/>
        </p:nvCxnSpPr>
        <p:spPr>
          <a:xfrm>
            <a:off x="5867400" y="2933700"/>
            <a:ext cx="304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7E101DDD-984F-DD03-183C-82D76D020A50}"/>
              </a:ext>
            </a:extLst>
          </p:cNvPr>
          <p:cNvCxnSpPr>
            <a:cxnSpLocks/>
          </p:cNvCxnSpPr>
          <p:nvPr/>
        </p:nvCxnSpPr>
        <p:spPr>
          <a:xfrm>
            <a:off x="10744200" y="4057469"/>
            <a:ext cx="21816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1C7516C9-1430-7D98-4063-44A926B0B771}"/>
              </a:ext>
            </a:extLst>
          </p:cNvPr>
          <p:cNvCxnSpPr>
            <a:cxnSpLocks/>
          </p:cNvCxnSpPr>
          <p:nvPr/>
        </p:nvCxnSpPr>
        <p:spPr>
          <a:xfrm>
            <a:off x="3048000" y="10136835"/>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AEE28F6-5BBE-D5D4-3402-42EBC7FD3013}"/>
              </a:ext>
            </a:extLst>
          </p:cNvPr>
          <p:cNvCxnSpPr>
            <a:cxnSpLocks/>
          </p:cNvCxnSpPr>
          <p:nvPr/>
        </p:nvCxnSpPr>
        <p:spPr>
          <a:xfrm>
            <a:off x="13563600" y="6751031"/>
            <a:ext cx="1828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4CD0F6AD-918F-6E26-9F86-916070D401FF}"/>
              </a:ext>
            </a:extLst>
          </p:cNvPr>
          <p:cNvCxnSpPr>
            <a:cxnSpLocks/>
          </p:cNvCxnSpPr>
          <p:nvPr/>
        </p:nvCxnSpPr>
        <p:spPr>
          <a:xfrm>
            <a:off x="13441792" y="7353300"/>
            <a:ext cx="217920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outVertical)">
                                      <p:cBhvr>
                                        <p:cTn id="28" dur="500"/>
                                        <p:tgtEl>
                                          <p:spTgt spid="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outVertical)">
                                      <p:cBhvr>
                                        <p:cTn id="34" dur="500"/>
                                        <p:tgtEl>
                                          <p:spTgt spid="9"/>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outVertical)">
                                      <p:cBhvr>
                                        <p:cTn id="37" dur="500"/>
                                        <p:tgtEl>
                                          <p:spTgt spid="10"/>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txBody>
          <a:bodyPr/>
          <a:lstStyle/>
          <a:p>
            <a:endParaRPr lang="en-US"/>
          </a:p>
        </p:txBody>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txBody>
          <a:bodyPr/>
          <a:lstStyle/>
          <a:p>
            <a:endParaRPr lang="en-US"/>
          </a:p>
        </p:txBody>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txBody>
          <a:bodyPr/>
          <a:lstStyle/>
          <a:p>
            <a:endParaRPr lang="en-US"/>
          </a:p>
        </p:txBody>
      </p:sp>
      <p:sp>
        <p:nvSpPr>
          <p:cNvPr id="7" name="Freeform 7"/>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txBody>
          <a:bodyPr/>
          <a:lstStyle/>
          <a:p>
            <a:endParaRPr lang="en-US"/>
          </a:p>
        </p:txBody>
      </p:sp>
      <p:sp>
        <p:nvSpPr>
          <p:cNvPr id="8" name="Freeform 8"/>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txBody>
          <a:bodyPr/>
          <a:lstStyle/>
          <a:p>
            <a:endParaRPr lang="en-US"/>
          </a:p>
        </p:txBody>
      </p:sp>
      <p:sp>
        <p:nvSpPr>
          <p:cNvPr id="9" name="TextBox 8">
            <a:extLst>
              <a:ext uri="{FF2B5EF4-FFF2-40B4-BE49-F238E27FC236}">
                <a16:creationId xmlns:a16="http://schemas.microsoft.com/office/drawing/2014/main" id="{649A61C5-F79C-3721-E1ED-5BFE5E467C15}"/>
              </a:ext>
            </a:extLst>
          </p:cNvPr>
          <p:cNvSpPr txBox="1"/>
          <p:nvPr/>
        </p:nvSpPr>
        <p:spPr>
          <a:xfrm>
            <a:off x="1018656" y="3968802"/>
            <a:ext cx="17068800" cy="3154710"/>
          </a:xfrm>
          <a:prstGeom prst="rect">
            <a:avLst/>
          </a:prstGeom>
          <a:noFill/>
        </p:spPr>
        <p:txBody>
          <a:bodyPr wrap="square" rtlCol="0">
            <a:spAutoFit/>
          </a:bodyPr>
          <a:lstStyle/>
          <a:p>
            <a:r>
              <a:rPr lang="en-US" sz="19900" b="1" dirty="0" err="1">
                <a:latin typeface="HP001 4 hàng" panose="020B0603050302020204" pitchFamily="34" charset="0"/>
              </a:rPr>
              <a:t>Tìm</a:t>
            </a:r>
            <a:r>
              <a:rPr lang="en-US" sz="19900" b="1" dirty="0">
                <a:latin typeface="HP001 4 hàng" panose="020B0603050302020204" pitchFamily="34" charset="0"/>
              </a:rPr>
              <a:t> </a:t>
            </a:r>
            <a:r>
              <a:rPr lang="en-US" sz="19900" b="1" dirty="0" err="1">
                <a:latin typeface="HP001 4 hàng" panose="020B0603050302020204" pitchFamily="34" charset="0"/>
              </a:rPr>
              <a:t>hiểu</a:t>
            </a:r>
            <a:r>
              <a:rPr lang="en-US" sz="19900" b="1" dirty="0">
                <a:latin typeface="HP001 4 hàng" panose="020B0603050302020204" pitchFamily="34" charset="0"/>
              </a:rPr>
              <a:t> </a:t>
            </a:r>
            <a:r>
              <a:rPr lang="en-US" sz="19900" b="1" dirty="0" err="1">
                <a:latin typeface="HP001 4 hàng" panose="020B0603050302020204" pitchFamily="34" charset="0"/>
              </a:rPr>
              <a:t>bài</a:t>
            </a:r>
            <a:endParaRPr lang="en-US" sz="19900" b="1" dirty="0">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endParaRPr lang="en-US"/>
          </a:p>
        </p:txBody>
      </p:sp>
      <p:sp>
        <p:nvSpPr>
          <p:cNvPr id="3" name="Freeform 3"/>
          <p:cNvSpPr/>
          <p:nvPr/>
        </p:nvSpPr>
        <p:spPr>
          <a:xfrm rot="-10800000">
            <a:off x="-584770" y="-331591"/>
            <a:ext cx="4486062" cy="5293288"/>
          </a:xfrm>
          <a:custGeom>
            <a:avLst/>
            <a:gdLst/>
            <a:ahLst/>
            <a:cxnLst/>
            <a:rect l="l" t="t" r="r" b="b"/>
            <a:pathLst>
              <a:path w="4486062" h="5293288">
                <a:moveTo>
                  <a:pt x="0" y="0"/>
                </a:moveTo>
                <a:lnTo>
                  <a:pt x="4486061" y="0"/>
                </a:lnTo>
                <a:lnTo>
                  <a:pt x="4486061" y="5293288"/>
                </a:lnTo>
                <a:lnTo>
                  <a:pt x="0" y="5293288"/>
                </a:lnTo>
                <a:lnTo>
                  <a:pt x="0" y="0"/>
                </a:lnTo>
                <a:close/>
              </a:path>
            </a:pathLst>
          </a:custGeom>
          <a:blipFill>
            <a:blip r:embed="rId3"/>
            <a:stretch>
              <a:fillRect/>
            </a:stretch>
          </a:blipFill>
        </p:spPr>
        <p:txBody>
          <a:bodyPr/>
          <a:lstStyle/>
          <a:p>
            <a:endParaRPr lang="en-US"/>
          </a:p>
        </p:txBody>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4">
              <a:alphaModFix amt="74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6">
              <a:alphaModFix amt="62000"/>
            </a:blip>
            <a:stretch>
              <a:fillRect/>
            </a:stretch>
          </a:blipFill>
        </p:spPr>
        <p:txBody>
          <a:bodyPr/>
          <a:lstStyle/>
          <a:p>
            <a:endParaRPr lang="en-US"/>
          </a:p>
        </p:txBody>
      </p:sp>
      <p:sp>
        <p:nvSpPr>
          <p:cNvPr id="6" name="TextBox 5">
            <a:extLst>
              <a:ext uri="{FF2B5EF4-FFF2-40B4-BE49-F238E27FC236}">
                <a16:creationId xmlns:a16="http://schemas.microsoft.com/office/drawing/2014/main" id="{E3AEE70C-7A48-C5B8-5AD6-ED481F25C123}"/>
              </a:ext>
            </a:extLst>
          </p:cNvPr>
          <p:cNvSpPr txBox="1"/>
          <p:nvPr/>
        </p:nvSpPr>
        <p:spPr>
          <a:xfrm>
            <a:off x="5029200" y="647700"/>
            <a:ext cx="13258800" cy="2585323"/>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1: </a:t>
            </a:r>
            <a:r>
              <a:rPr lang="vi-VN" sz="5400" b="1" i="0" dirty="0">
                <a:solidFill>
                  <a:srgbClr val="000000"/>
                </a:solidFill>
                <a:effectLst/>
                <a:latin typeface="HP001 4 hàng" panose="020B0603050302020204" pitchFamily="34" charset="0"/>
              </a:rPr>
              <a:t>Những chi tiết nào trong bài thơ cho thấy các bạn nhận ra "mỗi đứa mình một khác"?</a:t>
            </a:r>
            <a:endParaRPr lang="en-US" sz="5400" b="1" dirty="0">
              <a:latin typeface="HP001 4 hàng" panose="020B0603050302020204" pitchFamily="34" charset="0"/>
            </a:endParaRPr>
          </a:p>
        </p:txBody>
      </p:sp>
      <p:sp>
        <p:nvSpPr>
          <p:cNvPr id="8" name="TextBox 7">
            <a:extLst>
              <a:ext uri="{FF2B5EF4-FFF2-40B4-BE49-F238E27FC236}">
                <a16:creationId xmlns:a16="http://schemas.microsoft.com/office/drawing/2014/main" id="{CAB968F8-49B7-ECBB-CFE7-D3F15B3346A8}"/>
              </a:ext>
            </a:extLst>
          </p:cNvPr>
          <p:cNvSpPr txBox="1"/>
          <p:nvPr/>
        </p:nvSpPr>
        <p:spPr>
          <a:xfrm>
            <a:off x="5562600" y="3442769"/>
            <a:ext cx="9242502" cy="6186309"/>
          </a:xfrm>
          <a:prstGeom prst="rect">
            <a:avLst/>
          </a:prstGeom>
          <a:noFill/>
        </p:spPr>
        <p:txBody>
          <a:bodyPr wrap="square">
            <a:spAutoFit/>
          </a:bodyPr>
          <a:lstStyle/>
          <a:p>
            <a:pPr algn="just" fontAlgn="t" latinLnBrk="0"/>
            <a:r>
              <a:rPr lang="vi-VN" sz="4400" b="1" dirty="0">
                <a:effectLst/>
                <a:latin typeface="HP001 4 hàng" panose="020B0603050302020204" pitchFamily="34" charset="0"/>
              </a:rPr>
              <a:t>Bạn có thấy lạ không </a:t>
            </a:r>
          </a:p>
          <a:p>
            <a:pPr algn="just" fontAlgn="t" latinLnBrk="0"/>
            <a:r>
              <a:rPr lang="vi-VN" sz="4400" b="1" dirty="0">
                <a:effectLst/>
                <a:latin typeface="HP001 4 hàng" panose="020B0603050302020204" pitchFamily="34" charset="0"/>
              </a:rPr>
              <a:t>Mỗi đứa mình một khác </a:t>
            </a:r>
          </a:p>
          <a:p>
            <a:pPr algn="just" fontAlgn="t" latinLnBrk="0"/>
            <a:r>
              <a:rPr lang="vi-VN" sz="4400" b="1" dirty="0">
                <a:effectLst/>
                <a:latin typeface="HP001 4 hàng" panose="020B0603050302020204" pitchFamily="34" charset="0"/>
              </a:rPr>
              <a:t>Cùng ngân nga câu hát</a:t>
            </a:r>
          </a:p>
          <a:p>
            <a:pPr algn="just" fontAlgn="t" latinLnBrk="0"/>
            <a:r>
              <a:rPr lang="vi-VN" sz="4400" b="1" dirty="0">
                <a:effectLst/>
                <a:latin typeface="HP001 4 hàng" panose="020B0603050302020204" pitchFamily="34" charset="0"/>
              </a:rPr>
              <a:t>Chẳng giọng nào giống nhau.</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Có bạn thích đứng đầu</a:t>
            </a:r>
          </a:p>
          <a:p>
            <a:pPr algn="just" fontAlgn="t" latinLnBrk="0"/>
            <a:r>
              <a:rPr lang="vi-VN" sz="4400" b="1" dirty="0">
                <a:effectLst/>
                <a:latin typeface="HP001 4 hàng" panose="020B0603050302020204" pitchFamily="34" charset="0"/>
              </a:rPr>
              <a:t>Có bạn hay giận dỗi</a:t>
            </a:r>
          </a:p>
          <a:p>
            <a:pPr algn="just" fontAlgn="t" latinLnBrk="0"/>
            <a:r>
              <a:rPr lang="vi-VN" sz="4400" b="1" dirty="0">
                <a:effectLst/>
                <a:latin typeface="HP001 4 hàng" panose="020B0603050302020204" pitchFamily="34" charset="0"/>
              </a:rPr>
              <a:t>Có bạn thích thay đổi </a:t>
            </a:r>
          </a:p>
          <a:p>
            <a:pPr algn="just" fontAlgn="t" latinLnBrk="0"/>
            <a:r>
              <a:rPr lang="vi-VN" sz="4400" b="1" dirty="0">
                <a:effectLst/>
                <a:latin typeface="HP001 4 hàng" panose="020B0603050302020204" pitchFamily="34" charset="0"/>
              </a:rPr>
              <a:t>Có bạn nhiều ước mơ.</a:t>
            </a:r>
            <a:endParaRPr lang="en-US" sz="4400" dirty="0"/>
          </a:p>
        </p:txBody>
      </p:sp>
      <p:cxnSp>
        <p:nvCxnSpPr>
          <p:cNvPr id="10" name="Straight Connector 9">
            <a:extLst>
              <a:ext uri="{FF2B5EF4-FFF2-40B4-BE49-F238E27FC236}">
                <a16:creationId xmlns:a16="http://schemas.microsoft.com/office/drawing/2014/main" id="{2A7AD86E-06DB-762E-BAA2-EA410FC75586}"/>
              </a:ext>
            </a:extLst>
          </p:cNvPr>
          <p:cNvCxnSpPr/>
          <p:nvPr/>
        </p:nvCxnSpPr>
        <p:spPr>
          <a:xfrm>
            <a:off x="5791200" y="5448300"/>
            <a:ext cx="5867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CF4A47-4E70-6C13-30A5-041454DEEB52}"/>
              </a:ext>
            </a:extLst>
          </p:cNvPr>
          <p:cNvCxnSpPr>
            <a:cxnSpLocks/>
          </p:cNvCxnSpPr>
          <p:nvPr/>
        </p:nvCxnSpPr>
        <p:spPr>
          <a:xfrm>
            <a:off x="5791200" y="6190806"/>
            <a:ext cx="7010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E61931-4E1A-3A76-EEC4-F4AFA4E373B8}"/>
              </a:ext>
            </a:extLst>
          </p:cNvPr>
          <p:cNvCxnSpPr>
            <a:cxnSpLocks/>
          </p:cNvCxnSpPr>
          <p:nvPr/>
        </p:nvCxnSpPr>
        <p:spPr>
          <a:xfrm>
            <a:off x="5791200" y="7429500"/>
            <a:ext cx="56388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ED7F86-700F-660F-173B-464A4AFD3CA9}"/>
              </a:ext>
            </a:extLst>
          </p:cNvPr>
          <p:cNvCxnSpPr>
            <a:cxnSpLocks/>
          </p:cNvCxnSpPr>
          <p:nvPr/>
        </p:nvCxnSpPr>
        <p:spPr>
          <a:xfrm>
            <a:off x="5791200" y="8172006"/>
            <a:ext cx="4800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CAFAFF-39D5-0706-6727-270DCF80BF29}"/>
              </a:ext>
            </a:extLst>
          </p:cNvPr>
          <p:cNvCxnSpPr>
            <a:cxnSpLocks/>
          </p:cNvCxnSpPr>
          <p:nvPr/>
        </p:nvCxnSpPr>
        <p:spPr>
          <a:xfrm>
            <a:off x="5791200" y="8873583"/>
            <a:ext cx="51054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20AA63-2625-34ED-BA1F-5BAA6765A43D}"/>
              </a:ext>
            </a:extLst>
          </p:cNvPr>
          <p:cNvCxnSpPr>
            <a:cxnSpLocks/>
          </p:cNvCxnSpPr>
          <p:nvPr/>
        </p:nvCxnSpPr>
        <p:spPr>
          <a:xfrm>
            <a:off x="5791200" y="9616089"/>
            <a:ext cx="51054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endParaRPr lang="en-US"/>
          </a:p>
        </p:txBody>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txBody>
          <a:bodyPr/>
          <a:lstStyle/>
          <a:p>
            <a:endParaRPr lang="en-US"/>
          </a:p>
        </p:txBody>
      </p:sp>
      <p:sp>
        <p:nvSpPr>
          <p:cNvPr id="4" name="Freeform 4"/>
          <p:cNvSpPr/>
          <p:nvPr/>
        </p:nvSpPr>
        <p:spPr>
          <a:xfrm>
            <a:off x="17259300" y="8912553"/>
            <a:ext cx="912806" cy="1199089"/>
          </a:xfrm>
          <a:custGeom>
            <a:avLst/>
            <a:gdLst/>
            <a:ahLst/>
            <a:cxnLst/>
            <a:rect l="l" t="t" r="r" b="b"/>
            <a:pathLst>
              <a:path w="912806" h="1199089">
                <a:moveTo>
                  <a:pt x="0" y="0"/>
                </a:moveTo>
                <a:lnTo>
                  <a:pt x="912806" y="0"/>
                </a:lnTo>
                <a:lnTo>
                  <a:pt x="912806" y="1199089"/>
                </a:lnTo>
                <a:lnTo>
                  <a:pt x="0" y="1199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732B8F0-ED28-05D1-E994-1E88F62D63E8}"/>
              </a:ext>
            </a:extLst>
          </p:cNvPr>
          <p:cNvSpPr txBox="1"/>
          <p:nvPr/>
        </p:nvSpPr>
        <p:spPr>
          <a:xfrm>
            <a:off x="2208294" y="647700"/>
            <a:ext cx="16483484" cy="923330"/>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2: </a:t>
            </a:r>
            <a:r>
              <a:rPr lang="en-US" sz="5400" b="1" i="0" dirty="0" err="1">
                <a:solidFill>
                  <a:srgbClr val="000000"/>
                </a:solidFill>
                <a:effectLst/>
                <a:latin typeface="HP001 4 hàng" panose="020B0603050302020204" pitchFamily="34" charset="0"/>
              </a:rPr>
              <a:t>Bạn</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nhỏ</a:t>
            </a:r>
            <a:r>
              <a:rPr lang="en-US" sz="5400" b="1" i="0" dirty="0">
                <a:solidFill>
                  <a:srgbClr val="000000"/>
                </a:solidFill>
                <a:effectLst/>
                <a:latin typeface="HP001 4 hàng" panose="020B0603050302020204" pitchFamily="34" charset="0"/>
              </a:rPr>
              <a:t> lo </a:t>
            </a:r>
            <a:r>
              <a:rPr lang="en-US" sz="5400" b="1" i="0" dirty="0" err="1">
                <a:solidFill>
                  <a:srgbClr val="000000"/>
                </a:solidFill>
                <a:effectLst/>
                <a:latin typeface="HP001 4 hàng" panose="020B0603050302020204" pitchFamily="34" charset="0"/>
              </a:rPr>
              <a:t>lắng</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điều</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gì</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về</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sự</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khác</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biệt</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đó</a:t>
            </a:r>
            <a:r>
              <a:rPr lang="en-US" sz="5400" b="1" i="0" dirty="0">
                <a:solidFill>
                  <a:srgbClr val="000000"/>
                </a:solidFill>
                <a:effectLst/>
                <a:latin typeface="HP001 4 hàng" panose="020B0603050302020204" pitchFamily="34" charset="0"/>
              </a:rPr>
              <a:t>? </a:t>
            </a:r>
            <a:endParaRPr lang="en-US" sz="5400" b="1" dirty="0">
              <a:latin typeface="HP001 4 hàng" panose="020B0603050302020204" pitchFamily="34" charset="0"/>
            </a:endParaRPr>
          </a:p>
        </p:txBody>
      </p:sp>
      <p:sp>
        <p:nvSpPr>
          <p:cNvPr id="7" name="TextBox 6">
            <a:extLst>
              <a:ext uri="{FF2B5EF4-FFF2-40B4-BE49-F238E27FC236}">
                <a16:creationId xmlns:a16="http://schemas.microsoft.com/office/drawing/2014/main" id="{C6F6FF90-7CB2-78C0-C574-70200E8C2E0A}"/>
              </a:ext>
            </a:extLst>
          </p:cNvPr>
          <p:cNvSpPr txBox="1"/>
          <p:nvPr/>
        </p:nvSpPr>
        <p:spPr>
          <a:xfrm>
            <a:off x="3300761" y="2812109"/>
            <a:ext cx="10259122" cy="3785652"/>
          </a:xfrm>
          <a:prstGeom prst="rect">
            <a:avLst/>
          </a:prstGeom>
          <a:noFill/>
        </p:spPr>
        <p:txBody>
          <a:bodyPr wrap="square">
            <a:spAutoFit/>
          </a:bodyPr>
          <a:lstStyle/>
          <a:p>
            <a:pPr algn="just" fontAlgn="t" latinLnBrk="0"/>
            <a:r>
              <a:rPr lang="vi-VN" sz="6000" b="1" dirty="0">
                <a:effectLst/>
                <a:latin typeface="HP001 4 hàng" panose="020B0603050302020204" pitchFamily="34" charset="0"/>
              </a:rPr>
              <a:t>Bạn có nghĩ vu vơ</a:t>
            </a:r>
          </a:p>
          <a:p>
            <a:pPr algn="just" fontAlgn="t" latinLnBrk="0"/>
            <a:r>
              <a:rPr lang="vi-VN" sz="6000" b="1" dirty="0">
                <a:effectLst/>
                <a:latin typeface="HP001 4 hàng" panose="020B0603050302020204" pitchFamily="34" charset="0"/>
              </a:rPr>
              <a:t>Mình khác nhau nhiều thế</a:t>
            </a:r>
          </a:p>
          <a:p>
            <a:pPr algn="just" fontAlgn="t" latinLnBrk="0"/>
            <a:r>
              <a:rPr lang="vi-VN" sz="6000" b="1" dirty="0">
                <a:effectLst/>
                <a:latin typeface="HP001 4 hàng" panose="020B0603050302020204" pitchFamily="34" charset="0"/>
              </a:rPr>
              <a:t>Nếu mỗi người một vẻ</a:t>
            </a:r>
          </a:p>
          <a:p>
            <a:pPr algn="just" fontAlgn="t" latinLnBrk="0"/>
            <a:r>
              <a:rPr lang="vi-VN" sz="6000" b="1" dirty="0">
                <a:effectLst/>
                <a:latin typeface="HP001 4 hàng" panose="020B0603050302020204" pitchFamily="34" charset="0"/>
              </a:rPr>
              <a:t>Liệu mình có cách xa</a:t>
            </a:r>
            <a:r>
              <a:rPr lang="en-US" sz="6000" b="1" dirty="0">
                <a:effectLst/>
                <a:latin typeface="HP001 4 hàng" panose="020B0603050302020204" pitchFamily="34" charset="0"/>
              </a:rPr>
              <a:t>?</a:t>
            </a:r>
            <a:endParaRPr lang="vi-VN" sz="6000" b="1" dirty="0">
              <a:effectLst/>
              <a:latin typeface="HP001 4 hàng" panose="020B0603050302020204" pitchFamily="34" charset="0"/>
            </a:endParaRPr>
          </a:p>
        </p:txBody>
      </p:sp>
      <p:cxnSp>
        <p:nvCxnSpPr>
          <p:cNvPr id="9" name="Straight Connector 8">
            <a:extLst>
              <a:ext uri="{FF2B5EF4-FFF2-40B4-BE49-F238E27FC236}">
                <a16:creationId xmlns:a16="http://schemas.microsoft.com/office/drawing/2014/main" id="{EC4FDB01-70C9-AB67-03DA-92A796A31163}"/>
              </a:ext>
            </a:extLst>
          </p:cNvPr>
          <p:cNvCxnSpPr/>
          <p:nvPr/>
        </p:nvCxnSpPr>
        <p:spPr>
          <a:xfrm>
            <a:off x="3429000" y="6438900"/>
            <a:ext cx="75438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endParaRPr lang="en-US"/>
          </a:p>
        </p:txBody>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txBody>
          <a:bodyPr/>
          <a:lstStyle/>
          <a:p>
            <a:endParaRPr lang="en-US"/>
          </a:p>
        </p:txBody>
      </p:sp>
      <p:sp>
        <p:nvSpPr>
          <p:cNvPr id="4" name="Freeform 4"/>
          <p:cNvSpPr/>
          <p:nvPr/>
        </p:nvSpPr>
        <p:spPr>
          <a:xfrm>
            <a:off x="17259300" y="8912553"/>
            <a:ext cx="912806" cy="1199089"/>
          </a:xfrm>
          <a:custGeom>
            <a:avLst/>
            <a:gdLst/>
            <a:ahLst/>
            <a:cxnLst/>
            <a:rect l="l" t="t" r="r" b="b"/>
            <a:pathLst>
              <a:path w="912806" h="1199089">
                <a:moveTo>
                  <a:pt x="0" y="0"/>
                </a:moveTo>
                <a:lnTo>
                  <a:pt x="912806" y="0"/>
                </a:lnTo>
                <a:lnTo>
                  <a:pt x="912806" y="1199089"/>
                </a:lnTo>
                <a:lnTo>
                  <a:pt x="0" y="1199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732B8F0-ED28-05D1-E994-1E88F62D63E8}"/>
              </a:ext>
            </a:extLst>
          </p:cNvPr>
          <p:cNvSpPr txBox="1"/>
          <p:nvPr/>
        </p:nvSpPr>
        <p:spPr>
          <a:xfrm>
            <a:off x="2208294" y="647700"/>
            <a:ext cx="16483484" cy="1754326"/>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3: </a:t>
            </a:r>
            <a:r>
              <a:rPr lang="vi-VN" sz="5400" b="1" i="0" dirty="0">
                <a:solidFill>
                  <a:srgbClr val="000000"/>
                </a:solidFill>
                <a:effectLst/>
                <a:latin typeface="HP001 4 hàng" panose="020B0603050302020204" pitchFamily="34" charset="0"/>
              </a:rPr>
              <a:t>Bạn nhỏ đã phát hiện ra điều gì khi ngắm nhìn vườn hoa của mẹ? </a:t>
            </a:r>
            <a:endParaRPr lang="en-US" sz="5400" b="1" dirty="0">
              <a:latin typeface="HP001 4 hàng" panose="020B0603050302020204" pitchFamily="34" charset="0"/>
            </a:endParaRPr>
          </a:p>
        </p:txBody>
      </p:sp>
      <p:sp>
        <p:nvSpPr>
          <p:cNvPr id="7" name="TextBox 6">
            <a:extLst>
              <a:ext uri="{FF2B5EF4-FFF2-40B4-BE49-F238E27FC236}">
                <a16:creationId xmlns:a16="http://schemas.microsoft.com/office/drawing/2014/main" id="{C6F6FF90-7CB2-78C0-C574-70200E8C2E0A}"/>
              </a:ext>
            </a:extLst>
          </p:cNvPr>
          <p:cNvSpPr txBox="1"/>
          <p:nvPr/>
        </p:nvSpPr>
        <p:spPr>
          <a:xfrm>
            <a:off x="3300761" y="2812109"/>
            <a:ext cx="10259122" cy="4708981"/>
          </a:xfrm>
          <a:prstGeom prst="rect">
            <a:avLst/>
          </a:prstGeom>
          <a:noFill/>
        </p:spPr>
        <p:txBody>
          <a:bodyPr wrap="square">
            <a:spAutoFit/>
          </a:bodyPr>
          <a:lstStyle/>
          <a:p>
            <a:pPr algn="just" fontAlgn="t" latinLnBrk="0"/>
            <a:r>
              <a:rPr lang="vi-VN" sz="6000" b="1" dirty="0">
                <a:effectLst/>
                <a:latin typeface="HP001 4 hàng" panose="020B0603050302020204" pitchFamily="34" charset="0"/>
              </a:rPr>
              <a:t>Tớ bỗng phát hiện ra</a:t>
            </a:r>
          </a:p>
          <a:p>
            <a:pPr algn="just" fontAlgn="t" latinLnBrk="0"/>
            <a:r>
              <a:rPr lang="vi-VN" sz="6000" b="1" dirty="0">
                <a:effectLst/>
                <a:latin typeface="HP001 4 hàng" panose="020B0603050302020204" pitchFamily="34" charset="0"/>
              </a:rPr>
              <a:t>Trong vườn hoa của mẹ </a:t>
            </a:r>
          </a:p>
          <a:p>
            <a:pPr algn="just" fontAlgn="t" latinLnBrk="0"/>
            <a:r>
              <a:rPr lang="vi-VN" sz="6000" b="1" dirty="0">
                <a:effectLst/>
                <a:latin typeface="HP001 4 hàng" panose="020B0603050302020204" pitchFamily="34" charset="0"/>
              </a:rPr>
              <a:t>Lung linh màu sắc thế</a:t>
            </a:r>
          </a:p>
          <a:p>
            <a:pPr algn="just" fontAlgn="t" latinLnBrk="0"/>
            <a:r>
              <a:rPr lang="vi-VN" sz="6000" b="1" dirty="0">
                <a:effectLst/>
                <a:latin typeface="HP001 4 hàng" panose="020B0603050302020204" pitchFamily="34" charset="0"/>
              </a:rPr>
              <a:t>Từng bông hoa tươi xinh.</a:t>
            </a:r>
          </a:p>
          <a:p>
            <a:pPr algn="just" fontAlgn="t" latinLnBrk="0"/>
            <a:endParaRPr lang="vi-VN" sz="6000" b="1" dirty="0">
              <a:effectLst/>
              <a:latin typeface="HP001 4 hàng" panose="020B0603050302020204" pitchFamily="34" charset="0"/>
            </a:endParaRPr>
          </a:p>
        </p:txBody>
      </p:sp>
      <p:sp>
        <p:nvSpPr>
          <p:cNvPr id="6" name="TextBox 5">
            <a:extLst>
              <a:ext uri="{FF2B5EF4-FFF2-40B4-BE49-F238E27FC236}">
                <a16:creationId xmlns:a16="http://schemas.microsoft.com/office/drawing/2014/main" id="{163A1EAE-6643-AB78-4B64-AD2252BDF556}"/>
              </a:ext>
            </a:extLst>
          </p:cNvPr>
          <p:cNvSpPr txBox="1"/>
          <p:nvPr/>
        </p:nvSpPr>
        <p:spPr>
          <a:xfrm>
            <a:off x="1219200" y="7277100"/>
            <a:ext cx="14859000" cy="1569660"/>
          </a:xfrm>
          <a:prstGeom prst="rect">
            <a:avLst/>
          </a:prstGeom>
          <a:noFill/>
        </p:spPr>
        <p:txBody>
          <a:bodyPr wrap="square" rtlCol="0">
            <a:spAutoFit/>
          </a:bodyPr>
          <a:lstStyle/>
          <a:p>
            <a:r>
              <a:rPr lang="en-US" sz="4800" b="1" dirty="0">
                <a:solidFill>
                  <a:srgbClr val="FF0000"/>
                </a:solidFill>
                <a:latin typeface="HP001 4 hàng" panose="020B0603050302020204" pitchFamily="34" charset="0"/>
                <a:sym typeface="Wingdings" panose="05000000000000000000" pitchFamily="2" charset="2"/>
              </a:rPr>
              <a:t> </a:t>
            </a:r>
            <a:r>
              <a:rPr lang="vi-VN" sz="4800" b="1" i="0" dirty="0">
                <a:solidFill>
                  <a:srgbClr val="FF0000"/>
                </a:solidFill>
                <a:effectLst/>
                <a:latin typeface="HP001 4 hàng" panose="020B0603050302020204" pitchFamily="34" charset="0"/>
              </a:rPr>
              <a:t>Điều đó cũng giống như chúng mình, dù mỗi người một vẻ nhưng ai cũng đều đáng yêu, đáng mến</a:t>
            </a:r>
            <a:endParaRPr lang="en-US" sz="48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9621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4" name="Freeform 4"/>
          <p:cNvSpPr/>
          <p:nvPr/>
        </p:nvSpPr>
        <p:spPr>
          <a:xfrm rot="-5400000">
            <a:off x="-3068242" y="-3150384"/>
            <a:ext cx="7591881" cy="7841380"/>
          </a:xfrm>
          <a:custGeom>
            <a:avLst/>
            <a:gdLst/>
            <a:ahLst/>
            <a:cxnLst/>
            <a:rect l="l" t="t" r="r" b="b"/>
            <a:pathLst>
              <a:path w="7591881" h="7841380">
                <a:moveTo>
                  <a:pt x="0" y="0"/>
                </a:moveTo>
                <a:lnTo>
                  <a:pt x="7591881" y="0"/>
                </a:lnTo>
                <a:lnTo>
                  <a:pt x="7591881" y="7841380"/>
                </a:lnTo>
                <a:lnTo>
                  <a:pt x="0" y="7841380"/>
                </a:lnTo>
                <a:lnTo>
                  <a:pt x="0" y="0"/>
                </a:lnTo>
                <a:close/>
              </a:path>
            </a:pathLst>
          </a:custGeom>
          <a:blipFill>
            <a:blip r:embed="rId2"/>
            <a:stretch>
              <a:fillRect/>
            </a:stretch>
          </a:blipFill>
        </p:spPr>
        <p:txBody>
          <a:bodyPr/>
          <a:lstStyle/>
          <a:p>
            <a:endParaRPr lang="en-US"/>
          </a:p>
        </p:txBody>
      </p:sp>
      <p:sp>
        <p:nvSpPr>
          <p:cNvPr id="5" name="Freeform 5"/>
          <p:cNvSpPr/>
          <p:nvPr/>
        </p:nvSpPr>
        <p:spPr>
          <a:xfrm rot="7819869">
            <a:off x="-1281914" y="-1600921"/>
            <a:ext cx="4019228" cy="4742452"/>
          </a:xfrm>
          <a:custGeom>
            <a:avLst/>
            <a:gdLst/>
            <a:ahLst/>
            <a:cxnLst/>
            <a:rect l="l" t="t" r="r" b="b"/>
            <a:pathLst>
              <a:path w="4019228" h="4742452">
                <a:moveTo>
                  <a:pt x="0" y="0"/>
                </a:moveTo>
                <a:lnTo>
                  <a:pt x="4019228" y="0"/>
                </a:lnTo>
                <a:lnTo>
                  <a:pt x="4019228" y="4742453"/>
                </a:lnTo>
                <a:lnTo>
                  <a:pt x="0" y="4742453"/>
                </a:lnTo>
                <a:lnTo>
                  <a:pt x="0" y="0"/>
                </a:lnTo>
                <a:close/>
              </a:path>
            </a:pathLst>
          </a:custGeom>
          <a:blipFill>
            <a:blip r:embed="rId3">
              <a:alphaModFix amt="81000"/>
            </a:blip>
            <a:stretch>
              <a:fillRect/>
            </a:stretch>
          </a:blipFill>
        </p:spPr>
        <p:txBody>
          <a:bodyPr/>
          <a:lstStyle/>
          <a:p>
            <a:endParaRPr lang="en-US"/>
          </a:p>
        </p:txBody>
      </p:sp>
      <p:sp>
        <p:nvSpPr>
          <p:cNvPr id="6" name="TextBox 5">
            <a:extLst>
              <a:ext uri="{FF2B5EF4-FFF2-40B4-BE49-F238E27FC236}">
                <a16:creationId xmlns:a16="http://schemas.microsoft.com/office/drawing/2014/main" id="{509C8278-A7A5-9D9D-7B5E-6F74E420F644}"/>
              </a:ext>
            </a:extLst>
          </p:cNvPr>
          <p:cNvSpPr txBox="1"/>
          <p:nvPr/>
        </p:nvSpPr>
        <p:spPr>
          <a:xfrm>
            <a:off x="2133600" y="2904598"/>
            <a:ext cx="15925800" cy="5632311"/>
          </a:xfrm>
          <a:prstGeom prst="rect">
            <a:avLst/>
          </a:prstGeom>
          <a:noFill/>
        </p:spPr>
        <p:txBody>
          <a:bodyPr wrap="square" rtlCol="0">
            <a:spAutoFit/>
          </a:bodyPr>
          <a:lstStyle/>
          <a:p>
            <a:pPr algn="just" rtl="0" latinLnBrk="0"/>
            <a:r>
              <a:rPr lang="en-US" sz="6000" b="1" i="0" dirty="0" err="1">
                <a:solidFill>
                  <a:srgbClr val="000000"/>
                </a:solidFill>
                <a:effectLst/>
                <a:latin typeface="HP001 4 hàng" panose="020B0603050302020204" pitchFamily="34" charset="0"/>
              </a:rPr>
              <a:t>Câu</a:t>
            </a:r>
            <a:r>
              <a:rPr lang="en-US" sz="6000" b="1" i="0" dirty="0">
                <a:solidFill>
                  <a:srgbClr val="000000"/>
                </a:solidFill>
                <a:effectLst/>
                <a:latin typeface="HP001 4 hàng" panose="020B0603050302020204" pitchFamily="34" charset="0"/>
              </a:rPr>
              <a:t> 4: </a:t>
            </a:r>
            <a:r>
              <a:rPr lang="vi-VN" sz="6000" b="1" i="0" dirty="0">
                <a:solidFill>
                  <a:srgbClr val="000000"/>
                </a:solidFill>
                <a:effectLst/>
                <a:latin typeface="HP001 4 hàng" panose="020B0603050302020204" pitchFamily="34" charset="0"/>
              </a:rPr>
              <a:t>Hình ảnh dàn đồng ca ở cuối bài thơ thể hiện điều gì? Tìm câu trả lời đúng.</a:t>
            </a:r>
          </a:p>
          <a:p>
            <a:pPr algn="just" rtl="0" latinLnBrk="0"/>
            <a:r>
              <a:rPr lang="vi-VN" sz="6000" b="1" i="0" dirty="0">
                <a:solidFill>
                  <a:srgbClr val="000000"/>
                </a:solidFill>
                <a:effectLst/>
                <a:latin typeface="HP001 4 hàng" panose="020B0603050302020204" pitchFamily="34" charset="0"/>
              </a:rPr>
              <a:t>A. Một tập thể thích hát.</a:t>
            </a:r>
          </a:p>
          <a:p>
            <a:pPr algn="just" rtl="0" latinLnBrk="0"/>
            <a:r>
              <a:rPr lang="vi-VN" sz="6000" b="1" i="0" dirty="0">
                <a:solidFill>
                  <a:srgbClr val="000000"/>
                </a:solidFill>
                <a:effectLst/>
                <a:latin typeface="HP001 4 hàng" panose="020B0603050302020204" pitchFamily="34" charset="0"/>
              </a:rPr>
              <a:t>B. Một tập thể thống nhất. </a:t>
            </a:r>
          </a:p>
          <a:p>
            <a:pPr algn="just" rtl="0" latinLnBrk="0"/>
            <a:r>
              <a:rPr lang="vi-VN" sz="6000" b="1" i="0" dirty="0">
                <a:solidFill>
                  <a:srgbClr val="000000"/>
                </a:solidFill>
                <a:effectLst/>
                <a:latin typeface="HP001 4 hàng" panose="020B0603050302020204" pitchFamily="34" charset="0"/>
              </a:rPr>
              <a:t>C. Một tập thể đầy sức mạnh.</a:t>
            </a:r>
          </a:p>
          <a:p>
            <a:pPr algn="just" rtl="0" latinLnBrk="0"/>
            <a:r>
              <a:rPr lang="vi-VN" sz="6000" b="1" i="0" dirty="0">
                <a:solidFill>
                  <a:srgbClr val="000000"/>
                </a:solidFill>
                <a:effectLst/>
                <a:latin typeface="HP001 4 hàng" panose="020B0603050302020204" pitchFamily="34" charset="0"/>
              </a:rPr>
              <a:t>D. Một tập thể rất đông người.</a:t>
            </a:r>
          </a:p>
        </p:txBody>
      </p:sp>
      <p:sp>
        <p:nvSpPr>
          <p:cNvPr id="2" name="Oval 1">
            <a:extLst>
              <a:ext uri="{FF2B5EF4-FFF2-40B4-BE49-F238E27FC236}">
                <a16:creationId xmlns:a16="http://schemas.microsoft.com/office/drawing/2014/main" id="{58BC0570-F4F3-4D61-CEBF-315102AA8C44}"/>
              </a:ext>
            </a:extLst>
          </p:cNvPr>
          <p:cNvSpPr/>
          <p:nvPr/>
        </p:nvSpPr>
        <p:spPr>
          <a:xfrm>
            <a:off x="1981200" y="5372100"/>
            <a:ext cx="1219200" cy="1143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622</Words>
  <Application>Microsoft Office PowerPoint</Application>
  <PresentationFormat>Custom</PresentationFormat>
  <Paragraphs>93</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Times New Roman</vt:lpstr>
      <vt:lpstr>HP001 4 hàng</vt:lpstr>
      <vt:lpstr>Arial</vt:lpstr>
      <vt:lpstr>Calibri</vt:lpstr>
      <vt:lpstr>AvantGarde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Brown Vintage Risograph Illustration Cutout Scrapbook Animated Presentation</dc:title>
  <cp:lastModifiedBy>MTC</cp:lastModifiedBy>
  <cp:revision>4</cp:revision>
  <dcterms:created xsi:type="dcterms:W3CDTF">2006-08-16T00:00:00Z</dcterms:created>
  <dcterms:modified xsi:type="dcterms:W3CDTF">2023-09-08T06:19:17Z</dcterms:modified>
  <dc:identifier>DAFtj9HyKW0</dc:identifier>
</cp:coreProperties>
</file>