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80" r:id="rId2"/>
    <p:sldId id="278" r:id="rId3"/>
    <p:sldId id="279" r:id="rId4"/>
    <p:sldId id="272" r:id="rId5"/>
    <p:sldId id="273" r:id="rId6"/>
    <p:sldId id="274" r:id="rId7"/>
    <p:sldId id="275" r:id="rId8"/>
    <p:sldId id="256" r:id="rId9"/>
    <p:sldId id="261" r:id="rId10"/>
    <p:sldId id="257" r:id="rId11"/>
    <p:sldId id="262" r:id="rId12"/>
    <p:sldId id="258" r:id="rId13"/>
    <p:sldId id="259" r:id="rId14"/>
    <p:sldId id="263" r:id="rId15"/>
    <p:sldId id="260" r:id="rId16"/>
    <p:sldId id="264" r:id="rId17"/>
    <p:sldId id="265" r:id="rId18"/>
    <p:sldId id="276" r:id="rId19"/>
    <p:sldId id="266" r:id="rId20"/>
    <p:sldId id="267" r:id="rId21"/>
    <p:sldId id="268" r:id="rId22"/>
    <p:sldId id="269" r:id="rId23"/>
    <p:sldId id="270"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0" autoAdjust="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97F6E-4AC9-4F4A-B2A2-8D4AA49076D2}" type="datetimeFigureOut">
              <a:rPr lang="en-US" smtClean="0"/>
              <a:t>12/09/2023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3C9A1-F870-45C6-9483-B5E3AF6B4A6B}" type="slidenum">
              <a:rPr lang="en-US" smtClean="0"/>
              <a:t>‹#›</a:t>
            </a:fld>
            <a:endParaRPr lang="en-US"/>
          </a:p>
        </p:txBody>
      </p:sp>
    </p:spTree>
    <p:extLst>
      <p:ext uri="{BB962C8B-B14F-4D97-AF65-F5344CB8AC3E}">
        <p14:creationId xmlns:p14="http://schemas.microsoft.com/office/powerpoint/2010/main" val="63544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Chào mừng các em đến với tiết học TV ngày hôm nay nhé!</a:t>
            </a:r>
          </a:p>
        </p:txBody>
      </p:sp>
    </p:spTree>
    <p:extLst>
      <p:ext uri="{BB962C8B-B14F-4D97-AF65-F5344CB8AC3E}">
        <p14:creationId xmlns:p14="http://schemas.microsoft.com/office/powerpoint/2010/main" val="2064976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74590C77-2784-4803-A5F6-B5F00E5A154C}" type="datetimeFigureOut">
              <a:rPr lang="en-US" smtClean="0"/>
              <a:t>12/09/2023</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191AD97-B5F5-430F-8690-A8204FED0E82}"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590C77-2784-4803-A5F6-B5F00E5A154C}" type="datetimeFigureOut">
              <a:rPr lang="en-US" smtClean="0"/>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1AD97-B5F5-430F-8690-A8204FED0E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590C77-2784-4803-A5F6-B5F00E5A154C}" type="datetimeFigureOut">
              <a:rPr lang="en-US" smtClean="0"/>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1AD97-B5F5-430F-8690-A8204FED0E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590C77-2784-4803-A5F6-B5F00E5A154C}" type="datetimeFigureOut">
              <a:rPr lang="en-US" smtClean="0"/>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1AD97-B5F5-430F-8690-A8204FED0E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590C77-2784-4803-A5F6-B5F00E5A154C}" type="datetimeFigureOut">
              <a:rPr lang="en-US" smtClean="0"/>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1AD97-B5F5-430F-8690-A8204FED0E82}"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590C77-2784-4803-A5F6-B5F00E5A154C}" type="datetimeFigureOut">
              <a:rPr lang="en-US" smtClean="0"/>
              <a:t>12/09/2023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1AD97-B5F5-430F-8690-A8204FED0E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590C77-2784-4803-A5F6-B5F00E5A154C}" type="datetimeFigureOut">
              <a:rPr lang="en-US" smtClean="0"/>
              <a:t>12/09/2023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1AD97-B5F5-430F-8690-A8204FED0E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590C77-2784-4803-A5F6-B5F00E5A154C}" type="datetimeFigureOut">
              <a:rPr lang="en-US" smtClean="0"/>
              <a:t>12/09/2023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1AD97-B5F5-430F-8690-A8204FED0E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4590C77-2784-4803-A5F6-B5F00E5A154C}" type="datetimeFigureOut">
              <a:rPr lang="en-US" smtClean="0"/>
              <a:t>12/09/2023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1AD97-B5F5-430F-8690-A8204FED0E82}"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590C77-2784-4803-A5F6-B5F00E5A154C}" type="datetimeFigureOut">
              <a:rPr lang="en-US" smtClean="0"/>
              <a:t>12/09/2023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1AD97-B5F5-430F-8690-A8204FED0E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4590C77-2784-4803-A5F6-B5F00E5A154C}" type="datetimeFigureOut">
              <a:rPr lang="en-US" smtClean="0"/>
              <a:t>12/09/2023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1AD97-B5F5-430F-8690-A8204FED0E82}"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4590C77-2784-4803-A5F6-B5F00E5A154C}" type="datetimeFigureOut">
              <a:rPr lang="en-US" smtClean="0"/>
              <a:t>12/09/2023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191AD97-B5F5-430F-8690-A8204FED0E82}"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etjack.com/tieng-viet-4-kn/luyen-tu-va-cau-danh-tu-chung-danh-tu-rieng.jsp"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vietjack.com/tieng-viet-4-kn/viet-tim-y-cho-doan-van-neu-y-kien.jsp"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F67992-6B55-3E0E-F7E2-C23F41BC9496}"/>
              </a:ext>
            </a:extLst>
          </p:cNvPr>
          <p:cNvSpPr/>
          <p:nvPr/>
        </p:nvSpPr>
        <p:spPr>
          <a:xfrm>
            <a:off x="11311" y="863614"/>
            <a:ext cx="9121379" cy="960667"/>
          </a:xfrm>
          <a:prstGeom prst="rect">
            <a:avLst/>
          </a:prstGeom>
          <a:solidFill>
            <a:srgbClr val="ECE84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2114">
              <a:defRPr/>
            </a:pPr>
            <a:endParaRPr lang="en-US" sz="4389">
              <a:solidFill>
                <a:srgbClr val="FFFFFF"/>
              </a:solidFill>
              <a:latin typeface="AvantGarde"/>
            </a:endParaRPr>
          </a:p>
        </p:txBody>
      </p:sp>
      <p:pic>
        <p:nvPicPr>
          <p:cNvPr id="2" name="Picture 1">
            <a:extLst>
              <a:ext uri="{FF2B5EF4-FFF2-40B4-BE49-F238E27FC236}">
                <a16:creationId xmlns:a16="http://schemas.microsoft.com/office/drawing/2014/main" id="{A532DA01-7CB2-FB25-FA47-31846B3875C6}"/>
              </a:ext>
            </a:extLst>
          </p:cNvPr>
          <p:cNvPicPr>
            <a:picLocks noChangeAspect="1"/>
          </p:cNvPicPr>
          <p:nvPr/>
        </p:nvPicPr>
        <p:blipFill rotWithShape="1">
          <a:blip r:embed="rId3"/>
          <a:srcRect t="51137" b="15234"/>
          <a:stretch/>
        </p:blipFill>
        <p:spPr>
          <a:xfrm>
            <a:off x="-107652" y="8634411"/>
            <a:ext cx="9240342" cy="4116088"/>
          </a:xfrm>
          <a:prstGeom prst="rect">
            <a:avLst/>
          </a:prstGeom>
          <a:ln>
            <a:noFill/>
          </a:ln>
          <a:effectLst>
            <a:softEdge rad="112500"/>
          </a:effectLst>
        </p:spPr>
      </p:pic>
      <p:pic>
        <p:nvPicPr>
          <p:cNvPr id="5" name="Picture 2" descr="Bộ SGK Lớp 6 - Kết nối tri thức với cuộc sống - Công ty Cổ phần Đầu tư và  Phát triển Giáo dục Phương Nam">
            <a:extLst>
              <a:ext uri="{FF2B5EF4-FFF2-40B4-BE49-F238E27FC236}">
                <a16:creationId xmlns:a16="http://schemas.microsoft.com/office/drawing/2014/main" id="{36ACDA3E-E0BB-E422-27AF-2C59F7D9533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78231" y="955807"/>
            <a:ext cx="1414119" cy="1305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4E0A9C-18D1-3DEF-761C-D953B618A569}"/>
              </a:ext>
            </a:extLst>
          </p:cNvPr>
          <p:cNvSpPr txBox="1"/>
          <p:nvPr/>
        </p:nvSpPr>
        <p:spPr>
          <a:xfrm>
            <a:off x="1652986" y="1339532"/>
            <a:ext cx="5838029" cy="507831"/>
          </a:xfrm>
          <a:prstGeom prst="rect">
            <a:avLst/>
          </a:prstGeom>
          <a:noFill/>
          <a:ln>
            <a:noFill/>
          </a:ln>
        </p:spPr>
        <p:txBody>
          <a:bodyPr wrap="square">
            <a:spAutoFit/>
          </a:bodyPr>
          <a:lstStyle/>
          <a:p>
            <a:pPr algn="ctr"/>
            <a:r>
              <a:rPr lang="en-US" sz="2700" b="1" dirty="0">
                <a:ln w="10160">
                  <a:noFill/>
                  <a:prstDash val="solid"/>
                </a:ln>
                <a:solidFill>
                  <a:srgbClr val="FF0000"/>
                </a:solidFill>
                <a:effectLst>
                  <a:glow rad="101600">
                    <a:schemeClr val="accent6">
                      <a:satMod val="175000"/>
                      <a:alpha val="40000"/>
                    </a:schemeClr>
                  </a:glow>
                  <a:outerShdw blurRad="50800" dist="38100" dir="8100000" algn="tr" rotWithShape="0">
                    <a:prstClr val="black">
                      <a:alpha val="40000"/>
                    </a:prstClr>
                  </a:outerShdw>
                </a:effectLst>
                <a:latin typeface="+mj-lt"/>
              </a:rPr>
              <a:t>TRƯỜNG TIỂU HỌC ÁI MỘ A</a:t>
            </a:r>
          </a:p>
        </p:txBody>
      </p:sp>
      <p:sp>
        <p:nvSpPr>
          <p:cNvPr id="7" name="TextBox 6"/>
          <p:cNvSpPr txBox="1"/>
          <p:nvPr/>
        </p:nvSpPr>
        <p:spPr>
          <a:xfrm>
            <a:off x="723779" y="2796409"/>
            <a:ext cx="7156959" cy="1754326"/>
          </a:xfrm>
          <a:prstGeom prst="rect">
            <a:avLst/>
          </a:prstGeom>
          <a:noFill/>
        </p:spPr>
        <p:txBody>
          <a:bodyPr wrap="none" rtlCol="0">
            <a:spAutoFit/>
          </a:bodyPr>
          <a:lstStyle/>
          <a:p>
            <a:pPr algn="ctr"/>
            <a:r>
              <a:rPr lang="en-US" sz="5400" b="1" dirty="0">
                <a:solidFill>
                  <a:srgbClr val="56A58A"/>
                </a:solidFill>
              </a:rPr>
              <a:t>TIẾNG VIỆT</a:t>
            </a:r>
          </a:p>
          <a:p>
            <a:pPr algn="ctr"/>
            <a:r>
              <a:rPr lang="en-US" sz="5400" b="1" dirty="0" err="1">
                <a:solidFill>
                  <a:schemeClr val="tx2">
                    <a:lumMod val="75000"/>
                  </a:schemeClr>
                </a:solidFill>
              </a:rPr>
              <a:t>Đọc</a:t>
            </a:r>
            <a:r>
              <a:rPr lang="en-US" sz="5400" b="1" dirty="0">
                <a:solidFill>
                  <a:schemeClr val="tx2">
                    <a:lumMod val="75000"/>
                  </a:schemeClr>
                </a:solidFill>
              </a:rPr>
              <a:t> : </a:t>
            </a:r>
            <a:r>
              <a:rPr lang="en-US" sz="5400" b="1" dirty="0" err="1" smtClean="0">
                <a:solidFill>
                  <a:schemeClr val="tx2">
                    <a:lumMod val="75000"/>
                  </a:schemeClr>
                </a:solidFill>
              </a:rPr>
              <a:t>Anh</a:t>
            </a:r>
            <a:r>
              <a:rPr lang="en-US" sz="5400" b="1" dirty="0" smtClean="0">
                <a:solidFill>
                  <a:schemeClr val="tx2">
                    <a:lumMod val="75000"/>
                  </a:schemeClr>
                </a:solidFill>
              </a:rPr>
              <a:t> </a:t>
            </a:r>
            <a:r>
              <a:rPr lang="en-US" sz="5400" b="1" dirty="0" err="1" smtClean="0">
                <a:solidFill>
                  <a:schemeClr val="tx2">
                    <a:lumMod val="75000"/>
                  </a:schemeClr>
                </a:solidFill>
              </a:rPr>
              <a:t>em</a:t>
            </a:r>
            <a:r>
              <a:rPr lang="en-US" sz="5400" b="1" dirty="0" smtClean="0">
                <a:solidFill>
                  <a:schemeClr val="tx2">
                    <a:lumMod val="75000"/>
                  </a:schemeClr>
                </a:solidFill>
              </a:rPr>
              <a:t> </a:t>
            </a:r>
            <a:r>
              <a:rPr lang="en-US" sz="5400" b="1" dirty="0" err="1" smtClean="0">
                <a:solidFill>
                  <a:schemeClr val="tx2">
                    <a:lumMod val="75000"/>
                  </a:schemeClr>
                </a:solidFill>
              </a:rPr>
              <a:t>sinh</a:t>
            </a:r>
            <a:r>
              <a:rPr lang="en-US" sz="5400" b="1" dirty="0" smtClean="0">
                <a:solidFill>
                  <a:schemeClr val="tx2">
                    <a:lumMod val="75000"/>
                  </a:schemeClr>
                </a:solidFill>
              </a:rPr>
              <a:t> </a:t>
            </a:r>
            <a:r>
              <a:rPr lang="en-US" sz="5400" b="1" dirty="0" err="1" smtClean="0">
                <a:solidFill>
                  <a:schemeClr val="tx2">
                    <a:lumMod val="75000"/>
                  </a:schemeClr>
                </a:solidFill>
              </a:rPr>
              <a:t>đôi</a:t>
            </a:r>
            <a:endParaRPr lang="en-US" sz="5400" b="1" dirty="0">
              <a:solidFill>
                <a:schemeClr val="tx2">
                  <a:lumMod val="75000"/>
                </a:schemeClr>
              </a:solidFill>
            </a:endParaRPr>
          </a:p>
        </p:txBody>
      </p:sp>
    </p:spTree>
    <p:extLst>
      <p:ext uri="{BB962C8B-B14F-4D97-AF65-F5344CB8AC3E}">
        <p14:creationId xmlns:p14="http://schemas.microsoft.com/office/powerpoint/2010/main" val="4164597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152400" y="4191000"/>
            <a:ext cx="1143000" cy="762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0891" y="380999"/>
            <a:ext cx="8763000" cy="5078313"/>
          </a:xfrm>
          <a:prstGeom prst="rect">
            <a:avLst/>
          </a:prstGeom>
        </p:spPr>
        <p:txBody>
          <a:bodyPr wrap="square">
            <a:spAutoFit/>
          </a:bodyPr>
          <a:lstStyle/>
          <a:p>
            <a:r>
              <a:rPr lang="vi-VN" sz="3600" b="1"/>
              <a:t>Câu </a:t>
            </a:r>
            <a:r>
              <a:rPr lang="en-US" sz="3600" b="1" smtClean="0"/>
              <a:t>3</a:t>
            </a:r>
            <a:r>
              <a:rPr lang="vi-VN" sz="3600" b="1" smtClean="0"/>
              <a:t>:</a:t>
            </a:r>
            <a:r>
              <a:rPr lang="vi-VN" sz="3600" b="1"/>
              <a:t> </a:t>
            </a:r>
            <a:r>
              <a:rPr lang="vi-VN" sz="3600">
                <a:solidFill>
                  <a:srgbClr val="FF0000"/>
                </a:solidFill>
              </a:rPr>
              <a:t>Theo em. Vì sao Long không muốn giống anh của mình? Chọn câu trả lời dưới đây hoặc nêu ý kiến của em?</a:t>
            </a:r>
          </a:p>
          <a:p>
            <a:r>
              <a:rPr lang="vi-VN" sz="3600"/>
              <a:t>A. Vì Long không thích bị mọi người gọi nhầm.</a:t>
            </a:r>
          </a:p>
          <a:p>
            <a:r>
              <a:rPr lang="vi-VN" sz="3600"/>
              <a:t>B. Vì Long cảm thấy phiền hà khi giống người khác.</a:t>
            </a:r>
          </a:p>
          <a:p>
            <a:r>
              <a:rPr lang="vi-VN" sz="3600"/>
              <a:t>C. Vì Long muốn khẳng định vẻ riêng của mình</a:t>
            </a:r>
            <a:r>
              <a:rPr lang="vi-VN" sz="3600" smtClean="0"/>
              <a:t>.</a:t>
            </a:r>
            <a:endParaRPr lang="vi-VN" sz="3600"/>
          </a:p>
        </p:txBody>
      </p:sp>
    </p:spTree>
    <p:extLst>
      <p:ext uri="{BB962C8B-B14F-4D97-AF65-F5344CB8AC3E}">
        <p14:creationId xmlns:p14="http://schemas.microsoft.com/office/powerpoint/2010/main" val="62190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91" y="381000"/>
            <a:ext cx="8763000" cy="1754326"/>
          </a:xfrm>
          <a:prstGeom prst="rect">
            <a:avLst/>
          </a:prstGeom>
        </p:spPr>
        <p:txBody>
          <a:bodyPr wrap="square">
            <a:spAutoFit/>
          </a:bodyPr>
          <a:lstStyle/>
          <a:p>
            <a:r>
              <a:rPr lang="vi-VN" sz="3600" b="1" smtClean="0"/>
              <a:t>Câu </a:t>
            </a:r>
            <a:r>
              <a:rPr lang="vi-VN" sz="3600" b="1"/>
              <a:t>4 </a:t>
            </a:r>
            <a:r>
              <a:rPr lang="vi-VN" sz="3600" b="1" smtClean="0"/>
              <a:t>:</a:t>
            </a:r>
            <a:r>
              <a:rPr lang="vi-VN" sz="3600" b="1"/>
              <a:t> </a:t>
            </a:r>
            <a:r>
              <a:rPr lang="vi-VN" sz="3600"/>
              <a:t>Nhờ nói chuyện với các bạn, Long đã nhận ra mình khác anh như thế nào</a:t>
            </a:r>
            <a:r>
              <a:rPr lang="vi-VN" sz="3600" smtClean="0"/>
              <a:t>?</a:t>
            </a:r>
            <a:endParaRPr lang="vi-VN" sz="3600"/>
          </a:p>
        </p:txBody>
      </p:sp>
      <p:sp>
        <p:nvSpPr>
          <p:cNvPr id="3" name="Rectangle 2"/>
          <p:cNvSpPr/>
          <p:nvPr/>
        </p:nvSpPr>
        <p:spPr>
          <a:xfrm>
            <a:off x="187036" y="2362200"/>
            <a:ext cx="8763000" cy="2800767"/>
          </a:xfrm>
          <a:prstGeom prst="rect">
            <a:avLst/>
          </a:prstGeom>
        </p:spPr>
        <p:txBody>
          <a:bodyPr wrap="square">
            <a:spAutoFit/>
          </a:bodyPr>
          <a:lstStyle/>
          <a:p>
            <a:r>
              <a:rPr lang="vi-VN" sz="4400" smtClean="0">
                <a:solidFill>
                  <a:srgbClr val="FF0000"/>
                </a:solidFill>
              </a:rPr>
              <a:t>Nhờ </a:t>
            </a:r>
            <a:r>
              <a:rPr lang="vi-VN" sz="4400">
                <a:solidFill>
                  <a:srgbClr val="FF0000"/>
                </a:solidFill>
              </a:rPr>
              <a:t>nói chuyện với các bạn, Long đã nhận ra mình khác anh: anh hay cười còn Long lúc nào cũng nghiêm túc.</a:t>
            </a:r>
          </a:p>
        </p:txBody>
      </p:sp>
    </p:spTree>
    <p:extLst>
      <p:ext uri="{BB962C8B-B14F-4D97-AF65-F5344CB8AC3E}">
        <p14:creationId xmlns:p14="http://schemas.microsoft.com/office/powerpoint/2010/main" val="308538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1569660"/>
          </a:xfrm>
          <a:prstGeom prst="rect">
            <a:avLst/>
          </a:prstGeom>
        </p:spPr>
        <p:txBody>
          <a:bodyPr wrap="square">
            <a:spAutoFit/>
          </a:bodyPr>
          <a:lstStyle/>
          <a:p>
            <a:r>
              <a:rPr lang="vi-VN" sz="3200" b="1"/>
              <a:t>Câu 5 </a:t>
            </a:r>
            <a:r>
              <a:rPr lang="vi-VN" sz="3200" b="1" smtClean="0"/>
              <a:t>:</a:t>
            </a:r>
            <a:r>
              <a:rPr lang="vi-VN" sz="3200" b="1"/>
              <a:t> </a:t>
            </a:r>
            <a:r>
              <a:rPr lang="vi-VN" sz="3200"/>
              <a:t>Nhận xét vẻ đặc điểm của Long và Khánh thể hiện qua hành động, lời nói của từng nhân vật</a:t>
            </a:r>
            <a:r>
              <a:rPr lang="vi-VN" sz="3200" smtClean="0"/>
              <a:t>.</a:t>
            </a:r>
            <a:endParaRPr lang="vi-VN" sz="3200"/>
          </a:p>
        </p:txBody>
      </p:sp>
      <p:sp>
        <p:nvSpPr>
          <p:cNvPr id="3" name="Rectangle 2"/>
          <p:cNvSpPr/>
          <p:nvPr/>
        </p:nvSpPr>
        <p:spPr>
          <a:xfrm>
            <a:off x="228600" y="2057400"/>
            <a:ext cx="8610600" cy="3970318"/>
          </a:xfrm>
          <a:prstGeom prst="rect">
            <a:avLst/>
          </a:prstGeom>
        </p:spPr>
        <p:txBody>
          <a:bodyPr wrap="square">
            <a:spAutoFit/>
          </a:bodyPr>
          <a:lstStyle/>
          <a:p>
            <a:r>
              <a:rPr lang="vi-VN" sz="3600" smtClean="0">
                <a:solidFill>
                  <a:srgbClr val="FF0000"/>
                </a:solidFill>
              </a:rPr>
              <a:t>Nhận </a:t>
            </a:r>
            <a:r>
              <a:rPr lang="vi-VN" sz="3600">
                <a:solidFill>
                  <a:srgbClr val="FF0000"/>
                </a:solidFill>
              </a:rPr>
              <a:t>xét về đặc điểm của Long và Khánh qua hành động, lời nói của từng nhân vật:</a:t>
            </a:r>
          </a:p>
          <a:p>
            <a:r>
              <a:rPr lang="vi-VN" sz="3600">
                <a:solidFill>
                  <a:srgbClr val="FF0000"/>
                </a:solidFill>
              </a:rPr>
              <a:t>- Long: người nghiêm túc, không muốn mình giống ai.</a:t>
            </a:r>
          </a:p>
          <a:p>
            <a:r>
              <a:rPr lang="vi-VN" sz="3600">
                <a:solidFill>
                  <a:srgbClr val="FF0000"/>
                </a:solidFill>
              </a:rPr>
              <a:t>- Khánh: người vui vẻ, hay cười, cảm thấy vui vẻ khi có em trai giống mình.</a:t>
            </a:r>
          </a:p>
        </p:txBody>
      </p:sp>
    </p:spTree>
    <p:extLst>
      <p:ext uri="{BB962C8B-B14F-4D97-AF65-F5344CB8AC3E}">
        <p14:creationId xmlns:p14="http://schemas.microsoft.com/office/powerpoint/2010/main" val="62190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036" y="381000"/>
            <a:ext cx="8686800" cy="1200329"/>
          </a:xfrm>
          <a:prstGeom prst="rect">
            <a:avLst/>
          </a:prstGeom>
        </p:spPr>
        <p:txBody>
          <a:bodyPr wrap="square">
            <a:spAutoFit/>
          </a:bodyPr>
          <a:lstStyle/>
          <a:p>
            <a:r>
              <a:rPr lang="en-US" sz="3600" b="1"/>
              <a:t>Câu 1 </a:t>
            </a:r>
            <a:r>
              <a:rPr lang="en-US" sz="3600" b="1" smtClean="0"/>
              <a:t>:</a:t>
            </a:r>
            <a:r>
              <a:rPr lang="en-US" sz="3600" b="1"/>
              <a:t> </a:t>
            </a:r>
            <a:r>
              <a:rPr lang="en-US" sz="3600"/>
              <a:t>Xếp các từ trong bông hoa và nhóm thích hợp.</a:t>
            </a:r>
          </a:p>
        </p:txBody>
      </p:sp>
      <p:pic>
        <p:nvPicPr>
          <p:cNvPr id="1026" name="Picture 2" descr="Luyện từ và câu lớp 4 trang 18, 19 (Danh từ chung, danh từ riêng) | Kết nối tri thức Giải Tiếng Việt lớ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1329"/>
            <a:ext cx="8804564" cy="31430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6700" y="4738255"/>
            <a:ext cx="8271164" cy="1569660"/>
          </a:xfrm>
          <a:prstGeom prst="rect">
            <a:avLst/>
          </a:prstGeom>
        </p:spPr>
        <p:txBody>
          <a:bodyPr wrap="square">
            <a:spAutoFit/>
          </a:bodyPr>
          <a:lstStyle/>
          <a:p>
            <a:r>
              <a:rPr lang="vi-VN" sz="3200" smtClean="0"/>
              <a:t>Người</a:t>
            </a:r>
            <a:r>
              <a:rPr lang="vi-VN" sz="3200"/>
              <a:t>: Trần Thị Lý, Chu Văn An</a:t>
            </a:r>
          </a:p>
          <a:p>
            <a:r>
              <a:rPr lang="vi-VN" sz="3200"/>
              <a:t>Sông: Bạch Đằng, Cửu Long</a:t>
            </a:r>
          </a:p>
          <a:p>
            <a:r>
              <a:rPr lang="vi-VN" sz="3200"/>
              <a:t>Thành phố: Hà Nội, Cần Thơ</a:t>
            </a:r>
          </a:p>
        </p:txBody>
      </p:sp>
    </p:spTree>
    <p:extLst>
      <p:ext uri="{BB962C8B-B14F-4D97-AF65-F5344CB8AC3E}">
        <p14:creationId xmlns:p14="http://schemas.microsoft.com/office/powerpoint/2010/main" val="62190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9144000" cy="646331"/>
          </a:xfrm>
          <a:prstGeom prst="rect">
            <a:avLst/>
          </a:prstGeom>
        </p:spPr>
        <p:txBody>
          <a:bodyPr wrap="square">
            <a:spAutoFit/>
          </a:bodyPr>
          <a:lstStyle/>
          <a:p>
            <a:r>
              <a:rPr lang="en-US" sz="3600" b="1" u="sng" smtClean="0">
                <a:hlinkClick r:id="rId2"/>
              </a:rPr>
              <a:t>Luyện từ và câu: Danh từ chung, danh từ riêng</a:t>
            </a:r>
            <a:endParaRPr lang="en-US" sz="3600" u="sng"/>
          </a:p>
        </p:txBody>
      </p:sp>
      <p:sp>
        <p:nvSpPr>
          <p:cNvPr id="3" name="Rectangle 2"/>
          <p:cNvSpPr/>
          <p:nvPr/>
        </p:nvSpPr>
        <p:spPr>
          <a:xfrm>
            <a:off x="-13855" y="1179731"/>
            <a:ext cx="8686800" cy="1200329"/>
          </a:xfrm>
          <a:prstGeom prst="rect">
            <a:avLst/>
          </a:prstGeom>
        </p:spPr>
        <p:txBody>
          <a:bodyPr wrap="square">
            <a:spAutoFit/>
          </a:bodyPr>
          <a:lstStyle/>
          <a:p>
            <a:r>
              <a:rPr lang="en-US" sz="3600" b="1"/>
              <a:t>Câu 1 </a:t>
            </a:r>
            <a:r>
              <a:rPr lang="en-US" sz="3600" b="1" smtClean="0"/>
              <a:t>:</a:t>
            </a:r>
            <a:r>
              <a:rPr lang="en-US" sz="3600" b="1"/>
              <a:t> </a:t>
            </a:r>
            <a:r>
              <a:rPr lang="en-US" sz="3600"/>
              <a:t>Xếp các từ trong bông hoa và nhóm thích hợp.</a:t>
            </a:r>
          </a:p>
        </p:txBody>
      </p:sp>
      <p:pic>
        <p:nvPicPr>
          <p:cNvPr id="1026" name="Picture 2" descr="Luyện từ và câu lớp 4 trang 18, 19 (Danh từ chung, danh từ riêng) | Kết nối tri thức Giải Tiếng Việt lớ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36" y="2380060"/>
            <a:ext cx="8804564" cy="409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35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382" y="542928"/>
            <a:ext cx="8666018" cy="1815882"/>
          </a:xfrm>
          <a:prstGeom prst="rect">
            <a:avLst/>
          </a:prstGeom>
        </p:spPr>
        <p:txBody>
          <a:bodyPr wrap="square">
            <a:spAutoFit/>
          </a:bodyPr>
          <a:lstStyle/>
          <a:p>
            <a:r>
              <a:rPr lang="vi-VN" sz="2800" b="1"/>
              <a:t>Câu 2 </a:t>
            </a:r>
            <a:r>
              <a:rPr lang="vi-VN" sz="2800" b="1" smtClean="0"/>
              <a:t>:</a:t>
            </a:r>
            <a:r>
              <a:rPr lang="vi-VN" sz="2800" b="1"/>
              <a:t> </a:t>
            </a:r>
            <a:r>
              <a:rPr lang="vi-VN" sz="2800"/>
              <a:t>Chơi trò chơi: Gửi thư.</a:t>
            </a:r>
          </a:p>
          <a:p>
            <a:r>
              <a:rPr lang="vi-VN" sz="2800"/>
              <a:t>Tìm hộp thư phù hợp với mỗi phong thư.</a:t>
            </a:r>
          </a:p>
          <a:p>
            <a:r>
              <a:rPr lang="vi-VN" sz="2800"/>
              <a:t>G: Mỗi phong thư ghi nội dung hoặc cách viết của một nhóm từ trên hộp thư A hoặc B.</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2" y="2514600"/>
            <a:ext cx="889461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900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72403"/>
            <a:ext cx="8763000" cy="3416320"/>
          </a:xfrm>
          <a:prstGeom prst="rect">
            <a:avLst/>
          </a:prstGeom>
        </p:spPr>
        <p:txBody>
          <a:bodyPr wrap="square">
            <a:spAutoFit/>
          </a:bodyPr>
          <a:lstStyle/>
          <a:p>
            <a:r>
              <a:rPr lang="vi-VN" sz="3600" b="1">
                <a:solidFill>
                  <a:srgbClr val="FF0000"/>
                </a:solidFill>
              </a:rPr>
              <a:t>* Ghi nhớ:</a:t>
            </a:r>
            <a:endParaRPr lang="vi-VN" sz="3600">
              <a:solidFill>
                <a:srgbClr val="FF0000"/>
              </a:solidFill>
            </a:endParaRPr>
          </a:p>
          <a:p>
            <a:r>
              <a:rPr lang="vi-VN" sz="3600">
                <a:solidFill>
                  <a:srgbClr val="FF0000"/>
                </a:solidFill>
              </a:rPr>
              <a:t>- Danh từ chung là danh từ gọi tên một loại sự vật.</a:t>
            </a:r>
          </a:p>
          <a:p>
            <a:r>
              <a:rPr lang="vi-VN" sz="3600">
                <a:solidFill>
                  <a:srgbClr val="FF0000"/>
                </a:solidFill>
              </a:rPr>
              <a:t>- Danh từ riêng là danh từ gọi tên một sự vật cụ thể, riêng biệt. Danh từ riêng được viết hoa.</a:t>
            </a:r>
          </a:p>
        </p:txBody>
      </p:sp>
    </p:spTree>
    <p:extLst>
      <p:ext uri="{BB962C8B-B14F-4D97-AF65-F5344CB8AC3E}">
        <p14:creationId xmlns:p14="http://schemas.microsoft.com/office/powerpoint/2010/main" val="247262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15837"/>
            <a:ext cx="9067800" cy="4031873"/>
          </a:xfrm>
          <a:prstGeom prst="rect">
            <a:avLst/>
          </a:prstGeom>
        </p:spPr>
        <p:txBody>
          <a:bodyPr wrap="square">
            <a:spAutoFit/>
          </a:bodyPr>
          <a:lstStyle/>
          <a:p>
            <a:r>
              <a:rPr lang="vi-VN" sz="3200" b="1"/>
              <a:t>Câu 3 </a:t>
            </a:r>
            <a:r>
              <a:rPr lang="vi-VN" sz="3200" b="1" smtClean="0"/>
              <a:t>:</a:t>
            </a:r>
            <a:r>
              <a:rPr lang="vi-VN" sz="3200" b="1"/>
              <a:t> </a:t>
            </a:r>
            <a:r>
              <a:rPr lang="vi-VN" sz="3200"/>
              <a:t>Tìm các danh từ chung và danh từ riêng trong đoạn văn dưới đây:</a:t>
            </a:r>
          </a:p>
          <a:p>
            <a:r>
              <a:rPr lang="vi-VN" sz="3200">
                <a:solidFill>
                  <a:srgbClr val="FF0000"/>
                </a:solidFill>
              </a:rPr>
              <a:t>Kim Đồng là người anh hùng nhỏ tuổi của Việt Nam. Anh tên thật là Nông Văn Dèn (có nơi gọi là Nông Văn Dền), quê ở thôn Nà Mạ, xã Trường Hà, huyện Hà Quảng, tỉnh Cao Bằng. Trong lúc làm nhiệm vụ giao liên cho bộ đội ta, anh đã anh dũng hi sinh. Khi đó, anh vừa tròn 14 tuổi</a:t>
            </a:r>
            <a:r>
              <a:rPr lang="vi-VN" sz="3200" smtClean="0">
                <a:solidFill>
                  <a:srgbClr val="FF0000"/>
                </a:solidFill>
              </a:rPr>
              <a:t>.</a:t>
            </a:r>
            <a:endParaRPr lang="vi-VN" sz="3200">
              <a:solidFill>
                <a:srgbClr val="FF0000"/>
              </a:solidFill>
            </a:endParaRPr>
          </a:p>
        </p:txBody>
      </p:sp>
    </p:spTree>
    <p:extLst>
      <p:ext uri="{BB962C8B-B14F-4D97-AF65-F5344CB8AC3E}">
        <p14:creationId xmlns:p14="http://schemas.microsoft.com/office/powerpoint/2010/main" val="2472627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15837"/>
            <a:ext cx="9067800" cy="1077218"/>
          </a:xfrm>
          <a:prstGeom prst="rect">
            <a:avLst/>
          </a:prstGeom>
        </p:spPr>
        <p:txBody>
          <a:bodyPr wrap="square">
            <a:spAutoFit/>
          </a:bodyPr>
          <a:lstStyle/>
          <a:p>
            <a:r>
              <a:rPr lang="vi-VN" sz="3200" b="1" dirty="0"/>
              <a:t>Câu 3 </a:t>
            </a:r>
            <a:r>
              <a:rPr lang="vi-VN" sz="3200" b="1" dirty="0" smtClean="0"/>
              <a:t>:</a:t>
            </a:r>
            <a:r>
              <a:rPr lang="vi-VN" sz="3200" b="1" dirty="0"/>
              <a:t> </a:t>
            </a:r>
            <a:r>
              <a:rPr lang="vi-VN" sz="3200" dirty="0">
                <a:solidFill>
                  <a:schemeClr val="bg1"/>
                </a:solidFill>
              </a:rPr>
              <a:t>Tìm các danh từ chung và danh từ riêng trong đoạn văn dưới đây</a:t>
            </a:r>
            <a:r>
              <a:rPr lang="vi-VN" sz="3200" dirty="0" smtClean="0">
                <a:solidFill>
                  <a:schemeClr val="bg1"/>
                </a:solidFill>
              </a:rPr>
              <a:t>:</a:t>
            </a:r>
            <a:endParaRPr lang="vi-VN" sz="32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69765728"/>
              </p:ext>
            </p:extLst>
          </p:nvPr>
        </p:nvGraphicFramePr>
        <p:xfrm>
          <a:off x="131618" y="1981200"/>
          <a:ext cx="8610600" cy="353568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2425049744"/>
                    </a:ext>
                  </a:extLst>
                </a:gridCol>
                <a:gridCol w="4305300">
                  <a:extLst>
                    <a:ext uri="{9D8B030D-6E8A-4147-A177-3AD203B41FA5}">
                      <a16:colId xmlns:a16="http://schemas.microsoft.com/office/drawing/2014/main" val="2431799057"/>
                    </a:ext>
                  </a:extLst>
                </a:gridCol>
              </a:tblGrid>
              <a:tr h="370840">
                <a:tc>
                  <a:txBody>
                    <a:bodyPr/>
                    <a:lstStyle/>
                    <a:p>
                      <a:pPr algn="ctr"/>
                      <a:r>
                        <a:rPr lang="en-US" sz="2800" b="1" dirty="0" smtClean="0">
                          <a:solidFill>
                            <a:srgbClr val="FF0000"/>
                          </a:solidFill>
                        </a:rPr>
                        <a:t>DT </a:t>
                      </a:r>
                      <a:r>
                        <a:rPr lang="vi-VN" sz="2800" b="1" dirty="0" smtClean="0">
                          <a:solidFill>
                            <a:srgbClr val="FF0000"/>
                          </a:solidFill>
                        </a:rPr>
                        <a:t>chung</a:t>
                      </a:r>
                      <a:endParaRPr lang="en-US" sz="2800" b="1" dirty="0">
                        <a:solidFill>
                          <a:srgbClr val="FF0000"/>
                        </a:solidFill>
                      </a:endParaRPr>
                    </a:p>
                  </a:txBody>
                  <a:tcPr/>
                </a:tc>
                <a:tc>
                  <a:txBody>
                    <a:bodyPr/>
                    <a:lstStyle/>
                    <a:p>
                      <a:pPr algn="ctr"/>
                      <a:r>
                        <a:rPr lang="en-US" sz="2800" b="1" dirty="0" smtClean="0">
                          <a:solidFill>
                            <a:srgbClr val="FF0000"/>
                          </a:solidFill>
                        </a:rPr>
                        <a:t>DT </a:t>
                      </a:r>
                      <a:r>
                        <a:rPr lang="vi-VN" sz="2800" b="1" dirty="0" smtClean="0">
                          <a:solidFill>
                            <a:srgbClr val="FF0000"/>
                          </a:solidFill>
                        </a:rPr>
                        <a:t>riêng</a:t>
                      </a:r>
                      <a:endParaRPr lang="en-US" sz="2800" b="1" dirty="0">
                        <a:solidFill>
                          <a:srgbClr val="FF0000"/>
                        </a:solidFill>
                      </a:endParaRPr>
                    </a:p>
                  </a:txBody>
                  <a:tcPr/>
                </a:tc>
                <a:extLst>
                  <a:ext uri="{0D108BD9-81ED-4DB2-BD59-A6C34878D82A}">
                    <a16:rowId xmlns:a16="http://schemas.microsoft.com/office/drawing/2014/main" val="3849778856"/>
                  </a:ext>
                </a:extLst>
              </a:tr>
              <a:tr h="370840">
                <a:tc>
                  <a:txBody>
                    <a:bodyPr/>
                    <a:lstStyle/>
                    <a:p>
                      <a:endParaRPr lang="en-US" sz="3200" dirty="0"/>
                    </a:p>
                  </a:txBody>
                  <a:tcPr/>
                </a:tc>
                <a:tc>
                  <a:txBody>
                    <a:bodyPr/>
                    <a:lstStyle/>
                    <a:p>
                      <a:r>
                        <a:rPr lang="en-US" sz="3200" dirty="0" smtClean="0"/>
                        <a:t> </a:t>
                      </a:r>
                    </a:p>
                    <a:p>
                      <a:endParaRPr lang="en-US" sz="3200" dirty="0" smtClean="0"/>
                    </a:p>
                    <a:p>
                      <a:endParaRPr lang="en-US" sz="3200" dirty="0" smtClean="0"/>
                    </a:p>
                    <a:p>
                      <a:endParaRPr lang="en-US" sz="3200" dirty="0" smtClean="0"/>
                    </a:p>
                    <a:p>
                      <a:endParaRPr lang="en-US" sz="3200" dirty="0" smtClean="0"/>
                    </a:p>
                    <a:p>
                      <a:endParaRPr lang="en-US" sz="3200" dirty="0"/>
                    </a:p>
                  </a:txBody>
                  <a:tcPr/>
                </a:tc>
                <a:extLst>
                  <a:ext uri="{0D108BD9-81ED-4DB2-BD59-A6C34878D82A}">
                    <a16:rowId xmlns:a16="http://schemas.microsoft.com/office/drawing/2014/main" val="3650061307"/>
                  </a:ext>
                </a:extLst>
              </a:tr>
            </a:tbl>
          </a:graphicData>
        </a:graphic>
      </p:graphicFrame>
      <p:sp>
        <p:nvSpPr>
          <p:cNvPr id="5" name="Rectangle 4"/>
          <p:cNvSpPr/>
          <p:nvPr/>
        </p:nvSpPr>
        <p:spPr>
          <a:xfrm>
            <a:off x="304800" y="2667000"/>
            <a:ext cx="4572000" cy="2062103"/>
          </a:xfrm>
          <a:prstGeom prst="rect">
            <a:avLst/>
          </a:prstGeom>
        </p:spPr>
        <p:txBody>
          <a:bodyPr>
            <a:spAutoFit/>
          </a:bodyPr>
          <a:lstStyle/>
          <a:p>
            <a:r>
              <a:rPr lang="vi-VN" sz="3200" dirty="0"/>
              <a:t>người anh hùng, tuổi, tên, quê, xã, huyện, tỉnh, nhiệm vụ, </a:t>
            </a:r>
            <a:r>
              <a:rPr lang="en-US" sz="3200" dirty="0" err="1" smtClean="0"/>
              <a:t>cán</a:t>
            </a:r>
            <a:r>
              <a:rPr lang="en-US" sz="3200" dirty="0" smtClean="0"/>
              <a:t> </a:t>
            </a:r>
            <a:r>
              <a:rPr lang="vi-VN" sz="3200" dirty="0" smtClean="0"/>
              <a:t>bộ, </a:t>
            </a:r>
            <a:r>
              <a:rPr lang="vi-VN" sz="3200" dirty="0"/>
              <a:t>anh</a:t>
            </a:r>
            <a:endParaRPr lang="en-US" sz="3200" dirty="0"/>
          </a:p>
        </p:txBody>
      </p:sp>
      <p:sp>
        <p:nvSpPr>
          <p:cNvPr id="6" name="Rectangle 5"/>
          <p:cNvSpPr/>
          <p:nvPr/>
        </p:nvSpPr>
        <p:spPr>
          <a:xfrm>
            <a:off x="4724400" y="2768079"/>
            <a:ext cx="4572000" cy="2554545"/>
          </a:xfrm>
          <a:prstGeom prst="rect">
            <a:avLst/>
          </a:prstGeom>
        </p:spPr>
        <p:txBody>
          <a:bodyPr>
            <a:spAutoFit/>
          </a:bodyPr>
          <a:lstStyle/>
          <a:p>
            <a:r>
              <a:rPr lang="vi-VN" sz="3200" dirty="0"/>
              <a:t>Kim Đồng, Việt Nam, Nông Văn Dền, Nông Văn Dèn, Nà Mạ, Trường Hà, Hà Quảng, Cao Bằng</a:t>
            </a:r>
            <a:endParaRPr lang="en-US" sz="3200" dirty="0"/>
          </a:p>
        </p:txBody>
      </p:sp>
    </p:spTree>
    <p:extLst>
      <p:ext uri="{BB962C8B-B14F-4D97-AF65-F5344CB8AC3E}">
        <p14:creationId xmlns:p14="http://schemas.microsoft.com/office/powerpoint/2010/main" val="97066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210" y="381000"/>
            <a:ext cx="8839200" cy="584775"/>
          </a:xfrm>
          <a:prstGeom prst="rect">
            <a:avLst/>
          </a:prstGeom>
        </p:spPr>
        <p:txBody>
          <a:bodyPr wrap="square">
            <a:spAutoFit/>
          </a:bodyPr>
          <a:lstStyle/>
          <a:p>
            <a:r>
              <a:rPr lang="vi-VN" sz="3200" b="1"/>
              <a:t>Câu 4 </a:t>
            </a:r>
            <a:r>
              <a:rPr lang="vi-VN" sz="3200" b="1" smtClean="0"/>
              <a:t>:</a:t>
            </a:r>
            <a:r>
              <a:rPr lang="vi-VN" sz="3200" b="1"/>
              <a:t> </a:t>
            </a:r>
            <a:r>
              <a:rPr lang="vi-VN" sz="3200"/>
              <a:t>Tìm danh từ theo gợi ý dưới đây:</a:t>
            </a:r>
            <a:endParaRPr lang="en-US" sz="3200"/>
          </a:p>
        </p:txBody>
      </p:sp>
      <p:pic>
        <p:nvPicPr>
          <p:cNvPr id="5122" name="Picture 2" descr="Luyện từ và câu lớp 4 trang 18, 19 (Danh từ chung, danh từ riêng) | Kết nối tri thức Giải Tiếng Việt lớ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3" y="838200"/>
            <a:ext cx="8988425" cy="25117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72" y="3429000"/>
            <a:ext cx="8873837" cy="3539430"/>
          </a:xfrm>
          <a:prstGeom prst="rect">
            <a:avLst/>
          </a:prstGeom>
        </p:spPr>
        <p:txBody>
          <a:bodyPr wrap="square">
            <a:spAutoFit/>
          </a:bodyPr>
          <a:lstStyle/>
          <a:p>
            <a:r>
              <a:rPr lang="vi-VN" sz="2800" dirty="0">
                <a:solidFill>
                  <a:srgbClr val="FF0000"/>
                </a:solidFill>
              </a:rPr>
              <a:t>- </a:t>
            </a:r>
            <a:r>
              <a:rPr lang="en-US" sz="2800" dirty="0" smtClean="0">
                <a:solidFill>
                  <a:srgbClr val="FF0000"/>
                </a:solidFill>
              </a:rPr>
              <a:t>DT </a:t>
            </a:r>
            <a:r>
              <a:rPr lang="vi-VN" sz="2800" dirty="0" smtClean="0">
                <a:solidFill>
                  <a:srgbClr val="FF0000"/>
                </a:solidFill>
              </a:rPr>
              <a:t>chung </a:t>
            </a:r>
            <a:r>
              <a:rPr lang="vi-VN" sz="2800" dirty="0">
                <a:solidFill>
                  <a:srgbClr val="FF0000"/>
                </a:solidFill>
              </a:rPr>
              <a:t>chỉ 1 dụng cụ học tập: bút, sách, vở.</a:t>
            </a:r>
          </a:p>
          <a:p>
            <a:r>
              <a:rPr lang="vi-VN" sz="2800" dirty="0">
                <a:solidFill>
                  <a:srgbClr val="FF0000"/>
                </a:solidFill>
              </a:rPr>
              <a:t>- </a:t>
            </a:r>
            <a:r>
              <a:rPr lang="vi-VN" sz="2800" dirty="0" smtClean="0">
                <a:solidFill>
                  <a:srgbClr val="FF0000"/>
                </a:solidFill>
              </a:rPr>
              <a:t>D</a:t>
            </a:r>
            <a:r>
              <a:rPr lang="en-US" sz="2800" dirty="0" smtClean="0">
                <a:solidFill>
                  <a:srgbClr val="FF0000"/>
                </a:solidFill>
              </a:rPr>
              <a:t>T</a:t>
            </a:r>
            <a:r>
              <a:rPr lang="vi-VN" sz="2800" dirty="0" smtClean="0">
                <a:solidFill>
                  <a:srgbClr val="FF0000"/>
                </a:solidFill>
              </a:rPr>
              <a:t>riêng </a:t>
            </a:r>
            <a:r>
              <a:rPr lang="vi-VN" sz="2800" dirty="0">
                <a:solidFill>
                  <a:srgbClr val="FF0000"/>
                </a:solidFill>
              </a:rPr>
              <a:t>gọi tên 1 người bạn: Trang, Tiến, Ly.</a:t>
            </a:r>
          </a:p>
          <a:p>
            <a:r>
              <a:rPr lang="vi-VN" sz="2800" dirty="0">
                <a:solidFill>
                  <a:srgbClr val="FF0000"/>
                </a:solidFill>
              </a:rPr>
              <a:t>- </a:t>
            </a:r>
            <a:r>
              <a:rPr lang="vi-VN" sz="2800" dirty="0" smtClean="0">
                <a:solidFill>
                  <a:srgbClr val="FF0000"/>
                </a:solidFill>
              </a:rPr>
              <a:t>D</a:t>
            </a:r>
            <a:r>
              <a:rPr lang="en-US" sz="2800" dirty="0" smtClean="0">
                <a:solidFill>
                  <a:srgbClr val="FF0000"/>
                </a:solidFill>
              </a:rPr>
              <a:t>T</a:t>
            </a:r>
            <a:r>
              <a:rPr lang="vi-VN" sz="2800" dirty="0" smtClean="0">
                <a:solidFill>
                  <a:srgbClr val="FF0000"/>
                </a:solidFill>
              </a:rPr>
              <a:t>chung </a:t>
            </a:r>
            <a:r>
              <a:rPr lang="vi-VN" sz="2800" dirty="0">
                <a:solidFill>
                  <a:srgbClr val="FF0000"/>
                </a:solidFill>
              </a:rPr>
              <a:t>chỉ 1 nghề: giáo viên, bác sĩ, ca sĩ.</a:t>
            </a:r>
          </a:p>
          <a:p>
            <a:r>
              <a:rPr lang="vi-VN" sz="2800" dirty="0">
                <a:solidFill>
                  <a:srgbClr val="FF0000"/>
                </a:solidFill>
              </a:rPr>
              <a:t>- </a:t>
            </a:r>
            <a:r>
              <a:rPr lang="vi-VN" sz="2800" dirty="0" smtClean="0">
                <a:solidFill>
                  <a:srgbClr val="FF0000"/>
                </a:solidFill>
              </a:rPr>
              <a:t>D</a:t>
            </a:r>
            <a:r>
              <a:rPr lang="en-US" sz="2800" dirty="0" smtClean="0">
                <a:solidFill>
                  <a:srgbClr val="FF0000"/>
                </a:solidFill>
              </a:rPr>
              <a:t>T </a:t>
            </a:r>
            <a:r>
              <a:rPr lang="vi-VN" sz="2800" dirty="0" smtClean="0">
                <a:solidFill>
                  <a:srgbClr val="FF0000"/>
                </a:solidFill>
              </a:rPr>
              <a:t>riêng </a:t>
            </a:r>
            <a:r>
              <a:rPr lang="vi-VN" sz="2800" dirty="0">
                <a:solidFill>
                  <a:srgbClr val="FF0000"/>
                </a:solidFill>
              </a:rPr>
              <a:t>gọi tên 1 con đường, con phố: Xuân Thủy, Vũ Tông Phan, Phạm Hùng.</a:t>
            </a:r>
          </a:p>
          <a:p>
            <a:r>
              <a:rPr lang="vi-VN" sz="2800" dirty="0">
                <a:solidFill>
                  <a:srgbClr val="FF0000"/>
                </a:solidFill>
              </a:rPr>
              <a:t>- </a:t>
            </a:r>
            <a:r>
              <a:rPr lang="vi-VN" sz="2800" dirty="0" smtClean="0">
                <a:solidFill>
                  <a:srgbClr val="FF0000"/>
                </a:solidFill>
              </a:rPr>
              <a:t>D</a:t>
            </a:r>
            <a:r>
              <a:rPr lang="en-US" sz="2800" dirty="0" smtClean="0">
                <a:solidFill>
                  <a:srgbClr val="FF0000"/>
                </a:solidFill>
              </a:rPr>
              <a:t>T</a:t>
            </a:r>
            <a:r>
              <a:rPr lang="vi-VN" sz="2800" dirty="0" smtClean="0">
                <a:solidFill>
                  <a:srgbClr val="FF0000"/>
                </a:solidFill>
              </a:rPr>
              <a:t>chung </a:t>
            </a:r>
            <a:r>
              <a:rPr lang="vi-VN" sz="2800" dirty="0">
                <a:solidFill>
                  <a:srgbClr val="FF0000"/>
                </a:solidFill>
              </a:rPr>
              <a:t>chỉ 1 đồ dùng gia đình: bếp, nồi, bát, đũa.</a:t>
            </a:r>
          </a:p>
          <a:p>
            <a:r>
              <a:rPr lang="vi-VN" sz="2800" dirty="0">
                <a:solidFill>
                  <a:srgbClr val="FF0000"/>
                </a:solidFill>
              </a:rPr>
              <a:t>- </a:t>
            </a:r>
            <a:r>
              <a:rPr lang="vi-VN" sz="2800" dirty="0" smtClean="0">
                <a:solidFill>
                  <a:srgbClr val="FF0000"/>
                </a:solidFill>
              </a:rPr>
              <a:t>D</a:t>
            </a:r>
            <a:r>
              <a:rPr lang="en-US" sz="2800" dirty="0" smtClean="0">
                <a:solidFill>
                  <a:srgbClr val="FF0000"/>
                </a:solidFill>
              </a:rPr>
              <a:t>T</a:t>
            </a:r>
            <a:r>
              <a:rPr lang="vi-VN" sz="2800" dirty="0" smtClean="0">
                <a:solidFill>
                  <a:srgbClr val="FF0000"/>
                </a:solidFill>
              </a:rPr>
              <a:t> </a:t>
            </a:r>
            <a:r>
              <a:rPr lang="vi-VN" sz="2800" dirty="0">
                <a:solidFill>
                  <a:srgbClr val="FF0000"/>
                </a:solidFill>
              </a:rPr>
              <a:t>riêng gọi tên 1 đất nước: Việt Nam, Nhật Bản, Hàn Quốc</a:t>
            </a:r>
            <a:r>
              <a:rPr lang="vi-VN" sz="2800" dirty="0" smtClean="0">
                <a:solidFill>
                  <a:srgbClr val="FF0000"/>
                </a:solidFill>
              </a:rPr>
              <a:t>.</a:t>
            </a:r>
            <a:endParaRPr lang="vi-VN" sz="2800" dirty="0">
              <a:solidFill>
                <a:srgbClr val="FF0000"/>
              </a:solidFill>
            </a:endParaRPr>
          </a:p>
        </p:txBody>
      </p:sp>
    </p:spTree>
    <p:extLst>
      <p:ext uri="{BB962C8B-B14F-4D97-AF65-F5344CB8AC3E}">
        <p14:creationId xmlns:p14="http://schemas.microsoft.com/office/powerpoint/2010/main" val="34528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ln\OneDrive\Máy tính\tieng-viet-lop-4-tap-1-ket-noi-tri-thuc-pdf (1)_page-0018.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000" y="2743200"/>
            <a:ext cx="8612787"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588050"/>
            <a:ext cx="76962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    TIẾNG VIỆT: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3 - ANH  EM SINH ĐÔI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400" y="1298676"/>
            <a:ext cx="7848600" cy="954107"/>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KHỞI ĐỘNG: </a:t>
            </a:r>
          </a:p>
          <a:p>
            <a:r>
              <a:rPr lang="vi-VN" sz="2800" dirty="0" smtClean="0">
                <a:latin typeface="Times New Roman" panose="02020603050405020304" pitchFamily="18" charset="0"/>
                <a:cs typeface="Times New Roman" panose="02020603050405020304" pitchFamily="18" charset="0"/>
              </a:rPr>
              <a:t>- Tìm </a:t>
            </a:r>
            <a:r>
              <a:rPr lang="en-GB" sz="2800" dirty="0" err="1" smtClean="0">
                <a:latin typeface="Times New Roman" panose="02020603050405020304" pitchFamily="18" charset="0"/>
                <a:cs typeface="Times New Roman" panose="02020603050405020304" pitchFamily="18" charset="0"/>
              </a:rPr>
              <a:t>và</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nói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nhanh</a:t>
            </a:r>
            <a:r>
              <a:rPr lang="en-GB" sz="2800" dirty="0" smtClean="0">
                <a:latin typeface="Times New Roman" panose="02020603050405020304" pitchFamily="18" charset="0"/>
                <a:cs typeface="Times New Roman" panose="02020603050405020304" pitchFamily="18" charset="0"/>
              </a:rPr>
              <a:t> 5 </a:t>
            </a:r>
            <a:r>
              <a:rPr lang="en-GB" sz="2800" dirty="0" err="1" smtClean="0">
                <a:latin typeface="Times New Roman" panose="02020603050405020304" pitchFamily="18" charset="0"/>
                <a:cs typeface="Times New Roman" panose="02020603050405020304" pitchFamily="18" charset="0"/>
              </a:rPr>
              <a:t>điểm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khác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nhau</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giữa</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hai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tranh</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8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457200"/>
            <a:ext cx="8763000" cy="5693866"/>
          </a:xfrm>
          <a:prstGeom prst="rect">
            <a:avLst/>
          </a:prstGeom>
        </p:spPr>
        <p:txBody>
          <a:bodyPr wrap="square">
            <a:spAutoFit/>
          </a:bodyPr>
          <a:lstStyle/>
          <a:p>
            <a:r>
              <a:rPr lang="vi-VN" sz="2800" b="1" smtClean="0">
                <a:hlinkClick r:id="rId2"/>
              </a:rPr>
              <a:t>Viết</a:t>
            </a:r>
            <a:r>
              <a:rPr lang="vi-VN" sz="2800" b="1">
                <a:hlinkClick r:id="rId2"/>
              </a:rPr>
              <a:t>: Tìm ý cho đoạn văn nêu ý kiến trang 19</a:t>
            </a:r>
            <a:endParaRPr lang="vi-VN" sz="2800"/>
          </a:p>
          <a:p>
            <a:r>
              <a:rPr lang="vi-VN" sz="2800"/>
              <a:t>Chọn 1 trong 2 đề dưới đây:</a:t>
            </a:r>
          </a:p>
          <a:p>
            <a:r>
              <a:rPr lang="vi-VN" sz="2800" b="1"/>
              <a:t>Đề 1</a:t>
            </a:r>
            <a:r>
              <a:rPr lang="vi-VN" sz="2800"/>
              <a:t>: Viết đoạn văn nêu lí do yêu thích một câu chuyện về tình cảm gia đình mà em đã đọc hoặc đã nghe.</a:t>
            </a:r>
          </a:p>
          <a:p>
            <a:r>
              <a:rPr lang="vi-VN" sz="2800" b="1"/>
              <a:t>Đề 2</a:t>
            </a:r>
            <a:r>
              <a:rPr lang="vi-VN" sz="2800"/>
              <a:t>: Viết đoạn văn nêu lí do yêu thích một câu chuyện về các con vật mà em đã đọc hoặc đã nghe.</a:t>
            </a:r>
          </a:p>
          <a:p>
            <a:r>
              <a:rPr lang="vi-VN" sz="2800" b="1"/>
              <a:t>Câu 1 </a:t>
            </a:r>
            <a:r>
              <a:rPr lang="vi-VN" sz="2800" b="1" smtClean="0"/>
              <a:t>:</a:t>
            </a:r>
            <a:r>
              <a:rPr lang="vi-VN" sz="2800" b="1"/>
              <a:t> </a:t>
            </a:r>
            <a:r>
              <a:rPr lang="vi-VN" sz="2800"/>
              <a:t>Chuẩn bị</a:t>
            </a:r>
          </a:p>
          <a:p>
            <a:r>
              <a:rPr lang="vi-VN" sz="2800"/>
              <a:t>- Em thích câu chuyện nào? Câu chuyện đó em đã đọc hay được nghe kể?</a:t>
            </a:r>
          </a:p>
          <a:p>
            <a:r>
              <a:rPr lang="vi-VN" sz="2800"/>
              <a:t>- Vì sao em thích câu chuyện đó? (Câu chuyện có nội dung gì hấp dẫn? Nhân vật nào thú vị? Chi tiết nào gây ấn tượng?,…)</a:t>
            </a:r>
          </a:p>
        </p:txBody>
      </p:sp>
    </p:spTree>
    <p:extLst>
      <p:ext uri="{BB962C8B-B14F-4D97-AF65-F5344CB8AC3E}">
        <p14:creationId xmlns:p14="http://schemas.microsoft.com/office/powerpoint/2010/main" val="1014029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2677656"/>
          </a:xfrm>
          <a:prstGeom prst="rect">
            <a:avLst/>
          </a:prstGeom>
        </p:spPr>
        <p:txBody>
          <a:bodyPr wrap="square">
            <a:spAutoFit/>
          </a:bodyPr>
          <a:lstStyle/>
          <a:p>
            <a:r>
              <a:rPr lang="vi-VN" sz="2800" b="1"/>
              <a:t>Đề 1.</a:t>
            </a:r>
            <a:endParaRPr lang="vi-VN" sz="2800"/>
          </a:p>
          <a:p>
            <a:r>
              <a:rPr lang="vi-VN" sz="2800"/>
              <a:t>- Em thích câu chuyện Sự tích cây vú sữa, câu chuyện em đã được đọc.</a:t>
            </a:r>
          </a:p>
          <a:p>
            <a:r>
              <a:rPr lang="vi-VN" sz="2800"/>
              <a:t>- Em thích câu chuyện đó vì câu chuyện nói về tình cảm mẹ con, chi tiết gây ấn tượng là chi tiết cây vú sữa cuối câu chuyện</a:t>
            </a:r>
            <a:r>
              <a:rPr lang="vi-VN" sz="2800" smtClean="0"/>
              <a:t>.</a:t>
            </a:r>
            <a:endParaRPr lang="vi-VN" sz="2800"/>
          </a:p>
        </p:txBody>
      </p:sp>
      <p:sp>
        <p:nvSpPr>
          <p:cNvPr id="3" name="Rectangle 2"/>
          <p:cNvSpPr/>
          <p:nvPr/>
        </p:nvSpPr>
        <p:spPr>
          <a:xfrm>
            <a:off x="221673" y="3124200"/>
            <a:ext cx="8686800" cy="3108543"/>
          </a:xfrm>
          <a:prstGeom prst="rect">
            <a:avLst/>
          </a:prstGeom>
        </p:spPr>
        <p:txBody>
          <a:bodyPr wrap="square">
            <a:spAutoFit/>
          </a:bodyPr>
          <a:lstStyle/>
          <a:p>
            <a:r>
              <a:rPr lang="vi-VN" sz="2800" b="1" smtClean="0"/>
              <a:t>Đề </a:t>
            </a:r>
            <a:r>
              <a:rPr lang="vi-VN" sz="2800" b="1"/>
              <a:t>2</a:t>
            </a:r>
            <a:endParaRPr lang="vi-VN" sz="2800"/>
          </a:p>
          <a:p>
            <a:r>
              <a:rPr lang="vi-VN" sz="2800"/>
              <a:t>- Em thích câu chuyện Câu chuyện Rùa và thỏ, câu chuyện em đã được đọc.</a:t>
            </a:r>
          </a:p>
          <a:p>
            <a:r>
              <a:rPr lang="vi-VN" sz="2800"/>
              <a:t>- Em thích câu chuyện đó vì nói về cuộc chạy đua giữa rùa và thỏ, nhân vật rùa tuy chậm chạp nhưng chăm chỉ về đích trước, nhân vật thỏ tuy chạy nhanh nhưng coi thường rùa nên về đích sau,…</a:t>
            </a:r>
          </a:p>
        </p:txBody>
      </p:sp>
    </p:spTree>
    <p:extLst>
      <p:ext uri="{BB962C8B-B14F-4D97-AF65-F5344CB8AC3E}">
        <p14:creationId xmlns:p14="http://schemas.microsoft.com/office/powerpoint/2010/main" val="101402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99774569"/>
              </p:ext>
            </p:extLst>
          </p:nvPr>
        </p:nvGraphicFramePr>
        <p:xfrm>
          <a:off x="381000" y="1066800"/>
          <a:ext cx="8534400" cy="4175760"/>
        </p:xfrm>
        <a:graphic>
          <a:graphicData uri="http://schemas.openxmlformats.org/drawingml/2006/table">
            <a:tbl>
              <a:tblPr>
                <a:tableStyleId>{616DA210-FB5B-4158-B5E0-FEB733F419BA}</a:tableStyleId>
              </a:tblPr>
              <a:tblGrid>
                <a:gridCol w="1641231">
                  <a:extLst>
                    <a:ext uri="{9D8B030D-6E8A-4147-A177-3AD203B41FA5}">
                      <a16:colId xmlns:a16="http://schemas.microsoft.com/office/drawing/2014/main" val="20000"/>
                    </a:ext>
                  </a:extLst>
                </a:gridCol>
                <a:gridCol w="6893169">
                  <a:extLst>
                    <a:ext uri="{9D8B030D-6E8A-4147-A177-3AD203B41FA5}">
                      <a16:colId xmlns:a16="http://schemas.microsoft.com/office/drawing/2014/main" val="20001"/>
                    </a:ext>
                  </a:extLst>
                </a:gridCol>
              </a:tblGrid>
              <a:tr h="0">
                <a:tc>
                  <a:txBody>
                    <a:bodyPr/>
                    <a:lstStyle/>
                    <a:p>
                      <a:pPr algn="ctr"/>
                      <a:r>
                        <a:rPr lang="vi-VN" sz="3200">
                          <a:effectLst/>
                        </a:rPr>
                        <a:t>Mở đầu</a:t>
                      </a:r>
                      <a:endParaRPr lang="vi-VN" sz="3200">
                        <a:solidFill>
                          <a:srgbClr val="000000"/>
                        </a:solidFill>
                        <a:effectLst/>
                      </a:endParaRPr>
                    </a:p>
                  </a:txBody>
                  <a:tcPr anchor="ctr"/>
                </a:tc>
                <a:tc>
                  <a:txBody>
                    <a:bodyPr/>
                    <a:lstStyle/>
                    <a:p>
                      <a:pPr algn="just"/>
                      <a:r>
                        <a:rPr lang="en-US" sz="3200">
                          <a:effectLst/>
                        </a:rPr>
                        <a:t>Giới thiệu tên câu chuyện và nêu ý kiến chung về câu chuyện.</a:t>
                      </a:r>
                      <a:endParaRPr lang="en-US" sz="3200">
                        <a:solidFill>
                          <a:srgbClr val="000000"/>
                        </a:solidFill>
                        <a:effectLst/>
                      </a:endParaRPr>
                    </a:p>
                  </a:txBody>
                  <a:tcPr/>
                </a:tc>
                <a:extLst>
                  <a:ext uri="{0D108BD9-81ED-4DB2-BD59-A6C34878D82A}">
                    <a16:rowId xmlns:a16="http://schemas.microsoft.com/office/drawing/2014/main" val="10000"/>
                  </a:ext>
                </a:extLst>
              </a:tr>
              <a:tr h="0">
                <a:tc>
                  <a:txBody>
                    <a:bodyPr/>
                    <a:lstStyle/>
                    <a:p>
                      <a:pPr algn="ctr"/>
                      <a:r>
                        <a:rPr lang="en-US" sz="3200">
                          <a:effectLst/>
                        </a:rPr>
                        <a:t>Triển khai</a:t>
                      </a:r>
                      <a:endParaRPr lang="en-US" sz="3200">
                        <a:solidFill>
                          <a:srgbClr val="000000"/>
                        </a:solidFill>
                        <a:effectLst/>
                      </a:endParaRPr>
                    </a:p>
                  </a:txBody>
                  <a:tcPr anchor="ctr"/>
                </a:tc>
                <a:tc>
                  <a:txBody>
                    <a:bodyPr/>
                    <a:lstStyle/>
                    <a:p>
                      <a:pPr algn="just"/>
                      <a:r>
                        <a:rPr lang="vi-VN" sz="3200">
                          <a:effectLst/>
                        </a:rPr>
                        <a:t>Nêu một hoặc một số lí do yêu thích câu chuyện, chọn dẫn chứng cụ thể giúp người đọc hiểu rõ lí do yêu thích câu chuyện.</a:t>
                      </a:r>
                      <a:endParaRPr lang="vi-VN" sz="3200">
                        <a:solidFill>
                          <a:srgbClr val="000000"/>
                        </a:solidFill>
                        <a:effectLst/>
                      </a:endParaRPr>
                    </a:p>
                  </a:txBody>
                  <a:tcPr/>
                </a:tc>
                <a:extLst>
                  <a:ext uri="{0D108BD9-81ED-4DB2-BD59-A6C34878D82A}">
                    <a16:rowId xmlns:a16="http://schemas.microsoft.com/office/drawing/2014/main" val="10001"/>
                  </a:ext>
                </a:extLst>
              </a:tr>
              <a:tr h="0">
                <a:tc>
                  <a:txBody>
                    <a:bodyPr/>
                    <a:lstStyle/>
                    <a:p>
                      <a:pPr algn="ctr"/>
                      <a:r>
                        <a:rPr lang="en-US" sz="3200">
                          <a:effectLst/>
                        </a:rPr>
                        <a:t>Kết thúc</a:t>
                      </a:r>
                      <a:endParaRPr lang="en-US" sz="3200">
                        <a:solidFill>
                          <a:srgbClr val="000000"/>
                        </a:solidFill>
                        <a:effectLst/>
                      </a:endParaRPr>
                    </a:p>
                  </a:txBody>
                  <a:tcPr anchor="ctr"/>
                </a:tc>
                <a:tc>
                  <a:txBody>
                    <a:bodyPr/>
                    <a:lstStyle/>
                    <a:p>
                      <a:pPr algn="just"/>
                      <a:r>
                        <a:rPr lang="vi-VN" sz="3200">
                          <a:effectLst/>
                        </a:rPr>
                        <a:t>Khẳng định lại ý kiến của em đối với câu chuyệ</a:t>
                      </a:r>
                      <a:endParaRPr lang="vi-VN" sz="3200">
                        <a:solidFill>
                          <a:srgbClr val="000000"/>
                        </a:solidFill>
                        <a:effectLst/>
                      </a:endParaRPr>
                    </a:p>
                  </a:txBody>
                  <a:tcP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1066800" y="374303"/>
            <a:ext cx="19607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Open Sans"/>
                <a:cs typeface="Arial" pitchFamily="34" charset="0"/>
              </a:rPr>
              <a:t>Câu 2  </a:t>
            </a:r>
            <a:r>
              <a:rPr kumimoji="0" lang="en-US" sz="2400" b="0" i="0" u="none" strike="noStrike" cap="none" normalizeH="0" baseline="0" smtClean="0">
                <a:ln>
                  <a:noFill/>
                </a:ln>
                <a:solidFill>
                  <a:srgbClr val="000000"/>
                </a:solidFill>
                <a:effectLst/>
                <a:latin typeface="Open Sans"/>
                <a:cs typeface="Arial" pitchFamily="34" charset="0"/>
              </a:rPr>
              <a:t>Tìm ý</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42741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8797729"/>
              </p:ext>
            </p:extLst>
          </p:nvPr>
        </p:nvGraphicFramePr>
        <p:xfrm>
          <a:off x="152400" y="928258"/>
          <a:ext cx="8839200" cy="5056909"/>
        </p:xfrm>
        <a:graphic>
          <a:graphicData uri="http://schemas.openxmlformats.org/drawingml/2006/table">
            <a:tbl>
              <a:tblPr>
                <a:tableStyleId>{616DA210-FB5B-4158-B5E0-FEB733F419BA}</a:tableStyleId>
              </a:tblPr>
              <a:tblGrid>
                <a:gridCol w="1371600">
                  <a:extLst>
                    <a:ext uri="{9D8B030D-6E8A-4147-A177-3AD203B41FA5}">
                      <a16:colId xmlns:a16="http://schemas.microsoft.com/office/drawing/2014/main" val="20000"/>
                    </a:ext>
                  </a:extLst>
                </a:gridCol>
                <a:gridCol w="7467600">
                  <a:extLst>
                    <a:ext uri="{9D8B030D-6E8A-4147-A177-3AD203B41FA5}">
                      <a16:colId xmlns:a16="http://schemas.microsoft.com/office/drawing/2014/main" val="20001"/>
                    </a:ext>
                  </a:extLst>
                </a:gridCol>
              </a:tblGrid>
              <a:tr h="1195269">
                <a:tc>
                  <a:txBody>
                    <a:bodyPr/>
                    <a:lstStyle/>
                    <a:p>
                      <a:pPr algn="ctr"/>
                      <a:r>
                        <a:rPr lang="vi-VN" sz="2400" dirty="0">
                          <a:effectLst/>
                        </a:rPr>
                        <a:t>Mở đầu</a:t>
                      </a:r>
                      <a:endParaRPr lang="vi-VN" sz="2400" dirty="0">
                        <a:solidFill>
                          <a:srgbClr val="000000"/>
                        </a:solidFill>
                        <a:effectLst/>
                      </a:endParaRPr>
                    </a:p>
                  </a:txBody>
                  <a:tcPr anchor="ctr"/>
                </a:tc>
                <a:tc>
                  <a:txBody>
                    <a:bodyPr/>
                    <a:lstStyle/>
                    <a:p>
                      <a:pPr algn="just"/>
                      <a:r>
                        <a:rPr lang="vi-VN" sz="2400">
                          <a:effectLst/>
                        </a:rPr>
                        <a:t>Giới thiệu tên câu chuyện “Sự tích cây vú sữa” vè nêu ý kiến chung đây là câu chuyện nổi tiếng viết về tình cảm gia đình.</a:t>
                      </a:r>
                      <a:endParaRPr lang="vi-VN" sz="2400">
                        <a:solidFill>
                          <a:srgbClr val="000000"/>
                        </a:solidFill>
                        <a:effectLst/>
                      </a:endParaRPr>
                    </a:p>
                  </a:txBody>
                  <a:tcPr/>
                </a:tc>
                <a:extLst>
                  <a:ext uri="{0D108BD9-81ED-4DB2-BD59-A6C34878D82A}">
                    <a16:rowId xmlns:a16="http://schemas.microsoft.com/office/drawing/2014/main" val="10000"/>
                  </a:ext>
                </a:extLst>
              </a:tr>
              <a:tr h="2666371">
                <a:tc>
                  <a:txBody>
                    <a:bodyPr/>
                    <a:lstStyle/>
                    <a:p>
                      <a:pPr algn="ctr"/>
                      <a:r>
                        <a:rPr lang="en-US" sz="2400">
                          <a:effectLst/>
                        </a:rPr>
                        <a:t>Triển khai</a:t>
                      </a:r>
                      <a:endParaRPr lang="en-US" sz="2400">
                        <a:solidFill>
                          <a:srgbClr val="000000"/>
                        </a:solidFill>
                        <a:effectLst/>
                      </a:endParaRPr>
                    </a:p>
                  </a:txBody>
                  <a:tcPr anchor="ctr"/>
                </a:tc>
                <a:tc>
                  <a:txBody>
                    <a:bodyPr/>
                    <a:lstStyle/>
                    <a:p>
                      <a:pPr algn="just"/>
                      <a:r>
                        <a:rPr lang="vi-VN" sz="2400">
                          <a:effectLst/>
                        </a:rPr>
                        <a:t>- Câu chuyện kể về tình mẹ con sâu nặng. Cậu con trai ham chơi ngỗ ngược bỏ đi khiến mẹ buồn lòng và ngóng trông từng ngày. Khi cậu hối hận trở về thì mẹ đã biến thành cây vú sữa. Người mẹ thương con, dù biến thành cây nhưng vẫn cho ra những trái vú sữa ngọt ngào như dòng sữa mẹ cho con.</a:t>
                      </a:r>
                    </a:p>
                    <a:p>
                      <a:pPr algn="just"/>
                      <a:r>
                        <a:rPr lang="vi-VN" sz="2400">
                          <a:effectLst/>
                        </a:rPr>
                        <a:t>- Câu chuyện sử dụng nhiều chi tiết kì ảo, hấp dẫn.</a:t>
                      </a:r>
                      <a:endParaRPr lang="vi-VN" sz="2400">
                        <a:solidFill>
                          <a:srgbClr val="000000"/>
                        </a:solidFill>
                        <a:effectLst/>
                      </a:endParaRPr>
                    </a:p>
                  </a:txBody>
                  <a:tcPr/>
                </a:tc>
                <a:extLst>
                  <a:ext uri="{0D108BD9-81ED-4DB2-BD59-A6C34878D82A}">
                    <a16:rowId xmlns:a16="http://schemas.microsoft.com/office/drawing/2014/main" val="10001"/>
                  </a:ext>
                </a:extLst>
              </a:tr>
              <a:tr h="1195269">
                <a:tc>
                  <a:txBody>
                    <a:bodyPr/>
                    <a:lstStyle/>
                    <a:p>
                      <a:pPr algn="ctr"/>
                      <a:r>
                        <a:rPr lang="en-US" sz="2400">
                          <a:effectLst/>
                        </a:rPr>
                        <a:t>Kết thúc</a:t>
                      </a:r>
                      <a:endParaRPr lang="en-US" sz="2400">
                        <a:solidFill>
                          <a:srgbClr val="000000"/>
                        </a:solidFill>
                        <a:effectLst/>
                      </a:endParaRPr>
                    </a:p>
                  </a:txBody>
                  <a:tcPr anchor="ctr"/>
                </a:tc>
                <a:tc>
                  <a:txBody>
                    <a:bodyPr/>
                    <a:lstStyle/>
                    <a:p>
                      <a:pPr algn="just"/>
                      <a:r>
                        <a:rPr lang="vi-VN" sz="2400" dirty="0">
                          <a:effectLst/>
                        </a:rPr>
                        <a:t>- Câu chuyện khiến em rưng rưng xúc động.</a:t>
                      </a:r>
                    </a:p>
                    <a:p>
                      <a:pPr algn="just"/>
                      <a:r>
                        <a:rPr lang="vi-VN" sz="2400" dirty="0">
                          <a:effectLst/>
                        </a:rPr>
                        <a:t>- Bài học: Là con cái, hãy hiếu thảo và yêu thương bố mẹ.  </a:t>
                      </a:r>
                      <a:endParaRPr lang="vi-VN" sz="2400" dirty="0">
                        <a:solidFill>
                          <a:srgbClr val="000000"/>
                        </a:solidFill>
                        <a:effectLst/>
                      </a:endParaRPr>
                    </a:p>
                  </a:txBody>
                  <a:tcP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2819400" y="281927"/>
            <a:ext cx="12875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000000"/>
                </a:solidFill>
                <a:effectLst/>
                <a:latin typeface="Open Sans"/>
                <a:cs typeface="Arial" pitchFamily="34" charset="0"/>
              </a:rPr>
              <a:t>Đề 1.</a:t>
            </a:r>
            <a:endParaRPr kumimoji="0" lang="en-US" sz="4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7691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09552123"/>
              </p:ext>
            </p:extLst>
          </p:nvPr>
        </p:nvGraphicFramePr>
        <p:xfrm>
          <a:off x="304800" y="978188"/>
          <a:ext cx="8534400" cy="5394960"/>
        </p:xfrm>
        <a:graphic>
          <a:graphicData uri="http://schemas.openxmlformats.org/drawingml/2006/table">
            <a:tbl>
              <a:tblPr>
                <a:tableStyleId>{616DA210-FB5B-4158-B5E0-FEB733F419BA}</a:tableStyleId>
              </a:tblPr>
              <a:tblGrid>
                <a:gridCol w="14478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0">
                <a:tc>
                  <a:txBody>
                    <a:bodyPr/>
                    <a:lstStyle/>
                    <a:p>
                      <a:pPr algn="ctr"/>
                      <a:r>
                        <a:rPr lang="vi-VN" sz="2800">
                          <a:effectLst/>
                        </a:rPr>
                        <a:t>Mở đầu</a:t>
                      </a:r>
                      <a:endParaRPr lang="vi-VN" sz="2800">
                        <a:solidFill>
                          <a:srgbClr val="000000"/>
                        </a:solidFill>
                        <a:effectLst/>
                      </a:endParaRPr>
                    </a:p>
                  </a:txBody>
                  <a:tcPr anchor="ctr"/>
                </a:tc>
                <a:tc>
                  <a:txBody>
                    <a:bodyPr/>
                    <a:lstStyle/>
                    <a:p>
                      <a:pPr algn="just"/>
                      <a:r>
                        <a:rPr lang="vi-VN" sz="2800">
                          <a:effectLst/>
                        </a:rPr>
                        <a:t>Giới thiệu tên câu chuyện “Rùa và Thỏ” và nêu ý kiến chung đây là câu chuyện viết về các con vật.  </a:t>
                      </a:r>
                      <a:endParaRPr lang="vi-VN" sz="2800">
                        <a:solidFill>
                          <a:srgbClr val="000000"/>
                        </a:solidFill>
                        <a:effectLst/>
                      </a:endParaRPr>
                    </a:p>
                  </a:txBody>
                  <a:tcPr/>
                </a:tc>
                <a:extLst>
                  <a:ext uri="{0D108BD9-81ED-4DB2-BD59-A6C34878D82A}">
                    <a16:rowId xmlns:a16="http://schemas.microsoft.com/office/drawing/2014/main" val="10000"/>
                  </a:ext>
                </a:extLst>
              </a:tr>
              <a:tr h="0">
                <a:tc>
                  <a:txBody>
                    <a:bodyPr/>
                    <a:lstStyle/>
                    <a:p>
                      <a:pPr algn="ctr"/>
                      <a:r>
                        <a:rPr lang="en-US" sz="2800">
                          <a:effectLst/>
                        </a:rPr>
                        <a:t>Triển khai</a:t>
                      </a:r>
                      <a:endParaRPr lang="en-US" sz="2800">
                        <a:solidFill>
                          <a:srgbClr val="000000"/>
                        </a:solidFill>
                        <a:effectLst/>
                      </a:endParaRPr>
                    </a:p>
                  </a:txBody>
                  <a:tcPr anchor="ctr"/>
                </a:tc>
                <a:tc>
                  <a:txBody>
                    <a:bodyPr/>
                    <a:lstStyle/>
                    <a:p>
                      <a:pPr algn="just"/>
                      <a:r>
                        <a:rPr lang="vi-VN" sz="2800">
                          <a:effectLst/>
                        </a:rPr>
                        <a:t>- Câu chuyện kể về cuộc thi chạy đưa giữa Thỏ và Rùa. Thỏ kiêu căng, ngạo mạn, chủ quan; Rùa chậm rãi, khiêm tốn, đầy tự tin. Cuối cùng Rùa đã thắng thỏ.</a:t>
                      </a:r>
                    </a:p>
                    <a:p>
                      <a:pPr algn="just"/>
                      <a:r>
                        <a:rPr lang="vi-VN" sz="2800">
                          <a:effectLst/>
                        </a:rPr>
                        <a:t>- Cách kể sinh động, con vật có suy nghĩ, hành động, nói năng như con người.  </a:t>
                      </a:r>
                      <a:endParaRPr lang="vi-VN" sz="2800">
                        <a:solidFill>
                          <a:srgbClr val="000000"/>
                        </a:solidFill>
                        <a:effectLst/>
                      </a:endParaRPr>
                    </a:p>
                  </a:txBody>
                  <a:tcPr/>
                </a:tc>
                <a:extLst>
                  <a:ext uri="{0D108BD9-81ED-4DB2-BD59-A6C34878D82A}">
                    <a16:rowId xmlns:a16="http://schemas.microsoft.com/office/drawing/2014/main" val="10001"/>
                  </a:ext>
                </a:extLst>
              </a:tr>
              <a:tr h="0">
                <a:tc>
                  <a:txBody>
                    <a:bodyPr/>
                    <a:lstStyle/>
                    <a:p>
                      <a:pPr algn="ctr"/>
                      <a:r>
                        <a:rPr lang="en-US" sz="2800">
                          <a:effectLst/>
                        </a:rPr>
                        <a:t>Kết thúc</a:t>
                      </a:r>
                      <a:endParaRPr lang="en-US" sz="2800">
                        <a:solidFill>
                          <a:srgbClr val="000000"/>
                        </a:solidFill>
                        <a:effectLst/>
                      </a:endParaRPr>
                    </a:p>
                  </a:txBody>
                  <a:tcPr anchor="ctr"/>
                </a:tc>
                <a:tc>
                  <a:txBody>
                    <a:bodyPr/>
                    <a:lstStyle/>
                    <a:p>
                      <a:pPr algn="just"/>
                      <a:r>
                        <a:rPr lang="vi-VN" sz="2800">
                          <a:effectLst/>
                        </a:rPr>
                        <a:t>Câu chuyện đưa ra bài học: Trong cuộc sống, không được chủ quan, kiêu ngạo. Kiên trì, nhẫn nại thì sẽ thành công.</a:t>
                      </a:r>
                      <a:endParaRPr lang="vi-VN" sz="2800">
                        <a:solidFill>
                          <a:srgbClr val="000000"/>
                        </a:solidFill>
                        <a:effectLst/>
                      </a:endParaRPr>
                    </a:p>
                  </a:txBody>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304800" y="393413"/>
            <a:ext cx="1050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0000"/>
                </a:solidFill>
                <a:effectLst/>
                <a:latin typeface="Open Sans"/>
                <a:cs typeface="Arial" pitchFamily="34" charset="0"/>
              </a:rPr>
              <a:t>Đề 2</a:t>
            </a:r>
            <a:endParaRPr kumimoji="0" lang="en-US" sz="4400" b="0" i="0" u="none" strike="noStrike" cap="none" normalizeH="0" baseline="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4385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588050"/>
            <a:ext cx="7696200"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    TIẾNG VIỆT: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3 - ANH  EM SINH ĐÔI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400" y="1298676"/>
            <a:ext cx="7848600" cy="954107"/>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KHỞI ĐỘNG: </a:t>
            </a:r>
          </a:p>
          <a:p>
            <a:r>
              <a:rPr lang="vi-VN" sz="2800" dirty="0" smtClean="0">
                <a:latin typeface="Times New Roman" panose="02020603050405020304" pitchFamily="18" charset="0"/>
                <a:cs typeface="Times New Roman" panose="02020603050405020304" pitchFamily="18" charset="0"/>
              </a:rPr>
              <a:t>- Tìm </a:t>
            </a:r>
            <a:r>
              <a:rPr lang="en-GB" sz="2800" dirty="0" err="1" smtClean="0">
                <a:latin typeface="Times New Roman" panose="02020603050405020304" pitchFamily="18" charset="0"/>
                <a:cs typeface="Times New Roman" panose="02020603050405020304" pitchFamily="18" charset="0"/>
              </a:rPr>
              <a:t>và</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nói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nhanh</a:t>
            </a:r>
            <a:r>
              <a:rPr lang="en-GB" sz="2800" dirty="0" smtClean="0">
                <a:latin typeface="Times New Roman" panose="02020603050405020304" pitchFamily="18" charset="0"/>
                <a:cs typeface="Times New Roman" panose="02020603050405020304" pitchFamily="18" charset="0"/>
              </a:rPr>
              <a:t> 5 </a:t>
            </a:r>
            <a:r>
              <a:rPr lang="en-GB" sz="2800" dirty="0" err="1" smtClean="0">
                <a:latin typeface="Times New Roman" panose="02020603050405020304" pitchFamily="18" charset="0"/>
                <a:cs typeface="Times New Roman" panose="02020603050405020304" pitchFamily="18" charset="0"/>
              </a:rPr>
              <a:t>điểm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khác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nhau</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giữa</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hai</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tranh</a:t>
            </a:r>
            <a:endParaRPr lang="vi-VN" sz="2800"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410912"/>
            <a:ext cx="8000999" cy="383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79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76962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TIẾNG VIỆT: ĐỌC - ANH  EM SINH ĐÔI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4800" y="1066800"/>
            <a:ext cx="8686800" cy="4524315"/>
          </a:xfrm>
          <a:prstGeom prst="rect">
            <a:avLst/>
          </a:prstGeom>
        </p:spPr>
        <p:txBody>
          <a:bodyPr wrap="square">
            <a:spAutoFit/>
          </a:bodyPr>
          <a:lstStyle/>
          <a:p>
            <a:pPr algn="just"/>
            <a:r>
              <a:rPr lang="vi-VN" sz="3200" dirty="0">
                <a:solidFill>
                  <a:srgbClr val="0070C0"/>
                </a:solidFill>
                <a:latin typeface="Times New Roman" panose="02020603050405020304" pitchFamily="18" charset="0"/>
                <a:cs typeface="Times New Roman" panose="02020603050405020304" pitchFamily="18" charset="0"/>
              </a:rPr>
              <a:t>Khánh và Long là anh em sinh đôi. Hai anh em giống nhau như đúc. Hồi nhỏ, thấy mọi người không nhận ra ai là anh, ai là em, Long khoái chí lắm. Nhưng dần dần, Long không còn thấy thú vị nữa. Mỗi khi bị gọi nhầm tên, Long lại muốn kêu lên: “Tôi là Long, tôi chẳng giống ai hết.”.</a:t>
            </a:r>
          </a:p>
          <a:p>
            <a:pPr algn="just"/>
            <a:r>
              <a:rPr lang="vi-VN" sz="3200" dirty="0">
                <a:solidFill>
                  <a:srgbClr val="0070C0"/>
                </a:solidFill>
                <a:latin typeface="Times New Roman" panose="02020603050405020304" pitchFamily="18" charset="0"/>
                <a:cs typeface="Times New Roman" panose="02020603050405020304" pitchFamily="18" charset="0"/>
              </a:rPr>
              <a:t>Long cố gắng làm mọi thứ khác anh, từ cách nói, dáng đi đến trang phục, kiểu tóc. Còn anh cậu chẳng bận tâm đến chuyện đó.</a:t>
            </a:r>
            <a:endParaRPr lang="vi-VN" sz="3200" b="0" i="0" dirty="0">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65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22514"/>
            <a:ext cx="8686800" cy="6186309"/>
          </a:xfrm>
          <a:prstGeom prst="rect">
            <a:avLst/>
          </a:prstGeom>
        </p:spPr>
        <p:txBody>
          <a:bodyPr wrap="square">
            <a:spAutoFit/>
          </a:bodyPr>
          <a:lstStyle/>
          <a:p>
            <a:r>
              <a:rPr lang="vi-VN" sz="3600" dirty="0">
                <a:solidFill>
                  <a:srgbClr val="0070C0"/>
                </a:solidFill>
                <a:latin typeface="Times New Roman" panose="02020603050405020304" pitchFamily="18" charset="0"/>
                <a:cs typeface="Times New Roman" panose="02020603050405020304" pitchFamily="18" charset="0"/>
              </a:rPr>
              <a:t>Một lần, hai anh em tham gia hội thao của trường. Long vô cùng lo lắng. Hai anh em mặc đồng phục và đội mũ giống hệt nhau, bạn bè lại cổ vũ nhầm mất thôi. Nhưng khi thi đấu, Long nhận ra các bạn không nhầm lẫn chút nào. Các bạn cổ vũ Long đuổi theo Khánh khi Khánh dẫn đầu đường chạy. Các bạn cuống quýt gọi Khánh thay thế khi thấy Long nhăn nhó vì đau trong trận kéo co… Hội thao kết thúc trong nỗi ngạc nhiên ngập tràn của Long.</a:t>
            </a:r>
            <a:endParaRPr lang="en-US"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75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9067800" cy="6463308"/>
          </a:xfrm>
          <a:prstGeom prst="rect">
            <a:avLst/>
          </a:prstGeom>
        </p:spPr>
        <p:txBody>
          <a:bodyPr wrap="square">
            <a:spAutoFit/>
          </a:bodyPr>
          <a:lstStyle/>
          <a:p>
            <a:pPr algn="just"/>
            <a:r>
              <a:rPr lang="vi-VN" sz="3200" dirty="0">
                <a:solidFill>
                  <a:srgbClr val="0070C0"/>
                </a:solidFill>
                <a:latin typeface="Times New Roman" panose="02020603050405020304" pitchFamily="18" charset="0"/>
                <a:cs typeface="Times New Roman" panose="02020603050405020304" pitchFamily="18" charset="0"/>
              </a:rPr>
              <a:t>Trên đường về, Long hỏi Vân:</a:t>
            </a:r>
          </a:p>
          <a:p>
            <a:pPr algn="just"/>
            <a:r>
              <a:rPr lang="vi-VN" sz="3200" dirty="0">
                <a:solidFill>
                  <a:srgbClr val="0070C0"/>
                </a:solidFill>
                <a:latin typeface="Times New Roman" panose="02020603050405020304" pitchFamily="18" charset="0"/>
                <a:cs typeface="Times New Roman" panose="02020603050405020304" pitchFamily="18" charset="0"/>
              </a:rPr>
              <a:t>- Sao hôm nay không ai nhầm chúng tớ nhỉ?</a:t>
            </a:r>
          </a:p>
          <a:p>
            <a:pPr algn="just"/>
            <a:r>
              <a:rPr lang="vi-VN" sz="3200" dirty="0">
                <a:solidFill>
                  <a:srgbClr val="0070C0"/>
                </a:solidFill>
                <a:latin typeface="Times New Roman" panose="02020603050405020304" pitchFamily="18" charset="0"/>
                <a:cs typeface="Times New Roman" panose="02020603050405020304" pitchFamily="18" charset="0"/>
              </a:rPr>
              <a:t>Vân khúc khích:</a:t>
            </a:r>
          </a:p>
          <a:p>
            <a:pPr algn="just"/>
            <a:r>
              <a:rPr lang="vi-VN" sz="3200" dirty="0">
                <a:solidFill>
                  <a:srgbClr val="0070C0"/>
                </a:solidFill>
                <a:latin typeface="Times New Roman" panose="02020603050405020304" pitchFamily="18" charset="0"/>
                <a:cs typeface="Times New Roman" panose="02020603050405020304" pitchFamily="18" charset="0"/>
              </a:rPr>
              <a:t>- Vì Khánh hay cười, còn cậu thì lúc nào cũng nghiêm túc.</a:t>
            </a:r>
          </a:p>
          <a:p>
            <a:pPr algn="just"/>
            <a:r>
              <a:rPr lang="vi-VN" sz="3200" dirty="0">
                <a:solidFill>
                  <a:srgbClr val="0070C0"/>
                </a:solidFill>
                <a:latin typeface="Times New Roman" panose="02020603050405020304" pitchFamily="18" charset="0"/>
                <a:cs typeface="Times New Roman" panose="02020603050405020304" pitchFamily="18" charset="0"/>
              </a:rPr>
              <a:t>Vinh chen vào</a:t>
            </a:r>
          </a:p>
          <a:p>
            <a:pPr algn="just"/>
            <a:r>
              <a:rPr lang="vi-VN" sz="3200" dirty="0">
                <a:solidFill>
                  <a:srgbClr val="0070C0"/>
                </a:solidFill>
                <a:latin typeface="Times New Roman" panose="02020603050405020304" pitchFamily="18" charset="0"/>
                <a:cs typeface="Times New Roman" panose="02020603050405020304" pitchFamily="18" charset="0"/>
              </a:rPr>
              <a:t>- Cậu thì chậm rãi, Khánh thì nhanh nhảu, sao nhầm được.</a:t>
            </a:r>
          </a:p>
          <a:p>
            <a:pPr algn="just"/>
            <a:r>
              <a:rPr lang="vi-VN" sz="3200" dirty="0">
                <a:solidFill>
                  <a:srgbClr val="0070C0"/>
                </a:solidFill>
                <a:latin typeface="Times New Roman" panose="02020603050405020304" pitchFamily="18" charset="0"/>
                <a:cs typeface="Times New Roman" panose="02020603050405020304" pitchFamily="18" charset="0"/>
              </a:rPr>
              <a:t>Nghe Long thắc mắc về những lần bạn bè nhầm lẫn, các bạn cùng cười:</a:t>
            </a:r>
          </a:p>
          <a:p>
            <a:pPr algn="just"/>
            <a:r>
              <a:rPr lang="vi-VN" sz="3200" dirty="0">
                <a:solidFill>
                  <a:srgbClr val="0070C0"/>
                </a:solidFill>
                <a:latin typeface="Times New Roman" panose="02020603050405020304" pitchFamily="18" charset="0"/>
                <a:cs typeface="Times New Roman" panose="02020603050405020304" pitchFamily="18" charset="0"/>
              </a:rPr>
              <a:t>- Nhìn xa thì tưởng giống nhau, chứ nhìn gần thì mỗi cậu một vẻ mà.</a:t>
            </a:r>
          </a:p>
          <a:p>
            <a:pPr algn="just"/>
            <a:r>
              <a:rPr lang="vi-VN" sz="3000" dirty="0">
                <a:solidFill>
                  <a:srgbClr val="0070C0"/>
                </a:solidFill>
                <a:latin typeface="Times New Roman" panose="02020603050405020304" pitchFamily="18" charset="0"/>
                <a:cs typeface="Times New Roman" panose="02020603050405020304" pitchFamily="18" charset="0"/>
              </a:rPr>
              <a:t>Có lúc bọn tớ còn giả vờ nhầm để </a:t>
            </a:r>
            <a:r>
              <a:rPr lang="vi-VN" sz="3000" dirty="0" smtClean="0">
                <a:solidFill>
                  <a:srgbClr val="0070C0"/>
                </a:solidFill>
                <a:latin typeface="Times New Roman" panose="02020603050405020304" pitchFamily="18" charset="0"/>
                <a:cs typeface="Times New Roman" panose="02020603050405020304" pitchFamily="18" charset="0"/>
              </a:rPr>
              <a:t>trêu</a:t>
            </a:r>
            <a:r>
              <a:rPr lang="en-US" sz="3000" dirty="0" smtClean="0">
                <a:solidFill>
                  <a:srgbClr val="0070C0"/>
                </a:solidFill>
                <a:latin typeface="Times New Roman" panose="02020603050405020304" pitchFamily="18" charset="0"/>
                <a:cs typeface="Times New Roman" panose="02020603050405020304" pitchFamily="18" charset="0"/>
              </a:rPr>
              <a:t> </a:t>
            </a:r>
            <a:r>
              <a:rPr lang="en-US" sz="3000" dirty="0" err="1" smtClean="0">
                <a:solidFill>
                  <a:srgbClr val="0070C0"/>
                </a:solidFill>
                <a:latin typeface="Times New Roman" panose="02020603050405020304" pitchFamily="18" charset="0"/>
                <a:cs typeface="Times New Roman" panose="02020603050405020304" pitchFamily="18" charset="0"/>
              </a:rPr>
              <a:t>các</a:t>
            </a:r>
            <a:r>
              <a:rPr lang="vi-VN" sz="3000" dirty="0" smtClean="0">
                <a:solidFill>
                  <a:srgbClr val="0070C0"/>
                </a:solidFill>
                <a:latin typeface="Times New Roman" panose="02020603050405020304" pitchFamily="18" charset="0"/>
                <a:cs typeface="Times New Roman" panose="02020603050405020304" pitchFamily="18" charset="0"/>
              </a:rPr>
              <a:t> </a:t>
            </a:r>
            <a:r>
              <a:rPr lang="vi-VN" sz="3000" dirty="0">
                <a:solidFill>
                  <a:srgbClr val="0070C0"/>
                </a:solidFill>
                <a:latin typeface="Times New Roman" panose="02020603050405020304" pitchFamily="18" charset="0"/>
                <a:cs typeface="Times New Roman" panose="02020603050405020304" pitchFamily="18" charset="0"/>
              </a:rPr>
              <a:t>cậu đấy.</a:t>
            </a:r>
            <a:endParaRPr lang="vi-VN" sz="3000" b="0" i="0" dirty="0">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502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3539430"/>
          </a:xfrm>
          <a:prstGeom prst="rect">
            <a:avLst/>
          </a:prstGeom>
        </p:spPr>
        <p:txBody>
          <a:bodyPr wrap="square">
            <a:spAutoFit/>
          </a:bodyPr>
          <a:lstStyle/>
          <a:p>
            <a:pPr algn="just"/>
            <a:r>
              <a:rPr lang="vi-VN" sz="3200" dirty="0">
                <a:solidFill>
                  <a:srgbClr val="0070C0"/>
                </a:solidFill>
                <a:latin typeface="Times New Roman" panose="02020603050405020304" pitchFamily="18" charset="0"/>
                <a:cs typeface="Times New Roman" panose="02020603050405020304" pitchFamily="18" charset="0"/>
              </a:rPr>
              <a:t>Anh Khánh lúc đó mới lên tiếng:</a:t>
            </a:r>
          </a:p>
          <a:p>
            <a:pPr algn="just"/>
            <a:r>
              <a:rPr lang="vi-VN" sz="3200" dirty="0">
                <a:solidFill>
                  <a:srgbClr val="0070C0"/>
                </a:solidFill>
                <a:latin typeface="Times New Roman" panose="02020603050405020304" pitchFamily="18" charset="0"/>
                <a:cs typeface="Times New Roman" panose="02020603050405020304" pitchFamily="18" charset="0"/>
              </a:rPr>
              <a:t>- Đôi khi giống nhau cũng hay mà, chỉ cần không bị phạt nhầm là được.</a:t>
            </a:r>
          </a:p>
          <a:p>
            <a:pPr algn="just"/>
            <a:r>
              <a:rPr lang="vi-VN" sz="3200" dirty="0">
                <a:solidFill>
                  <a:srgbClr val="0070C0"/>
                </a:solidFill>
                <a:latin typeface="Times New Roman" panose="02020603050405020304" pitchFamily="18" charset="0"/>
                <a:cs typeface="Times New Roman" panose="02020603050405020304" pitchFamily="18" charset="0"/>
              </a:rPr>
              <a:t>Tiếng cười rộn rã làm tan biến mọi thắc mắc của Long. Cậu cũng phá lên cười. Cậu hiểu ra: Cậu vẫn là cậu, anh Khánh vẫn là anh Khánh. Hai anh em chỉ giống nhau bề ngoài thôi.</a:t>
            </a:r>
            <a:endParaRPr lang="vi-VN" sz="3200" b="0" i="0" dirty="0">
              <a:solidFill>
                <a:srgbClr val="0070C0"/>
              </a:solidFill>
              <a:effectLst/>
              <a:latin typeface="Times New Roman" panose="02020603050405020304" pitchFamily="18" charset="0"/>
              <a:cs typeface="Times New Roman" panose="02020603050405020304" pitchFamily="18" charset="0"/>
            </a:endParaRPr>
          </a:p>
        </p:txBody>
      </p:sp>
      <p:pic>
        <p:nvPicPr>
          <p:cNvPr id="4098" name="Picture 2" descr="C:\Users\sonln\OneDrive\Máy tính\tieng-viet-lop-4-tap-1-ket-noi-tri-thuc-pdf (1)_page-0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86200"/>
            <a:ext cx="7467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288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97619"/>
            <a:ext cx="8839200" cy="1200329"/>
          </a:xfrm>
          <a:prstGeom prst="rect">
            <a:avLst/>
          </a:prstGeom>
        </p:spPr>
        <p:txBody>
          <a:bodyPr wrap="square">
            <a:spAutoFit/>
          </a:bodyPr>
          <a:lstStyle/>
          <a:p>
            <a:r>
              <a:rPr lang="vi-VN" sz="3600" b="1"/>
              <a:t>Câu 1 </a:t>
            </a:r>
            <a:r>
              <a:rPr lang="vi-VN" sz="3600" b="1" smtClean="0"/>
              <a:t>:</a:t>
            </a:r>
            <a:r>
              <a:rPr lang="vi-VN" sz="3600" b="1"/>
              <a:t> </a:t>
            </a:r>
            <a:r>
              <a:rPr lang="vi-VN" sz="3600"/>
              <a:t>Long và Khánh được giới thiệu như thế nào</a:t>
            </a:r>
            <a:r>
              <a:rPr lang="vi-VN" sz="3600" smtClean="0"/>
              <a:t>?</a:t>
            </a:r>
            <a:endParaRPr lang="vi-VN" sz="3600"/>
          </a:p>
        </p:txBody>
      </p:sp>
      <p:sp>
        <p:nvSpPr>
          <p:cNvPr id="7" name="Rectangle 6"/>
          <p:cNvSpPr/>
          <p:nvPr/>
        </p:nvSpPr>
        <p:spPr>
          <a:xfrm>
            <a:off x="609600" y="1519719"/>
            <a:ext cx="8458200" cy="1754326"/>
          </a:xfrm>
          <a:prstGeom prst="rect">
            <a:avLst/>
          </a:prstGeom>
        </p:spPr>
        <p:txBody>
          <a:bodyPr wrap="square">
            <a:spAutoFit/>
          </a:bodyPr>
          <a:lstStyle/>
          <a:p>
            <a:r>
              <a:rPr lang="vi-VN" sz="3600" dirty="0">
                <a:solidFill>
                  <a:srgbClr val="FF0000"/>
                </a:solidFill>
              </a:rPr>
              <a:t> </a:t>
            </a:r>
            <a:r>
              <a:rPr lang="vi-VN" sz="3600" dirty="0" smtClean="0">
                <a:solidFill>
                  <a:srgbClr val="FF0000"/>
                </a:solidFill>
              </a:rPr>
              <a:t>Khánh </a:t>
            </a:r>
            <a:r>
              <a:rPr lang="vi-VN" sz="3600" dirty="0">
                <a:solidFill>
                  <a:srgbClr val="FF0000"/>
                </a:solidFill>
              </a:rPr>
              <a:t>và Long là anh em sinh đôi. Hai anh em giống nhau như đúc. Mọi người khó nhận ra ai là anh, ai làm em</a:t>
            </a:r>
            <a:r>
              <a:rPr lang="vi-VN" sz="3600" dirty="0" smtClean="0">
                <a:solidFill>
                  <a:srgbClr val="FF0000"/>
                </a:solidFill>
              </a:rPr>
              <a:t>.</a:t>
            </a:r>
            <a:endParaRPr lang="vi-VN" sz="3600" dirty="0">
              <a:solidFill>
                <a:srgbClr val="FF0000"/>
              </a:solidFill>
            </a:endParaRPr>
          </a:p>
        </p:txBody>
      </p:sp>
      <p:pic>
        <p:nvPicPr>
          <p:cNvPr id="3075" name="Picture 3" descr="C:\Users\sonln\OneDrive\Máy tính\tieng-viet-lop-4-tap-1-ket-noi-tri-thuc-pdf (1)_page-0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60216"/>
            <a:ext cx="8099390" cy="269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16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97618"/>
            <a:ext cx="8839200" cy="1077218"/>
          </a:xfrm>
          <a:prstGeom prst="rect">
            <a:avLst/>
          </a:prstGeom>
        </p:spPr>
        <p:txBody>
          <a:bodyPr wrap="square">
            <a:spAutoFit/>
          </a:bodyPr>
          <a:lstStyle/>
          <a:p>
            <a:r>
              <a:rPr lang="vi-VN" sz="3200" b="1" smtClean="0"/>
              <a:t>Câu </a:t>
            </a:r>
            <a:r>
              <a:rPr lang="vi-VN" sz="3200" b="1"/>
              <a:t>2 </a:t>
            </a:r>
            <a:r>
              <a:rPr lang="vi-VN" sz="3200" b="1" smtClean="0"/>
              <a:t>:</a:t>
            </a:r>
            <a:r>
              <a:rPr lang="vi-VN" sz="3200" b="1"/>
              <a:t> </a:t>
            </a:r>
            <a:r>
              <a:rPr lang="vi-VN" sz="3200"/>
              <a:t>Những chi tiết nào thể hiện cảm xúc và hành động của Long khi thấy mình giống anh</a:t>
            </a:r>
            <a:r>
              <a:rPr lang="vi-VN" sz="3200" smtClean="0"/>
              <a:t>?</a:t>
            </a:r>
            <a:endParaRPr lang="vi-VN" sz="3200"/>
          </a:p>
        </p:txBody>
      </p:sp>
      <p:sp>
        <p:nvSpPr>
          <p:cNvPr id="3" name="Rectangle 2"/>
          <p:cNvSpPr/>
          <p:nvPr/>
        </p:nvSpPr>
        <p:spPr>
          <a:xfrm>
            <a:off x="304800" y="1981200"/>
            <a:ext cx="8839200" cy="4524315"/>
          </a:xfrm>
          <a:prstGeom prst="rect">
            <a:avLst/>
          </a:prstGeom>
        </p:spPr>
        <p:txBody>
          <a:bodyPr wrap="square">
            <a:spAutoFit/>
          </a:bodyPr>
          <a:lstStyle/>
          <a:p>
            <a:r>
              <a:rPr lang="vi-VN" sz="3600" smtClean="0">
                <a:solidFill>
                  <a:srgbClr val="FF0000"/>
                </a:solidFill>
              </a:rPr>
              <a:t>- </a:t>
            </a:r>
            <a:r>
              <a:rPr lang="vi-VN" sz="3600">
                <a:solidFill>
                  <a:srgbClr val="FF0000"/>
                </a:solidFill>
              </a:rPr>
              <a:t>Nhưng dần dần, Long không còn thấy thú vị nữa. Mỗi khi bị gọi nhầm tên, Long lại muốn kêu lên: “Tôi là Long, tôi chẳng giống ai hết.”.</a:t>
            </a:r>
          </a:p>
          <a:p>
            <a:r>
              <a:rPr lang="vi-VN" sz="3600">
                <a:solidFill>
                  <a:srgbClr val="FF0000"/>
                </a:solidFill>
              </a:rPr>
              <a:t>- Long cố gắng làm mọi thứ khác anh, từ cách nói, dáng đi đến trang phục, kiểu tóc. Còn anh cậu chẳng bận tâm đến chuyện đó.</a:t>
            </a:r>
          </a:p>
        </p:txBody>
      </p:sp>
    </p:spTree>
    <p:extLst>
      <p:ext uri="{BB962C8B-B14F-4D97-AF65-F5344CB8AC3E}">
        <p14:creationId xmlns:p14="http://schemas.microsoft.com/office/powerpoint/2010/main" val="90910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169</TotalTime>
  <Words>1840</Words>
  <Application>Microsoft Office PowerPoint</Application>
  <PresentationFormat>On-screen Show (4:3)</PresentationFormat>
  <Paragraphs>108</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AvantGarde</vt:lpstr>
      <vt:lpstr>Calibri</vt:lpstr>
      <vt:lpstr>Gill Sans MT</vt:lpstr>
      <vt:lpstr>Open Sans</vt:lpstr>
      <vt:lpstr>Tahoma</vt:lpstr>
      <vt:lpstr>Times New Roman</vt:lpstr>
      <vt:lpstr>Verdana</vt:lpstr>
      <vt:lpstr>Wingdings 2</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20</cp:revision>
  <dcterms:created xsi:type="dcterms:W3CDTF">2023-07-26T11:28:07Z</dcterms:created>
  <dcterms:modified xsi:type="dcterms:W3CDTF">2023-09-12T05:15:00Z</dcterms:modified>
</cp:coreProperties>
</file>