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3"/>
  </p:notesMasterIdLst>
  <p:sldIdLst>
    <p:sldId id="257" r:id="rId3"/>
    <p:sldId id="294" r:id="rId4"/>
    <p:sldId id="295" r:id="rId5"/>
    <p:sldId id="326" r:id="rId6"/>
    <p:sldId id="327" r:id="rId7"/>
    <p:sldId id="264" r:id="rId8"/>
    <p:sldId id="300" r:id="rId9"/>
    <p:sldId id="328" r:id="rId10"/>
    <p:sldId id="329" r:id="rId11"/>
    <p:sldId id="312" r:id="rId12"/>
    <p:sldId id="330" r:id="rId13"/>
    <p:sldId id="331" r:id="rId14"/>
    <p:sldId id="332" r:id="rId15"/>
    <p:sldId id="333" r:id="rId16"/>
    <p:sldId id="334" r:id="rId17"/>
    <p:sldId id="335" r:id="rId18"/>
    <p:sldId id="336" r:id="rId19"/>
    <p:sldId id="337" r:id="rId20"/>
    <p:sldId id="338"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E4E7-727B-41D1-B257-9E3B67F31EED}" type="datetimeFigureOut">
              <a:rPr lang="en-US" smtClean="0"/>
              <a:t>15/5/2023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59B4-53C0-4768-92C8-E41313F75623}" type="slidenum">
              <a:rPr lang="en-US" smtClean="0"/>
              <a:t>‹#›</a:t>
            </a:fld>
            <a:endParaRPr lang="en-US"/>
          </a:p>
        </p:txBody>
      </p:sp>
    </p:spTree>
    <p:extLst>
      <p:ext uri="{BB962C8B-B14F-4D97-AF65-F5344CB8AC3E}">
        <p14:creationId xmlns:p14="http://schemas.microsoft.com/office/powerpoint/2010/main" val="14526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14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321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5" name="Footer Placeholder 4">
            <a:extLst>
              <a:ext uri="{FF2B5EF4-FFF2-40B4-BE49-F238E27FC236}">
                <a16:creationId xmlns:a16="http://schemas.microsoft.com/office/drawing/2014/main"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191749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5" name="Footer Placeholder 4">
            <a:extLst>
              <a:ext uri="{FF2B5EF4-FFF2-40B4-BE49-F238E27FC236}">
                <a16:creationId xmlns:a16="http://schemas.microsoft.com/office/drawing/2014/main"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99567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5" name="Footer Placeholder 4">
            <a:extLst>
              <a:ext uri="{FF2B5EF4-FFF2-40B4-BE49-F238E27FC236}">
                <a16:creationId xmlns:a16="http://schemas.microsoft.com/office/drawing/2014/main"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39956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74179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40888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4956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21790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6879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5645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2807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3027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5" name="Footer Placeholder 4">
            <a:extLst>
              <a:ext uri="{FF2B5EF4-FFF2-40B4-BE49-F238E27FC236}">
                <a16:creationId xmlns:a16="http://schemas.microsoft.com/office/drawing/2014/main"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864497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68226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566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84045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48966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2049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575246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17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6891264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81188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4584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5" name="Footer Placeholder 4">
            <a:extLst>
              <a:ext uri="{FF2B5EF4-FFF2-40B4-BE49-F238E27FC236}">
                <a16:creationId xmlns:a16="http://schemas.microsoft.com/office/drawing/2014/main"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672116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1666002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070455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6791373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44429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8904248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0193517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81535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061153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557191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8400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6" name="Footer Placeholder 5">
            <a:extLst>
              <a:ext uri="{FF2B5EF4-FFF2-40B4-BE49-F238E27FC236}">
                <a16:creationId xmlns:a16="http://schemas.microsoft.com/office/drawing/2014/main"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6291104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189045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2202120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032355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425952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7026802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308874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0942270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0604391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2832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143992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8" name="Footer Placeholder 7">
            <a:extLst>
              <a:ext uri="{FF2B5EF4-FFF2-40B4-BE49-F238E27FC236}">
                <a16:creationId xmlns:a16="http://schemas.microsoft.com/office/drawing/2014/main"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932005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1023128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15/5/2023</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623988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2023/5/15</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a16="http://schemas.microsoft.com/office/drawing/2014/main"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a16="http://schemas.microsoft.com/office/drawing/2014/main"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756351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4" name="Footer Placeholder 3">
            <a:extLst>
              <a:ext uri="{FF2B5EF4-FFF2-40B4-BE49-F238E27FC236}">
                <a16:creationId xmlns:a16="http://schemas.microsoft.com/office/drawing/2014/main"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156205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3" name="Footer Placeholder 2">
            <a:extLst>
              <a:ext uri="{FF2B5EF4-FFF2-40B4-BE49-F238E27FC236}">
                <a16:creationId xmlns:a16="http://schemas.microsoft.com/office/drawing/2014/main"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248878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6" name="Footer Placeholder 5">
            <a:extLst>
              <a:ext uri="{FF2B5EF4-FFF2-40B4-BE49-F238E27FC236}">
                <a16:creationId xmlns:a16="http://schemas.microsoft.com/office/drawing/2014/main"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7356959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15/5/2023</a:t>
            </a:fld>
            <a:endParaRPr lang="en-US"/>
          </a:p>
        </p:txBody>
      </p:sp>
      <p:sp>
        <p:nvSpPr>
          <p:cNvPr id="6" name="Footer Placeholder 5">
            <a:extLst>
              <a:ext uri="{FF2B5EF4-FFF2-40B4-BE49-F238E27FC236}">
                <a16:creationId xmlns:a16="http://schemas.microsoft.com/office/drawing/2014/main"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6661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5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2023/5/15</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48366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21"/>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838199"/>
            <a:ext cx="8515349" cy="2971801"/>
          </a:xfrm>
          <a:custGeom>
            <a:avLst/>
            <a:gdLst>
              <a:gd name="connsiteX0" fmla="*/ 0 w 8515349"/>
              <a:gd name="connsiteY0" fmla="*/ 495310 h 2971801"/>
              <a:gd name="connsiteX1" fmla="*/ 495310 w 8515349"/>
              <a:gd name="connsiteY1" fmla="*/ 0 h 2971801"/>
              <a:gd name="connsiteX2" fmla="*/ 8020039 w 8515349"/>
              <a:gd name="connsiteY2" fmla="*/ 0 h 2971801"/>
              <a:gd name="connsiteX3" fmla="*/ 8515349 w 8515349"/>
              <a:gd name="connsiteY3" fmla="*/ 495310 h 2971801"/>
              <a:gd name="connsiteX4" fmla="*/ 8515349 w 8515349"/>
              <a:gd name="connsiteY4" fmla="*/ 2476491 h 2971801"/>
              <a:gd name="connsiteX5" fmla="*/ 8020039 w 8515349"/>
              <a:gd name="connsiteY5" fmla="*/ 2971801 h 2971801"/>
              <a:gd name="connsiteX6" fmla="*/ 495310 w 8515349"/>
              <a:gd name="connsiteY6" fmla="*/ 2971801 h 2971801"/>
              <a:gd name="connsiteX7" fmla="*/ 0 w 8515349"/>
              <a:gd name="connsiteY7" fmla="*/ 2476491 h 2971801"/>
              <a:gd name="connsiteX8" fmla="*/ 0 w 8515349"/>
              <a:gd name="connsiteY8" fmla="*/ 495310 h 297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2971801" fill="none" extrusionOk="0">
                <a:moveTo>
                  <a:pt x="0" y="495310"/>
                </a:moveTo>
                <a:cubicBezTo>
                  <a:pt x="570" y="237195"/>
                  <a:pt x="223980" y="3728"/>
                  <a:pt x="495310" y="0"/>
                </a:cubicBezTo>
                <a:cubicBezTo>
                  <a:pt x="2835365" y="72427"/>
                  <a:pt x="5073750" y="61419"/>
                  <a:pt x="8020039" y="0"/>
                </a:cubicBezTo>
                <a:cubicBezTo>
                  <a:pt x="8293106" y="-3337"/>
                  <a:pt x="8482755" y="211899"/>
                  <a:pt x="8515349" y="495310"/>
                </a:cubicBezTo>
                <a:cubicBezTo>
                  <a:pt x="8616225" y="929970"/>
                  <a:pt x="8408036" y="2128863"/>
                  <a:pt x="8515349" y="2476491"/>
                </a:cubicBezTo>
                <a:cubicBezTo>
                  <a:pt x="8522611" y="2713189"/>
                  <a:pt x="8271602" y="2947151"/>
                  <a:pt x="8020039" y="2971801"/>
                </a:cubicBezTo>
                <a:cubicBezTo>
                  <a:pt x="4992617" y="3001628"/>
                  <a:pt x="1489715" y="2892495"/>
                  <a:pt x="495310" y="2971801"/>
                </a:cubicBezTo>
                <a:cubicBezTo>
                  <a:pt x="270081" y="2966338"/>
                  <a:pt x="-23587" y="2754707"/>
                  <a:pt x="0" y="2476491"/>
                </a:cubicBezTo>
                <a:cubicBezTo>
                  <a:pt x="50037" y="1633648"/>
                  <a:pt x="770" y="1266301"/>
                  <a:pt x="0" y="495310"/>
                </a:cubicBezTo>
                <a:close/>
              </a:path>
              <a:path w="8515349" h="2971801" stroke="0" extrusionOk="0">
                <a:moveTo>
                  <a:pt x="0" y="495310"/>
                </a:moveTo>
                <a:cubicBezTo>
                  <a:pt x="40197" y="232715"/>
                  <a:pt x="228551" y="14153"/>
                  <a:pt x="495310" y="0"/>
                </a:cubicBezTo>
                <a:cubicBezTo>
                  <a:pt x="3870679" y="123000"/>
                  <a:pt x="5846908" y="-96860"/>
                  <a:pt x="8020039" y="0"/>
                </a:cubicBezTo>
                <a:cubicBezTo>
                  <a:pt x="8274784" y="-14333"/>
                  <a:pt x="8521721" y="208912"/>
                  <a:pt x="8515349" y="495310"/>
                </a:cubicBezTo>
                <a:cubicBezTo>
                  <a:pt x="8518522" y="1153202"/>
                  <a:pt x="8609616" y="1706737"/>
                  <a:pt x="8515349" y="2476491"/>
                </a:cubicBezTo>
                <a:cubicBezTo>
                  <a:pt x="8498678" y="2756083"/>
                  <a:pt x="8258043" y="2965983"/>
                  <a:pt x="8020039" y="2971801"/>
                </a:cubicBezTo>
                <a:cubicBezTo>
                  <a:pt x="5080241" y="2811094"/>
                  <a:pt x="4168685" y="3011468"/>
                  <a:pt x="495310" y="2971801"/>
                </a:cubicBezTo>
                <a:cubicBezTo>
                  <a:pt x="171903" y="2961732"/>
                  <a:pt x="-11886" y="2744658"/>
                  <a:pt x="0" y="2476491"/>
                </a:cubicBezTo>
                <a:cubicBezTo>
                  <a:pt x="32216" y="1844884"/>
                  <a:pt x="57206" y="777788"/>
                  <a:pt x="0" y="495310"/>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1A52C6D-F262-BD57-02AF-9442A1638AAA}"/>
              </a:ext>
            </a:extLst>
          </p:cNvPr>
          <p:cNvSpPr txBox="1"/>
          <p:nvPr/>
        </p:nvSpPr>
        <p:spPr>
          <a:xfrm>
            <a:off x="2686050" y="1362075"/>
            <a:ext cx="7467600" cy="1631216"/>
          </a:xfrm>
          <a:prstGeom prst="rect">
            <a:avLst/>
          </a:prstGeom>
          <a:noFill/>
        </p:spPr>
        <p:txBody>
          <a:bodyPr wrap="square" rtlCol="0">
            <a:spAutoFit/>
          </a:bodyPr>
          <a:lstStyle/>
          <a:p>
            <a:pPr algn="ctr"/>
            <a:r>
              <a:rPr lang="nl-NL" sz="5000" b="1" dirty="0">
                <a:effectLst/>
                <a:latin typeface="Times New Roman" panose="02020603050405020304" pitchFamily="18" charset="0"/>
                <a:ea typeface="Times New Roman" panose="02020603050405020304" pitchFamily="18" charset="0"/>
                <a:cs typeface="Times New Roman" panose="02020603050405020304" pitchFamily="18" charset="0"/>
              </a:rPr>
              <a:t>ĐÁNH GIÁ CUỐI KỲ II</a:t>
            </a:r>
          </a:p>
          <a:p>
            <a:pPr algn="ctr"/>
            <a:r>
              <a:rPr lang="nl-NL" sz="5000" b="1" dirty="0">
                <a:latin typeface="Times New Roman" panose="02020603050405020304" pitchFamily="18" charset="0"/>
                <a:ea typeface="Times New Roman" panose="02020603050405020304" pitchFamily="18" charset="0"/>
                <a:cs typeface="Times New Roman" panose="02020603050405020304" pitchFamily="18" charset="0"/>
              </a:rPr>
              <a:t>(Đề tham khảo)</a:t>
            </a:r>
            <a:r>
              <a:rPr lang="nl-NL" sz="5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05000" y="0"/>
            <a:ext cx="8382000"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Trả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thực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yêu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cầu</a:t>
            </a:r>
            <a:r>
              <a:rPr lang="en-US" sz="32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190625" y="1162050"/>
            <a:ext cx="10620375" cy="5262979"/>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a. Muông thú trong rừng mở hội thi để làm gì?</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Chọn con vật khỏe nhất</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Chọn con vật nhanh nhất</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 Chọn con vật đẹp nhất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b. Ngựa con đã chuẩn bị như thế nào cho hội thi?</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Đến gặp bác thợ rèn để xem lại bộ móng</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Chăm chỉ tập chạy với những sải bước dài</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Chải chuốt, mải mê soi bóng mình dưới suối</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c. Ngựa con được cha khuyên thế nào?</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Cần chuẩn bị cho mình một bộ đồ nâu tuyệt đẹp</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Cần chải chuốt bộ bờm dài cho ra dáng nhà vô địch</a:t>
            </a:r>
          </a:p>
          <a:p>
            <a:pPr marL="457200" indent="-457200" algn="just">
              <a:buFont typeface="Wingdings" panose="05000000000000000000" pitchFamily="2" charset="2"/>
              <a:buChar char="q"/>
            </a:pPr>
            <a:r>
              <a:rPr lang="vi-VN" sz="2800" b="0" i="0" dirty="0">
                <a:solidFill>
                  <a:srgbClr val="000000"/>
                </a:solidFill>
                <a:effectLst/>
                <a:latin typeface="Times New Roman" panose="02020603050405020304" pitchFamily="18" charset="0"/>
                <a:cs typeface="Times New Roman" panose="02020603050405020304" pitchFamily="18" charset="0"/>
              </a:rPr>
              <a:t>Cần phải đến bác thợ rèn để xem lại bộ móng</a:t>
            </a:r>
          </a:p>
        </p:txBody>
      </p:sp>
      <p:sp>
        <p:nvSpPr>
          <p:cNvPr id="4" name="Oval 3">
            <a:extLst>
              <a:ext uri="{FF2B5EF4-FFF2-40B4-BE49-F238E27FC236}">
                <a16:creationId xmlns:a16="http://schemas.microsoft.com/office/drawing/2014/main" id="{7E70E183-C5B9-77C9-81E9-4B2995B74463}"/>
              </a:ext>
            </a:extLst>
          </p:cNvPr>
          <p:cNvSpPr/>
          <p:nvPr/>
        </p:nvSpPr>
        <p:spPr>
          <a:xfrm>
            <a:off x="1181100" y="1962150"/>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9244B3-653B-749D-ED18-0D7881C704F1}"/>
              </a:ext>
            </a:extLst>
          </p:cNvPr>
          <p:cNvSpPr/>
          <p:nvPr/>
        </p:nvSpPr>
        <p:spPr>
          <a:xfrm>
            <a:off x="1209675" y="41433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D8D1D20-C0D4-3F81-418F-90D418DC7B0F}"/>
              </a:ext>
            </a:extLst>
          </p:cNvPr>
          <p:cNvSpPr/>
          <p:nvPr/>
        </p:nvSpPr>
        <p:spPr>
          <a:xfrm>
            <a:off x="1238250" y="58578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algn="just"/>
            <a:r>
              <a:rPr lang="vi-VN" sz="3200" b="1" dirty="0">
                <a:solidFill>
                  <a:srgbClr val="000000"/>
                </a:solidFill>
                <a:latin typeface="Times New Roman" panose="02020603050405020304" pitchFamily="18" charset="0"/>
                <a:cs typeface="Times New Roman" panose="02020603050405020304" pitchFamily="18" charset="0"/>
              </a:rPr>
              <a:t>d. Vì sao ngựa con không nghe lời khuyên của cha?</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638175"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Ngựa</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cha </a:t>
            </a:r>
            <a:r>
              <a:rPr lang="en-US" sz="3200" dirty="0" err="1">
                <a:solidFill>
                  <a:srgbClr val="FF0000"/>
                </a:solidFill>
                <a:latin typeface="Times New Roman" panose="02020603050405020304" pitchFamily="18" charset="0"/>
                <a:cs typeface="Times New Roman" panose="02020603050405020304" pitchFamily="18" charset="0"/>
              </a:rPr>
              <a:t>vì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rằng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chắc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chắn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rồi</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169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79294448-5C1A-672A-4E40-863BA79C70C7}"/>
              </a:ext>
            </a:extLst>
          </p:cNvPr>
          <p:cNvSpPr txBox="1"/>
          <p:nvPr/>
        </p:nvSpPr>
        <p:spPr>
          <a:xfrm>
            <a:off x="495301" y="1543050"/>
            <a:ext cx="112776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Chuyện gì xảy ra với ngựa con trong cuộc thi? (Viết tiếp vào chỗ trống để hoàn thành câu trả lời.)</a:t>
            </a:r>
          </a:p>
        </p:txBody>
      </p:sp>
      <p:sp>
        <p:nvSpPr>
          <p:cNvPr id="9" name="Rectangle: Rounded Corners 8">
            <a:extLst>
              <a:ext uri="{FF2B5EF4-FFF2-40B4-BE49-F238E27FC236}">
                <a16:creationId xmlns:a16="http://schemas.microsoft.com/office/drawing/2014/main" id="{A4EA3806-E86B-3493-FE20-5D439627FA0B}"/>
              </a:ext>
            </a:extLst>
          </p:cNvPr>
          <p:cNvSpPr/>
          <p:nvPr/>
        </p:nvSpPr>
        <p:spPr>
          <a:xfrm>
            <a:off x="790575" y="2819400"/>
            <a:ext cx="10391775"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móng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ngựa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lung lay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rồi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 Gai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nhọn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ngựa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điếng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Ngựa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chạy</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cuối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cùng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016C7ED-5EBF-8B76-452F-8C256CDDCA25}"/>
              </a:ext>
            </a:extLst>
          </p:cNvPr>
          <p:cNvSpPr txBox="1"/>
          <p:nvPr/>
        </p:nvSpPr>
        <p:spPr>
          <a:xfrm>
            <a:off x="0" y="4362450"/>
            <a:ext cx="12192000" cy="1077218"/>
          </a:xfrm>
          <a:prstGeom prst="rect">
            <a:avLst/>
          </a:prstGeom>
          <a:noFill/>
        </p:spPr>
        <p:txBody>
          <a:bodyPr wrap="square" rtlCol="0">
            <a:spAutoFit/>
          </a:bodyPr>
          <a:lstStyle/>
          <a:p>
            <a:r>
              <a:rPr lang="en-US" sz="3200" b="0" i="0" dirty="0" err="1">
                <a:solidFill>
                  <a:srgbClr val="000000"/>
                </a:solidFill>
                <a:effectLst/>
                <a:latin typeface="Times New Roman" panose="02020603050405020304" pitchFamily="18" charset="0"/>
                <a:cs typeface="Times New Roman" panose="02020603050405020304" pitchFamily="18" charset="0"/>
              </a:rPr>
              <a:t>Cái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móng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của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ngựa</a:t>
            </a:r>
            <a:r>
              <a:rPr lang="en-US" sz="3200" b="0" i="0" dirty="0">
                <a:solidFill>
                  <a:srgbClr val="000000"/>
                </a:solidFill>
                <a:effectLst/>
                <a:latin typeface="Times New Roman" panose="02020603050405020304" pitchFamily="18" charset="0"/>
                <a:cs typeface="Times New Roman" panose="02020603050405020304" pitchFamily="18" charset="0"/>
              </a:rPr>
              <a:t> lung lay </a:t>
            </a:r>
            <a:r>
              <a:rPr lang="en-US" sz="3200" b="0" i="0" dirty="0" err="1">
                <a:solidFill>
                  <a:srgbClr val="000000"/>
                </a:solidFill>
                <a:effectLst/>
                <a:latin typeface="Times New Roman" panose="02020603050405020304" pitchFamily="18" charset="0"/>
                <a:cs typeface="Times New Roman" panose="02020603050405020304" pitchFamily="18" charset="0"/>
              </a:rPr>
              <a:t>rồi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rời</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hẳn</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ra</a:t>
            </a:r>
            <a:r>
              <a:rPr lang="en-US" sz="3200" b="0" i="0" dirty="0" err="1">
                <a:solidFill>
                  <a:srgbClr val="000000"/>
                </a:solidFill>
                <a:effectLst/>
                <a:latin typeface="Times New Roman" panose="02020603050405020304" pitchFamily="18" charset="0"/>
                <a:cs typeface="Times New Roman" panose="02020603050405020304" pitchFamily="18" charset="0"/>
              </a:rPr>
              <a:t>.</a:t>
            </a:r>
            <a:r>
              <a:rPr lang="en-US" sz="3200" b="0" i="0" dirty="0">
                <a:solidFill>
                  <a:srgbClr val="000000"/>
                </a:solidFill>
                <a:effectLst/>
                <a:latin typeface="Times New Roman" panose="02020603050405020304" pitchFamily="18" charset="0"/>
                <a:cs typeface="Times New Roman" panose="02020603050405020304" pitchFamily="18" charset="0"/>
              </a:rPr>
              <a:t> Gai </a:t>
            </a:r>
            <a:r>
              <a:rPr lang="en-US" sz="3200" b="0" i="0" dirty="0" err="1">
                <a:solidFill>
                  <a:srgbClr val="000000"/>
                </a:solidFill>
                <a:effectLst/>
                <a:latin typeface="Times New Roman" panose="02020603050405020304" pitchFamily="18" charset="0"/>
                <a:cs typeface="Times New Roman" panose="02020603050405020304" pitchFamily="18" charset="0"/>
              </a:rPr>
              <a:t>nhọn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đâm</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vào</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chân</a:t>
            </a:r>
            <a:r>
              <a:rPr lang="en-US" sz="3200" b="0" i="0" dirty="0">
                <a:solidFill>
                  <a:srgbClr val="FF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ngựa</a:t>
            </a:r>
            <a:r>
              <a:rPr lang="en-US" sz="3200" b="0" i="0" dirty="0">
                <a:solidFill>
                  <a:srgbClr val="000000"/>
                </a:solidFill>
                <a:effectLst/>
                <a:latin typeface="Times New Roman" panose="02020603050405020304" pitchFamily="18" charset="0"/>
                <a:cs typeface="Times New Roman" panose="02020603050405020304" pitchFamily="18" charset="0"/>
              </a:rPr>
              <a:t> con </a:t>
            </a:r>
            <a:r>
              <a:rPr lang="en-US" sz="3200" b="0" i="0" dirty="0" err="1">
                <a:solidFill>
                  <a:srgbClr val="000000"/>
                </a:solidFill>
                <a:effectLst/>
                <a:latin typeface="Times New Roman" panose="02020603050405020304" pitchFamily="18" charset="0"/>
                <a:cs typeface="Times New Roman" panose="02020603050405020304" pitchFamily="18" charset="0"/>
              </a:rPr>
              <a:t>đâu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điếng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Ngựa</a:t>
            </a:r>
            <a:r>
              <a:rPr lang="en-US" sz="3200" b="0" i="0" dirty="0">
                <a:solidFill>
                  <a:srgbClr val="000000"/>
                </a:solidFill>
                <a:effectLst/>
                <a:latin typeface="Times New Roman" panose="02020603050405020304" pitchFamily="18" charset="0"/>
                <a:cs typeface="Times New Roman" panose="02020603050405020304" pitchFamily="18" charset="0"/>
              </a:rPr>
              <a:t> con </a:t>
            </a:r>
            <a:r>
              <a:rPr lang="en-US" sz="3200" b="0" i="0" dirty="0" err="1">
                <a:solidFill>
                  <a:srgbClr val="000000"/>
                </a:solidFill>
                <a:effectLst/>
                <a:latin typeface="Times New Roman" panose="02020603050405020304" pitchFamily="18" charset="0"/>
                <a:cs typeface="Times New Roman" panose="02020603050405020304" pitchFamily="18" charset="0"/>
              </a:rPr>
              <a:t>chạy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tập</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tễnh</a:t>
            </a:r>
            <a:r>
              <a:rPr lang="en-US" sz="3200" b="0" i="0" dirty="0">
                <a:solidFill>
                  <a:srgbClr val="FF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cuối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cùng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dừng</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hẳn</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lại</a:t>
            </a:r>
            <a:r>
              <a:rPr lang="en-US" sz="3200" b="0" i="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5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2419350" y="1314450"/>
            <a:ext cx="10620375" cy="584775"/>
          </a:xfrm>
          <a:prstGeom prst="rect">
            <a:avLst/>
          </a:prstGeom>
          <a:noFill/>
        </p:spPr>
        <p:txBody>
          <a:bodyPr wrap="square" rtlCol="0">
            <a:spAutoFit/>
          </a:bodyPr>
          <a:lstStyle/>
          <a:p>
            <a:pPr lvl="0" algn="just"/>
            <a:r>
              <a:rPr lang="vi-VN" sz="3200" b="1" dirty="0">
                <a:solidFill>
                  <a:srgbClr val="000000"/>
                </a:solidFill>
                <a:latin typeface="Times New Roman" panose="02020603050405020304" pitchFamily="18" charset="0"/>
                <a:cs typeface="Times New Roman" panose="02020603050405020304" pitchFamily="18" charset="0"/>
              </a:rPr>
              <a:t>g. Qua câu chuyện, em rút ra bài học gì?</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104900"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Times New Roman" panose="02020603050405020304" pitchFamily="18" charset="0"/>
                <a:cs typeface="Times New Roman" panose="02020603050405020304" pitchFamily="18" charset="0"/>
              </a:rPr>
              <a:t>Qua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rút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đừng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giờ</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767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lvl="0" algn="just"/>
            <a:r>
              <a:rPr lang="vi-VN" sz="3200" b="1" dirty="0">
                <a:solidFill>
                  <a:srgbClr val="000000"/>
                </a:solidFill>
                <a:latin typeface="Times New Roman" panose="02020603050405020304" pitchFamily="18" charset="0"/>
                <a:cs typeface="Times New Roman" panose="02020603050405020304" pitchFamily="18" charset="0"/>
              </a:rPr>
              <a:t>h. Tìm trong câu chuyện 4 từ chỉ đặc điểm của ngựa con.</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57275" y="2238374"/>
            <a:ext cx="10391775" cy="1133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Times New Roman" panose="02020603050405020304" pitchFamily="18" charset="0"/>
                <a:cs typeface="Times New Roman" panose="02020603050405020304" pitchFamily="18" charset="0"/>
              </a:rPr>
              <a:t>4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ngựa</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ung</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khỏe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khoắn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56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1077218"/>
          </a:xfrm>
          <a:prstGeom prst="rect">
            <a:avLst/>
          </a:prstGeom>
          <a:noFill/>
        </p:spPr>
        <p:txBody>
          <a:bodyPr wrap="square" rtlCol="0">
            <a:spAutoFit/>
          </a:bodyPr>
          <a:lstStyle/>
          <a:p>
            <a:pPr lvl="0" algn="just"/>
            <a:r>
              <a:rPr lang="vi-VN" sz="3200" b="1" dirty="0">
                <a:solidFill>
                  <a:srgbClr val="000000"/>
                </a:solidFill>
                <a:latin typeface="Times New Roman" panose="02020603050405020304" pitchFamily="18" charset="0"/>
                <a:cs typeface="Times New Roman" panose="02020603050405020304" pitchFamily="18" charset="0"/>
              </a:rPr>
              <a:t>i. Tìm từ có nghĩa giống và từ có nghĩa trái ngược với từ khỏe khoắn.</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09650" y="2943224"/>
            <a:ext cx="10391775" cy="18859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Từ có nghĩa giống với từ khỏe khoắn: khỏe mạnh, mạnh mẽ, cường tráng,..</a:t>
            </a:r>
          </a:p>
          <a:p>
            <a:pPr lvl="0" algn="just"/>
            <a:r>
              <a:rPr lang="vi-VN" sz="3200" dirty="0">
                <a:solidFill>
                  <a:srgbClr val="FF0000"/>
                </a:solidFill>
                <a:latin typeface="Times New Roman" panose="02020603050405020304" pitchFamily="18" charset="0"/>
                <a:cs typeface="Times New Roman" panose="02020603050405020304" pitchFamily="18" charset="0"/>
              </a:rPr>
              <a:t>- Từ có nghĩa trái ngược với từ khỏe khoắn: yếu đuốt, ốm yếu, yếu ớt,...</a:t>
            </a:r>
          </a:p>
        </p:txBody>
      </p:sp>
    </p:spTree>
    <p:extLst>
      <p:ext uri="{BB962C8B-B14F-4D97-AF65-F5344CB8AC3E}">
        <p14:creationId xmlns:p14="http://schemas.microsoft.com/office/powerpoint/2010/main" val="384090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619125" y="1333500"/>
            <a:ext cx="11249025" cy="3359253"/>
          </a:xfrm>
          <a:prstGeom prst="rect">
            <a:avLst/>
          </a:prstGeom>
          <a:noFill/>
        </p:spPr>
        <p:txBody>
          <a:bodyPr wrap="square" rtlCol="0">
            <a:spAutoFit/>
          </a:bodyPr>
          <a:lstStyle/>
          <a:p>
            <a:pPr lvl="0" algn="just">
              <a:lnSpc>
                <a:spcPct val="150000"/>
              </a:lnSpc>
            </a:pPr>
            <a:r>
              <a:rPr lang="vi-VN" sz="2900" b="1" dirty="0">
                <a:solidFill>
                  <a:srgbClr val="000000"/>
                </a:solidFill>
                <a:latin typeface="Times New Roman" panose="02020603050405020304" pitchFamily="18" charset="0"/>
                <a:cs typeface="Times New Roman" panose="02020603050405020304" pitchFamily="18" charset="0"/>
              </a:rPr>
              <a:t>k. Chọn dấu câu thích hợp thay cho ô vuông. </a:t>
            </a:r>
          </a:p>
          <a:p>
            <a:pPr lvl="0" algn="just">
              <a:lnSpc>
                <a:spcPct val="150000"/>
              </a:lnSpc>
            </a:pPr>
            <a:r>
              <a:rPr lang="vi-VN" sz="2900" b="1" dirty="0">
                <a:solidFill>
                  <a:srgbClr val="000000"/>
                </a:solidFill>
                <a:latin typeface="Times New Roman" panose="02020603050405020304" pitchFamily="18" charset="0"/>
                <a:cs typeface="Times New Roman" panose="02020603050405020304" pitchFamily="18" charset="0"/>
              </a:rPr>
              <a:t>Năm ấy, muông thú mở cuộc chạy đua trong rừng. </a:t>
            </a:r>
            <a:r>
              <a:rPr lang="en-US" sz="2900" b="1" dirty="0">
                <a:solidFill>
                  <a:srgbClr val="000000"/>
                </a:solidFill>
                <a:latin typeface="Times New Roman" panose="02020603050405020304" pitchFamily="18" charset="0"/>
                <a:cs typeface="Times New Roman" panose="02020603050405020304" pitchFamily="18" charset="0"/>
              </a:rPr>
              <a:t> </a:t>
            </a:r>
            <a:r>
              <a:rPr lang="vi-VN" sz="2900" b="1" dirty="0">
                <a:solidFill>
                  <a:srgbClr val="000000"/>
                </a:solidFill>
                <a:latin typeface="Times New Roman" panose="02020603050405020304" pitchFamily="18" charset="0"/>
                <a:cs typeface="Times New Roman" panose="02020603050405020304" pitchFamily="18" charset="0"/>
              </a:rPr>
              <a:t>Tham gia cuộc đua có ngựa con, hươu chị, hươu em, thỏ trắng, thỏ xám,... Ai sẽ trở thành nhà vô địch đây? Tất cả đều mong muốn mình giành được vòng nguyệt quế của cuộc đua. </a:t>
            </a:r>
          </a:p>
        </p:txBody>
      </p:sp>
      <p:sp>
        <p:nvSpPr>
          <p:cNvPr id="6" name="Rectangle 5">
            <a:extLst>
              <a:ext uri="{FF2B5EF4-FFF2-40B4-BE49-F238E27FC236}">
                <a16:creationId xmlns:a16="http://schemas.microsoft.com/office/drawing/2014/main" id="{3A639493-A297-076F-6786-7D68A52F7FF8}"/>
              </a:ext>
            </a:extLst>
          </p:cNvPr>
          <p:cNvSpPr/>
          <p:nvPr/>
        </p:nvSpPr>
        <p:spPr>
          <a:xfrm>
            <a:off x="8991600" y="2256336"/>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6EA445-47C0-FF3B-8D71-48C30DC4601E}"/>
              </a:ext>
            </a:extLst>
          </p:cNvPr>
          <p:cNvSpPr/>
          <p:nvPr/>
        </p:nvSpPr>
        <p:spPr>
          <a:xfrm>
            <a:off x="3355521" y="2875322"/>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CF3948-C919-56BF-65F6-1E331D090419}"/>
              </a:ext>
            </a:extLst>
          </p:cNvPr>
          <p:cNvSpPr/>
          <p:nvPr/>
        </p:nvSpPr>
        <p:spPr>
          <a:xfrm>
            <a:off x="5003619" y="2936011"/>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0E6E74-FAC5-5021-80EF-D0F7D026E16A}"/>
              </a:ext>
            </a:extLst>
          </p:cNvPr>
          <p:cNvSpPr/>
          <p:nvPr/>
        </p:nvSpPr>
        <p:spPr>
          <a:xfrm>
            <a:off x="6669405" y="2940911"/>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83D53A-23B3-38A3-77A8-FF85D3D8B84F}"/>
              </a:ext>
            </a:extLst>
          </p:cNvPr>
          <p:cNvSpPr/>
          <p:nvPr/>
        </p:nvSpPr>
        <p:spPr>
          <a:xfrm>
            <a:off x="8335191" y="2940911"/>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E14E28-28DA-503C-00E1-AB58BB848AAB}"/>
              </a:ext>
            </a:extLst>
          </p:cNvPr>
          <p:cNvSpPr/>
          <p:nvPr/>
        </p:nvSpPr>
        <p:spPr>
          <a:xfrm>
            <a:off x="4264750" y="3550648"/>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16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9" y="478455"/>
              <a:ext cx="9629390" cy="11179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3" name="TextBox 2">
            <a:extLst>
              <a:ext uri="{FF2B5EF4-FFF2-40B4-BE49-F238E27FC236}">
                <a16:creationId xmlns:a16="http://schemas.microsoft.com/office/drawing/2014/main" id="{1A0EF9EB-1032-6B5A-04BF-D1B32039AE8F}"/>
              </a:ext>
            </a:extLst>
          </p:cNvPr>
          <p:cNvSpPr txBox="1"/>
          <p:nvPr/>
        </p:nvSpPr>
        <p:spPr>
          <a:xfrm>
            <a:off x="2124075" y="342900"/>
            <a:ext cx="3314700" cy="707886"/>
          </a:xfrm>
          <a:prstGeom prst="rect">
            <a:avLst/>
          </a:prstGeom>
          <a:noFill/>
        </p:spPr>
        <p:txBody>
          <a:bodyPr wrap="square" rtlCol="0">
            <a:spAutoFit/>
          </a:bodyPr>
          <a:lstStyle/>
          <a:p>
            <a:r>
              <a:rPr lang="en-US" sz="4000" b="1" i="0" dirty="0">
                <a:solidFill>
                  <a:srgbClr val="000000"/>
                </a:solidFill>
                <a:effectLst/>
                <a:latin typeface="Times New Roman" panose="02020603050405020304" pitchFamily="18" charset="0"/>
                <a:cs typeface="Times New Roman" panose="02020603050405020304" pitchFamily="18" charset="0"/>
              </a:rPr>
              <a:t>Nghe </a:t>
            </a:r>
            <a:r>
              <a:rPr lang="en-US" sz="4000" b="1" i="0" dirty="0" err="1">
                <a:solidFill>
                  <a:srgbClr val="000000"/>
                </a:solidFill>
                <a:effectLst/>
                <a:latin typeface="Times New Roman" panose="02020603050405020304" pitchFamily="18" charset="0"/>
                <a:cs typeface="Times New Roman" panose="02020603050405020304" pitchFamily="18" charset="0"/>
              </a:rPr>
              <a:t>viết</a:t>
            </a:r>
            <a:r>
              <a:rPr lang="en-US" sz="4000" b="1" i="0" dirty="0">
                <a:solidFill>
                  <a:srgbClr val="000000"/>
                </a:solidFill>
                <a:effectLst/>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A3A929E-AA3C-65D9-B1F4-B177C75844AC}"/>
              </a:ext>
            </a:extLst>
          </p:cNvPr>
          <p:cNvGraphicFramePr>
            <a:graphicFrameLocks noGrp="1"/>
          </p:cNvGraphicFramePr>
          <p:nvPr>
            <p:extLst>
              <p:ext uri="{D42A27DB-BD31-4B8C-83A1-F6EECF244321}">
                <p14:modId xmlns:p14="http://schemas.microsoft.com/office/powerpoint/2010/main" val="2100952759"/>
              </p:ext>
            </p:extLst>
          </p:nvPr>
        </p:nvGraphicFramePr>
        <p:xfrm>
          <a:off x="1057275" y="1660525"/>
          <a:ext cx="10429876" cy="4940300"/>
        </p:xfrm>
        <a:graphic>
          <a:graphicData uri="http://schemas.openxmlformats.org/drawingml/2006/table">
            <a:tbl>
              <a:tblPr/>
              <a:tblGrid>
                <a:gridCol w="5214938">
                  <a:extLst>
                    <a:ext uri="{9D8B030D-6E8A-4147-A177-3AD203B41FA5}">
                      <a16:colId xmlns:a16="http://schemas.microsoft.com/office/drawing/2014/main" val="2415152985"/>
                    </a:ext>
                  </a:extLst>
                </a:gridCol>
                <a:gridCol w="5214938">
                  <a:extLst>
                    <a:ext uri="{9D8B030D-6E8A-4147-A177-3AD203B41FA5}">
                      <a16:colId xmlns:a16="http://schemas.microsoft.com/office/drawing/2014/main" val="4019150996"/>
                    </a:ext>
                  </a:extLst>
                </a:gridCol>
              </a:tblGrid>
              <a:tr h="0">
                <a:tc>
                  <a:txBody>
                    <a:bodyPr/>
                    <a:lstStyle/>
                    <a:p>
                      <a:pPr algn="just" fontAlgn="t"/>
                      <a:r>
                        <a:rPr lang="vi-VN" sz="3200" b="0" dirty="0">
                          <a:effectLst/>
                          <a:latin typeface="+mj-lt"/>
                          <a:cs typeface="Calibri" panose="020F0502020204030204" pitchFamily="34" charset="0"/>
                        </a:rPr>
                        <a:t>Ba gửi cho bé</a:t>
                      </a:r>
                    </a:p>
                    <a:p>
                      <a:pPr algn="just" fontAlgn="t"/>
                      <a:r>
                        <a:rPr lang="vi-VN" sz="3200" b="0" dirty="0">
                          <a:effectLst/>
                          <a:latin typeface="+mj-lt"/>
                          <a:cs typeface="Calibri" panose="020F0502020204030204" pitchFamily="34" charset="0"/>
                        </a:rPr>
                        <a:t>Hẳn một ngôi nhà:</a:t>
                      </a:r>
                    </a:p>
                    <a:p>
                      <a:pPr algn="just" fontAlgn="t"/>
                      <a:r>
                        <a:rPr lang="vi-VN" sz="3200" b="0" dirty="0">
                          <a:effectLst/>
                          <a:latin typeface="+mj-lt"/>
                          <a:cs typeface="Calibri" panose="020F0502020204030204" pitchFamily="34" charset="0"/>
                        </a:rPr>
                        <a:t>Một vỏ ốc biển</a:t>
                      </a:r>
                    </a:p>
                    <a:p>
                      <a:pPr algn="just" fontAlgn="t"/>
                      <a:r>
                        <a:rPr lang="vi-VN" sz="3200" b="0" dirty="0">
                          <a:effectLst/>
                          <a:latin typeface="+mj-lt"/>
                          <a:cs typeface="Calibri" panose="020F0502020204030204" pitchFamily="34" charset="0"/>
                        </a:rPr>
                        <a:t>Từ ngoài đảo xa!</a:t>
                      </a:r>
                    </a:p>
                    <a:p>
                      <a:pPr algn="just" fontAlgn="t"/>
                      <a:r>
                        <a:rPr lang="vi-VN" sz="3200" b="0" dirty="0">
                          <a:effectLst/>
                          <a:latin typeface="+mj-lt"/>
                          <a:cs typeface="Calibri" panose="020F0502020204030204" pitchFamily="34" charset="0"/>
                        </a:rPr>
                        <a:t> </a:t>
                      </a:r>
                    </a:p>
                    <a:p>
                      <a:pPr algn="just" fontAlgn="t"/>
                      <a:r>
                        <a:rPr lang="vi-VN" sz="3200" b="0" dirty="0">
                          <a:effectLst/>
                          <a:latin typeface="+mj-lt"/>
                          <a:cs typeface="Calibri" panose="020F0502020204030204" pitchFamily="34" charset="0"/>
                        </a:rPr>
                        <a:t>Bao nhiêu ngọn gió</a:t>
                      </a:r>
                    </a:p>
                    <a:p>
                      <a:pPr algn="just" fontAlgn="t"/>
                      <a:r>
                        <a:rPr lang="vi-VN" sz="3200" b="0" dirty="0">
                          <a:effectLst/>
                          <a:latin typeface="+mj-lt"/>
                          <a:cs typeface="Calibri" panose="020F0502020204030204" pitchFamily="34" charset="0"/>
                        </a:rPr>
                        <a:t>Chơi trốn chơi tìm</a:t>
                      </a:r>
                    </a:p>
                    <a:p>
                      <a:pPr algn="just" fontAlgn="t"/>
                      <a:r>
                        <a:rPr lang="vi-VN" sz="3200" b="0" dirty="0">
                          <a:effectLst/>
                          <a:latin typeface="+mj-lt"/>
                          <a:cs typeface="Calibri" panose="020F0502020204030204" pitchFamily="34" charset="0"/>
                        </a:rPr>
                        <a:t>Gió vào nhà ốc</a:t>
                      </a:r>
                    </a:p>
                    <a:p>
                      <a:pPr algn="just" fontAlgn="t"/>
                      <a:r>
                        <a:rPr lang="vi-VN" sz="3200" b="0" dirty="0">
                          <a:effectLst/>
                          <a:latin typeface="+mj-lt"/>
                          <a:cs typeface="Calibri" panose="020F0502020204030204" pitchFamily="34" charset="0"/>
                        </a:rPr>
                        <a:t>Nói cười huyên thuyên...</a:t>
                      </a:r>
                    </a:p>
                  </a:txBody>
                  <a:tcPr marL="31750" marR="31750" marT="31750" marB="31750">
                    <a:lnL>
                      <a:noFill/>
                    </a:lnL>
                    <a:lnR>
                      <a:noFill/>
                    </a:lnR>
                    <a:lnT>
                      <a:noFill/>
                    </a:lnT>
                    <a:lnB>
                      <a:noFill/>
                    </a:lnB>
                  </a:tcPr>
                </a:tc>
                <a:tc>
                  <a:txBody>
                    <a:bodyPr/>
                    <a:lstStyle/>
                    <a:p>
                      <a:pPr algn="just" fontAlgn="t"/>
                      <a:r>
                        <a:rPr lang="vi-VN" sz="3200" b="0" dirty="0">
                          <a:effectLst/>
                          <a:latin typeface="+mj-lt"/>
                          <a:cs typeface="Calibri" panose="020F0502020204030204" pitchFamily="34" charset="0"/>
                        </a:rPr>
                        <a:t>Bé nghe gió kể</a:t>
                      </a:r>
                    </a:p>
                    <a:p>
                      <a:pPr algn="just" fontAlgn="t"/>
                      <a:r>
                        <a:rPr lang="vi-VN" sz="3200" b="0" dirty="0">
                          <a:effectLst/>
                          <a:latin typeface="+mj-lt"/>
                          <a:cs typeface="Calibri" panose="020F0502020204030204" pitchFamily="34" charset="0"/>
                        </a:rPr>
                        <a:t>Miền xa nắng tràn</a:t>
                      </a:r>
                    </a:p>
                    <a:p>
                      <a:pPr algn="just" fontAlgn="t"/>
                      <a:r>
                        <a:rPr lang="vi-VN" sz="3200" b="0" dirty="0">
                          <a:effectLst/>
                          <a:latin typeface="+mj-lt"/>
                          <a:cs typeface="Calibri" panose="020F0502020204030204" pitchFamily="34" charset="0"/>
                        </a:rPr>
                        <a:t>Bé nghe gió hát</a:t>
                      </a:r>
                    </a:p>
                    <a:p>
                      <a:pPr algn="just" fontAlgn="t"/>
                      <a:r>
                        <a:rPr lang="vi-VN" sz="3200" b="0" dirty="0">
                          <a:effectLst/>
                          <a:latin typeface="+mj-lt"/>
                          <a:cs typeface="Calibri" panose="020F0502020204030204" pitchFamily="34" charset="0"/>
                        </a:rPr>
                        <a:t>Những lời mênh mang.</a:t>
                      </a:r>
                    </a:p>
                    <a:p>
                      <a:pPr algn="just" fontAlgn="t"/>
                      <a:r>
                        <a:rPr lang="vi-VN" sz="3200" b="0" dirty="0">
                          <a:effectLst/>
                          <a:latin typeface="+mj-lt"/>
                          <a:cs typeface="Calibri" panose="020F0502020204030204" pitchFamily="34" charset="0"/>
                        </a:rPr>
                        <a:t> </a:t>
                      </a:r>
                    </a:p>
                    <a:p>
                      <a:pPr algn="just" fontAlgn="t"/>
                      <a:r>
                        <a:rPr lang="vi-VN" sz="3200" b="0" dirty="0">
                          <a:effectLst/>
                          <a:latin typeface="+mj-lt"/>
                          <a:cs typeface="Calibri" panose="020F0502020204030204" pitchFamily="34" charset="0"/>
                        </a:rPr>
                        <a:t>Mơ mình nhỏ lại</a:t>
                      </a:r>
                    </a:p>
                    <a:p>
                      <a:pPr algn="just" fontAlgn="t"/>
                      <a:r>
                        <a:rPr lang="vi-VN" sz="3200" b="0" dirty="0">
                          <a:effectLst/>
                          <a:latin typeface="+mj-lt"/>
                          <a:cs typeface="Calibri" panose="020F0502020204030204" pitchFamily="34" charset="0"/>
                        </a:rPr>
                        <a:t>Lấy ốc làm nhà</a:t>
                      </a:r>
                    </a:p>
                    <a:p>
                      <a:pPr algn="just" fontAlgn="t"/>
                      <a:r>
                        <a:rPr lang="vi-VN" sz="3200" b="0" dirty="0">
                          <a:effectLst/>
                          <a:latin typeface="+mj-lt"/>
                          <a:cs typeface="Calibri" panose="020F0502020204030204" pitchFamily="34" charset="0"/>
                        </a:rPr>
                        <a:t>Cuộc trong vỏ ốc</a:t>
                      </a:r>
                    </a:p>
                    <a:p>
                      <a:pPr algn="just" fontAlgn="t"/>
                      <a:r>
                        <a:rPr lang="vi-VN" sz="3200" b="0" dirty="0">
                          <a:effectLst/>
                          <a:latin typeface="+mj-lt"/>
                          <a:cs typeface="Calibri" panose="020F0502020204030204" pitchFamily="34" charset="0"/>
                        </a:rPr>
                        <a:t>Như ngồi lòng ba!  </a:t>
                      </a:r>
                    </a:p>
                    <a:p>
                      <a:pPr algn="r" fontAlgn="t"/>
                      <a:r>
                        <a:rPr lang="vi-VN" sz="3200" b="0" dirty="0">
                          <a:effectLst/>
                          <a:latin typeface="Calibri" panose="020F0502020204030204" pitchFamily="34" charset="0"/>
                          <a:cs typeface="Calibri" panose="020F0502020204030204" pitchFamily="34" charset="0"/>
                        </a:rPr>
                        <a:t>(Thụy Anh)</a:t>
                      </a:r>
                    </a:p>
                  </a:txBody>
                  <a:tcPr marL="31750" marR="31750" marT="31750" marB="31750">
                    <a:lnL>
                      <a:noFill/>
                    </a:lnL>
                    <a:lnR>
                      <a:noFill/>
                    </a:lnR>
                    <a:lnT>
                      <a:noFill/>
                    </a:lnT>
                    <a:lnB>
                      <a:noFill/>
                    </a:lnB>
                  </a:tcPr>
                </a:tc>
                <a:extLst>
                  <a:ext uri="{0D108BD9-81ED-4DB2-BD59-A6C34878D82A}">
                    <a16:rowId xmlns:a16="http://schemas.microsoft.com/office/drawing/2014/main" val="199101761"/>
                  </a:ext>
                </a:extLst>
              </a:tr>
            </a:tbl>
          </a:graphicData>
        </a:graphic>
      </p:graphicFrame>
      <p:sp>
        <p:nvSpPr>
          <p:cNvPr id="9" name="TextBox 8">
            <a:extLst>
              <a:ext uri="{FF2B5EF4-FFF2-40B4-BE49-F238E27FC236}">
                <a16:creationId xmlns:a16="http://schemas.microsoft.com/office/drawing/2014/main" id="{71B1F4A0-4A01-FAFB-FC99-C4D6C9922EA4}"/>
              </a:ext>
            </a:extLst>
          </p:cNvPr>
          <p:cNvSpPr txBox="1"/>
          <p:nvPr/>
        </p:nvSpPr>
        <p:spPr>
          <a:xfrm>
            <a:off x="5076825" y="885825"/>
            <a:ext cx="3314700" cy="707886"/>
          </a:xfrm>
          <a:prstGeom prst="rect">
            <a:avLst/>
          </a:prstGeom>
          <a:noFill/>
        </p:spPr>
        <p:txBody>
          <a:bodyPr wrap="square" rtlCol="0">
            <a:spAutoFit/>
          </a:bodyPr>
          <a:lstStyle/>
          <a:p>
            <a:r>
              <a:rPr lang="en-US" sz="4000" b="1" i="0" dirty="0" err="1">
                <a:solidFill>
                  <a:srgbClr val="000000"/>
                </a:solidFill>
                <a:effectLst/>
                <a:latin typeface="Times New Roman" panose="02020603050405020304" pitchFamily="18" charset="0"/>
                <a:cs typeface="Times New Roman" panose="02020603050405020304" pitchFamily="18" charset="0"/>
              </a:rPr>
              <a:t>Nhà</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cs typeface="Times New Roman" panose="02020603050405020304" pitchFamily="18" charset="0"/>
              </a:rPr>
              <a:t>ốc</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11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4EA3806-E86B-3493-FE20-5D439627FA0B}"/>
              </a:ext>
            </a:extLst>
          </p:cNvPr>
          <p:cNvSpPr/>
          <p:nvPr/>
        </p:nvSpPr>
        <p:spPr>
          <a:xfrm>
            <a:off x="1485901" y="219075"/>
            <a:ext cx="9258300"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cs typeface="Times New Roman" panose="02020603050405020304" pitchFamily="18" charset="0"/>
              </a:rPr>
              <a:t>Viết đoạn văn kể về một sự việc đã để lại cho em nhiều ấn tượng trong năm học vừa qua.</a:t>
            </a:r>
          </a:p>
        </p:txBody>
      </p:sp>
      <p:sp>
        <p:nvSpPr>
          <p:cNvPr id="3" name="TextBox 2">
            <a:extLst>
              <a:ext uri="{FF2B5EF4-FFF2-40B4-BE49-F238E27FC236}">
                <a16:creationId xmlns:a16="http://schemas.microsoft.com/office/drawing/2014/main" id="{2ACE1664-2B47-864D-7593-730CF224AC46}"/>
              </a:ext>
            </a:extLst>
          </p:cNvPr>
          <p:cNvSpPr txBox="1"/>
          <p:nvPr/>
        </p:nvSpPr>
        <p:spPr>
          <a:xfrm>
            <a:off x="838201" y="1905000"/>
            <a:ext cx="11153774" cy="3416320"/>
          </a:xfrm>
          <a:prstGeom prst="rect">
            <a:avLst/>
          </a:prstGeom>
          <a:noFill/>
        </p:spPr>
        <p:txBody>
          <a:bodyPr wrap="square" rtlCol="0">
            <a:spAutoFit/>
          </a:bodyPr>
          <a:lstStyle/>
          <a:p>
            <a:pPr algn="just"/>
            <a:r>
              <a:rPr lang="vi-VN" sz="3600" b="0" i="0" dirty="0">
                <a:solidFill>
                  <a:srgbClr val="000000"/>
                </a:solidFill>
                <a:effectLst/>
                <a:latin typeface="Times New Roman" panose="02020603050405020304" pitchFamily="18" charset="0"/>
                <a:cs typeface="Times New Roman" panose="02020603050405020304" pitchFamily="18" charset="0"/>
              </a:rPr>
              <a:t>Gợi ý:</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Sự việc để lại ấn tượng là gì?</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Sự việc đó diễn ra ở đâu? Khi nào?</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Sự việc đó diễn ra thế nào? Điều gì làm cho em ấn tượng nhất?</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Em có cảm nghĩ gì về sự việc đó? </a:t>
            </a:r>
          </a:p>
        </p:txBody>
      </p:sp>
    </p:spTree>
    <p:extLst>
      <p:ext uri="{BB962C8B-B14F-4D97-AF65-F5344CB8AC3E}">
        <p14:creationId xmlns:p14="http://schemas.microsoft.com/office/powerpoint/2010/main" val="167283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662782-8262-655C-B288-36E1D319F967}"/>
              </a:ext>
            </a:extLst>
          </p:cNvPr>
          <p:cNvSpPr/>
          <p:nvPr/>
        </p:nvSpPr>
        <p:spPr>
          <a:xfrm>
            <a:off x="3533775" y="238125"/>
            <a:ext cx="4486276" cy="7429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tham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khảo</a:t>
            </a:r>
            <a:endParaRPr lang="vi-VN" sz="3200" b="1"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79F91D-D401-FE26-6962-60B64AA0F05C}"/>
              </a:ext>
            </a:extLst>
          </p:cNvPr>
          <p:cNvSpPr txBox="1"/>
          <p:nvPr/>
        </p:nvSpPr>
        <p:spPr>
          <a:xfrm>
            <a:off x="523875" y="1485900"/>
            <a:ext cx="11172825" cy="4524315"/>
          </a:xfrm>
          <a:prstGeom prst="rect">
            <a:avLst/>
          </a:prstGeom>
          <a:noFill/>
        </p:spPr>
        <p:txBody>
          <a:bodyPr wrap="square" rtlCol="0">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Trong năm học vừa qua, em ấn tượng sâu sắc nhất là buổi biểu diễn văn nghệ chào mừng ngày Nhà giáo Việt Nam của trường em. Trong buổi biểu diễn văn nghệ có rất nhiều tiết mục đặc sắc, trong đó em thích nhất là tiết mục Thầy bói xem voi. Tiết mục minh họa lại truyện ngụ ngôn Thầy bói xem voi do các bạn học sinh lớp 3A biểu diễn. Cả sân trường được một phen cười no bụng. Ngoài ra còn có rất nhiều tiết mục văn nghệ hay. Buổi diển đã mang lại cho chúng em niềm vui, tiếng cười và sự thư giãn. Em rất yêu thích buổi diễn văn nghệ này.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38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9" y="478455"/>
              <a:ext cx="9629390" cy="11179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A.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Đọc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E1764374-6EC7-E302-D1CF-AE557E49D777}"/>
              </a:ext>
            </a:extLst>
          </p:cNvPr>
          <p:cNvSpPr txBox="1"/>
          <p:nvPr/>
        </p:nvSpPr>
        <p:spPr>
          <a:xfrm>
            <a:off x="2400502" y="-43147"/>
            <a:ext cx="832485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230E0BD7-3E14-C979-49E0-3F41CD546967}"/>
              </a:ext>
            </a:extLst>
          </p:cNvPr>
          <p:cNvGraphicFramePr>
            <a:graphicFrameLocks noGrp="1"/>
          </p:cNvGraphicFramePr>
          <p:nvPr>
            <p:extLst>
              <p:ext uri="{D42A27DB-BD31-4B8C-83A1-F6EECF244321}">
                <p14:modId xmlns:p14="http://schemas.microsoft.com/office/powerpoint/2010/main" val="3302658073"/>
              </p:ext>
            </p:extLst>
          </p:nvPr>
        </p:nvGraphicFramePr>
        <p:xfrm>
          <a:off x="1570383" y="1099786"/>
          <a:ext cx="9750288" cy="5758214"/>
        </p:xfrm>
        <a:graphic>
          <a:graphicData uri="http://schemas.openxmlformats.org/drawingml/2006/table">
            <a:tbl>
              <a:tblPr/>
              <a:tblGrid>
                <a:gridCol w="4875144">
                  <a:extLst>
                    <a:ext uri="{9D8B030D-6E8A-4147-A177-3AD203B41FA5}">
                      <a16:colId xmlns:a16="http://schemas.microsoft.com/office/drawing/2014/main" val="1681743796"/>
                    </a:ext>
                  </a:extLst>
                </a:gridCol>
                <a:gridCol w="4875144">
                  <a:extLst>
                    <a:ext uri="{9D8B030D-6E8A-4147-A177-3AD203B41FA5}">
                      <a16:colId xmlns:a16="http://schemas.microsoft.com/office/drawing/2014/main" val="270602149"/>
                    </a:ext>
                  </a:extLst>
                </a:gridCol>
              </a:tblGrid>
              <a:tr h="4351338">
                <a:tc>
                  <a:txBody>
                    <a:bodyPr/>
                    <a:lstStyle/>
                    <a:p>
                      <a:pPr algn="just" fontAlgn="t"/>
                      <a:r>
                        <a:rPr lang="vi-VN" sz="2200" b="0" dirty="0">
                          <a:effectLst/>
                          <a:latin typeface="+mj-lt"/>
                          <a:cs typeface="Calibri" panose="020F0502020204030204" pitchFamily="34" charset="0"/>
                        </a:rPr>
                        <a:t>Trông cây cau thẳng</a:t>
                      </a:r>
                    </a:p>
                    <a:p>
                      <a:pPr algn="just" fontAlgn="t"/>
                      <a:r>
                        <a:rPr lang="vi-VN" sz="2200" b="0" dirty="0">
                          <a:effectLst/>
                          <a:latin typeface="+mj-lt"/>
                          <a:cs typeface="Calibri" panose="020F0502020204030204" pitchFamily="34" charset="0"/>
                        </a:rPr>
                        <a:t>Em mới hỏi mèo</a:t>
                      </a:r>
                    </a:p>
                    <a:p>
                      <a:pPr algn="just" fontAlgn="t"/>
                      <a:r>
                        <a:rPr lang="vi-VN" sz="2200" b="0" dirty="0">
                          <a:effectLst/>
                          <a:latin typeface="+mj-lt"/>
                          <a:cs typeface="Calibri" panose="020F0502020204030204" pitchFamily="34" charset="0"/>
                        </a:rPr>
                        <a:t>Mải đi bắt chuột</a:t>
                      </a:r>
                    </a:p>
                    <a:p>
                      <a:pPr algn="just" fontAlgn="t"/>
                      <a:r>
                        <a:rPr lang="vi-VN" sz="2200" b="0" dirty="0">
                          <a:effectLst/>
                          <a:latin typeface="+mj-lt"/>
                          <a:cs typeface="Calibri" panose="020F0502020204030204" pitchFamily="34" charset="0"/>
                        </a:rPr>
                        <a:t>Có quên tài trèo?</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mj-lt"/>
                          <a:cs typeface="Calibri" panose="020F0502020204030204" pitchFamily="34" charset="0"/>
                        </a:rPr>
                        <a:t>Cau đứng làm thược</a:t>
                      </a:r>
                    </a:p>
                    <a:p>
                      <a:pPr algn="just" fontAlgn="t"/>
                      <a:r>
                        <a:rPr lang="vi-VN" sz="2200" b="0" dirty="0">
                          <a:effectLst/>
                          <a:latin typeface="+mj-lt"/>
                          <a:cs typeface="Calibri" panose="020F0502020204030204" pitchFamily="34" charset="0"/>
                        </a:rPr>
                        <a:t>Đo tháng, đo ngày</a:t>
                      </a:r>
                    </a:p>
                    <a:p>
                      <a:pPr algn="just" fontAlgn="t"/>
                      <a:r>
                        <a:rPr lang="vi-VN" sz="2200" b="0" dirty="0">
                          <a:effectLst/>
                          <a:latin typeface="+mj-lt"/>
                          <a:cs typeface="Calibri" panose="020F0502020204030204" pitchFamily="34" charset="0"/>
                        </a:rPr>
                        <a:t>Từng nấc, từng nấc</a:t>
                      </a:r>
                    </a:p>
                    <a:p>
                      <a:pPr algn="just" fontAlgn="t"/>
                      <a:r>
                        <a:rPr lang="vi-VN" sz="2200" b="0" dirty="0">
                          <a:effectLst/>
                          <a:latin typeface="+mj-lt"/>
                          <a:cs typeface="Calibri" panose="020F0502020204030204" pitchFamily="34" charset="0"/>
                        </a:rPr>
                        <a:t>Vòng đều thân cây.</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mj-lt"/>
                          <a:cs typeface="Calibri" panose="020F0502020204030204" pitchFamily="34" charset="0"/>
                        </a:rPr>
                        <a:t>Cau cao, cao mãi</a:t>
                      </a:r>
                    </a:p>
                    <a:p>
                      <a:pPr algn="just" fontAlgn="t"/>
                      <a:r>
                        <a:rPr lang="vi-VN" sz="2200" b="0" dirty="0">
                          <a:effectLst/>
                          <a:latin typeface="+mj-lt"/>
                          <a:cs typeface="Calibri" panose="020F0502020204030204" pitchFamily="34" charset="0"/>
                        </a:rPr>
                        <a:t>Tàu vươn giữa trời</a:t>
                      </a:r>
                    </a:p>
                    <a:p>
                      <a:pPr algn="just" fontAlgn="t"/>
                      <a:r>
                        <a:rPr lang="vi-VN" sz="2200" b="0" dirty="0">
                          <a:effectLst/>
                          <a:latin typeface="+mj-lt"/>
                          <a:cs typeface="Calibri" panose="020F0502020204030204" pitchFamily="34" charset="0"/>
                        </a:rPr>
                        <a:t>Như tay xòe rộng</a:t>
                      </a:r>
                    </a:p>
                    <a:p>
                      <a:pPr algn="just" fontAlgn="t"/>
                      <a:r>
                        <a:rPr lang="vi-VN" sz="2200" b="0" dirty="0">
                          <a:effectLst/>
                          <a:latin typeface="+mj-lt"/>
                          <a:cs typeface="Calibri" panose="020F0502020204030204" pitchFamily="34" charset="0"/>
                        </a:rPr>
                        <a:t>Hứng làn mưa rơi.</a:t>
                      </a:r>
                    </a:p>
                  </a:txBody>
                  <a:tcPr marL="29227" marR="29227" marT="29227" marB="29227">
                    <a:lnL>
                      <a:noFill/>
                    </a:lnL>
                    <a:lnR>
                      <a:noFill/>
                    </a:lnR>
                    <a:lnT>
                      <a:noFill/>
                    </a:lnT>
                    <a:lnB>
                      <a:noFill/>
                    </a:lnB>
                  </a:tcPr>
                </a:tc>
                <a:tc>
                  <a:txBody>
                    <a:bodyPr/>
                    <a:lstStyle/>
                    <a:p>
                      <a:pPr algn="just" fontAlgn="t"/>
                      <a:r>
                        <a:rPr lang="vi-VN" sz="2200" b="0" dirty="0">
                          <a:effectLst/>
                          <a:latin typeface="+mj-lt"/>
                          <a:cs typeface="Calibri" panose="020F0502020204030204" pitchFamily="34" charset="0"/>
                        </a:rPr>
                        <a:t>Mo như thìa lớn</a:t>
                      </a:r>
                    </a:p>
                    <a:p>
                      <a:pPr algn="just" fontAlgn="t"/>
                      <a:r>
                        <a:rPr lang="vi-VN" sz="2200" b="0" dirty="0">
                          <a:effectLst/>
                          <a:latin typeface="+mj-lt"/>
                          <a:cs typeface="Calibri" panose="020F0502020204030204" pitchFamily="34" charset="0"/>
                        </a:rPr>
                        <a:t>Đón nước mưa lành</a:t>
                      </a:r>
                    </a:p>
                    <a:p>
                      <a:pPr algn="just" fontAlgn="t"/>
                      <a:r>
                        <a:rPr lang="vi-VN" sz="2200" b="0" dirty="0">
                          <a:effectLst/>
                          <a:latin typeface="+mj-lt"/>
                          <a:cs typeface="Calibri" panose="020F0502020204030204" pitchFamily="34" charset="0"/>
                        </a:rPr>
                        <a:t>Tàu cau soi bóng</a:t>
                      </a:r>
                    </a:p>
                    <a:p>
                      <a:pPr algn="just" fontAlgn="t"/>
                      <a:r>
                        <a:rPr lang="vi-VN" sz="2200" b="0" dirty="0">
                          <a:effectLst/>
                          <a:latin typeface="+mj-lt"/>
                          <a:cs typeface="Calibri" panose="020F0502020204030204" pitchFamily="34" charset="0"/>
                        </a:rPr>
                        <a:t>Bơi trong chum sành.</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mj-lt"/>
                          <a:cs typeface="Calibri" panose="020F0502020204030204" pitchFamily="34" charset="0"/>
                        </a:rPr>
                        <a:t>Chiều xuân mưa tạnh</a:t>
                      </a:r>
                    </a:p>
                    <a:p>
                      <a:pPr algn="just" fontAlgn="t"/>
                      <a:r>
                        <a:rPr lang="vi-VN" sz="2200" b="0" dirty="0">
                          <a:effectLst/>
                          <a:latin typeface="+mj-lt"/>
                          <a:cs typeface="Calibri" panose="020F0502020204030204" pitchFamily="34" charset="0"/>
                        </a:rPr>
                        <a:t>Mây trời xanh êm</a:t>
                      </a:r>
                    </a:p>
                    <a:p>
                      <a:pPr algn="just" fontAlgn="t"/>
                      <a:r>
                        <a:rPr lang="vi-VN" sz="2200" b="0" dirty="0">
                          <a:effectLst/>
                          <a:latin typeface="+mj-lt"/>
                          <a:cs typeface="Calibri" panose="020F0502020204030204" pitchFamily="34" charset="0"/>
                        </a:rPr>
                        <a:t>Tàu cau phe phẩy</a:t>
                      </a:r>
                    </a:p>
                    <a:p>
                      <a:pPr algn="just" fontAlgn="t"/>
                      <a:r>
                        <a:rPr lang="vi-VN" sz="2200" b="0" dirty="0">
                          <a:effectLst/>
                          <a:latin typeface="+mj-lt"/>
                          <a:cs typeface="Calibri" panose="020F0502020204030204" pitchFamily="34" charset="0"/>
                        </a:rPr>
                        <a:t>Vẫy gọi trăng lên.</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mj-lt"/>
                          <a:cs typeface="Calibri" panose="020F0502020204030204" pitchFamily="34" charset="0"/>
                        </a:rPr>
                        <a:t>Bộp! Mo cau rụng</a:t>
                      </a:r>
                    </a:p>
                    <a:p>
                      <a:pPr algn="just" fontAlgn="t"/>
                      <a:r>
                        <a:rPr lang="vi-VN" sz="2200" b="0" dirty="0">
                          <a:effectLst/>
                          <a:latin typeface="+mj-lt"/>
                          <a:cs typeface="Calibri" panose="020F0502020204030204" pitchFamily="34" charset="0"/>
                        </a:rPr>
                        <a:t>Xòe hoa trắng ngà</a:t>
                      </a:r>
                    </a:p>
                    <a:p>
                      <a:pPr algn="just" fontAlgn="t"/>
                      <a:r>
                        <a:rPr lang="vi-VN" sz="2200" b="0" dirty="0">
                          <a:effectLst/>
                          <a:latin typeface="+mj-lt"/>
                          <a:cs typeface="Calibri" panose="020F0502020204030204" pitchFamily="34" charset="0"/>
                        </a:rPr>
                        <a:t>Bên cửa em học</a:t>
                      </a:r>
                    </a:p>
                    <a:p>
                      <a:pPr algn="just" fontAlgn="t"/>
                      <a:r>
                        <a:rPr lang="vi-VN" sz="2200" b="0" dirty="0">
                          <a:effectLst/>
                          <a:latin typeface="+mj-lt"/>
                          <a:cs typeface="Calibri" panose="020F0502020204030204" pitchFamily="34" charset="0"/>
                        </a:rPr>
                        <a:t>Hương bay vào nhà</a:t>
                      </a:r>
                    </a:p>
                    <a:p>
                      <a:pPr algn="just" fontAlgn="t"/>
                      <a:r>
                        <a:rPr lang="vi-VN" sz="2200" b="0" dirty="0">
                          <a:effectLst/>
                          <a:latin typeface="+mj-lt"/>
                          <a:cs typeface="Calibri" panose="020F0502020204030204" pitchFamily="34" charset="0"/>
                        </a:rPr>
                        <a:t>Thoảng thơm trong gió</a:t>
                      </a:r>
                    </a:p>
                    <a:p>
                      <a:pPr algn="just" fontAlgn="t"/>
                      <a:r>
                        <a:rPr lang="vi-VN" sz="2200" b="0" dirty="0">
                          <a:effectLst/>
                          <a:latin typeface="+mj-lt"/>
                          <a:cs typeface="Calibri" panose="020F0502020204030204" pitchFamily="34" charset="0"/>
                        </a:rPr>
                        <a:t>Hương cau bay xa. </a:t>
                      </a:r>
                    </a:p>
                    <a:p>
                      <a:pPr algn="r" fontAlgn="t"/>
                      <a:r>
                        <a:rPr lang="vi-VN" sz="2200" b="0" dirty="0">
                          <a:effectLst/>
                          <a:latin typeface="Calibri" panose="020F0502020204030204" pitchFamily="34" charset="0"/>
                          <a:cs typeface="Calibri" panose="020F0502020204030204" pitchFamily="34" charset="0"/>
                        </a:rPr>
                        <a:t>(Ngô Viết Dinh)</a:t>
                      </a:r>
                    </a:p>
                  </a:txBody>
                  <a:tcPr marL="29227" marR="29227" marT="29227" marB="29227">
                    <a:lnL>
                      <a:noFill/>
                    </a:lnL>
                    <a:lnR>
                      <a:noFill/>
                    </a:lnR>
                    <a:lnT>
                      <a:noFill/>
                    </a:lnT>
                    <a:lnB>
                      <a:noFill/>
                    </a:lnB>
                  </a:tcPr>
                </a:tc>
                <a:extLst>
                  <a:ext uri="{0D108BD9-81ED-4DB2-BD59-A6C34878D82A}">
                    <a16:rowId xmlns:a16="http://schemas.microsoft.com/office/drawing/2014/main" val="758877023"/>
                  </a:ext>
                </a:extLst>
              </a:tr>
            </a:tbl>
          </a:graphicData>
        </a:graphic>
      </p:graphicFrame>
      <p:sp>
        <p:nvSpPr>
          <p:cNvPr id="8" name="TextBox 7">
            <a:extLst>
              <a:ext uri="{FF2B5EF4-FFF2-40B4-BE49-F238E27FC236}">
                <a16:creationId xmlns:a16="http://schemas.microsoft.com/office/drawing/2014/main" id="{8A4D0B45-FEF5-EDEF-DF89-EFCEB5B8B7A4}"/>
              </a:ext>
            </a:extLst>
          </p:cNvPr>
          <p:cNvSpPr txBox="1"/>
          <p:nvPr/>
        </p:nvSpPr>
        <p:spPr>
          <a:xfrm>
            <a:off x="4476953" y="504853"/>
            <a:ext cx="2852530"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cau</a:t>
            </a:r>
            <a:endParaRPr lang="en-US" sz="36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EEB1727D-97E7-3421-B8F1-C0D6CAEB8CA0}"/>
              </a:ext>
            </a:extLst>
          </p:cNvPr>
          <p:cNvPicPr>
            <a:picLocks noChangeAspect="1"/>
          </p:cNvPicPr>
          <p:nvPr/>
        </p:nvPicPr>
        <p:blipFill>
          <a:blip r:embed="rId3"/>
          <a:stretch>
            <a:fillRect/>
          </a:stretch>
        </p:blipFill>
        <p:spPr>
          <a:xfrm>
            <a:off x="9095616" y="1540564"/>
            <a:ext cx="2719494" cy="4687129"/>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48443"/>
          <a:stretch/>
        </p:blipFill>
        <p:spPr>
          <a:xfrm>
            <a:off x="9639300" y="2663587"/>
            <a:ext cx="2552700" cy="419441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557"/>
          <a:stretch/>
        </p:blipFill>
        <p:spPr>
          <a:xfrm>
            <a:off x="0" y="2390775"/>
            <a:ext cx="2565400" cy="4467225"/>
          </a:xfrm>
          <a:prstGeom prst="rect">
            <a:avLst/>
          </a:prstGeom>
        </p:spPr>
      </p:pic>
      <p:pic>
        <p:nvPicPr>
          <p:cNvPr id="2" name="Picture 1">
            <a:extLst>
              <a:ext uri="{FF2B5EF4-FFF2-40B4-BE49-F238E27FC236}">
                <a16:creationId xmlns:a16="http://schemas.microsoft.com/office/drawing/2014/main" id="{A4F7D29A-A6D6-587A-2B32-BA599BEE70BB}"/>
              </a:ext>
            </a:extLst>
          </p:cNvPr>
          <p:cNvPicPr>
            <a:picLocks noChangeAspect="1"/>
          </p:cNvPicPr>
          <p:nvPr/>
        </p:nvPicPr>
        <p:blipFill>
          <a:blip r:embed="rId4"/>
          <a:stretch>
            <a:fillRect/>
          </a:stretch>
        </p:blipFill>
        <p:spPr>
          <a:xfrm>
            <a:off x="3435619" y="766063"/>
            <a:ext cx="5511262" cy="2944623"/>
          </a:xfrm>
          <a:prstGeom prst="rect">
            <a:avLst/>
          </a:prstGeom>
        </p:spPr>
      </p:pic>
    </p:spTree>
    <p:extLst>
      <p:ext uri="{BB962C8B-B14F-4D97-AF65-F5344CB8AC3E}">
        <p14:creationId xmlns:p14="http://schemas.microsoft.com/office/powerpoint/2010/main" val="2781184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600239" y="655859"/>
            <a:ext cx="9271513"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chemeClr val="tx1"/>
                </a:solidFill>
                <a:latin typeface="+mj-lt"/>
                <a:cs typeface="Calibri" panose="020F0502020204030204" pitchFamily="34" charset="0"/>
                <a:sym typeface="+mn-ea"/>
              </a:rPr>
              <a:t>a. Đọc bài thơ, em biết điều gì về cây cau?</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algn="just"/>
            <a:r>
              <a:rPr lang="en-US" sz="4000" b="0" i="0" dirty="0">
                <a:effectLst/>
                <a:latin typeface="+mj-lt"/>
                <a:cs typeface="Calibri" panose="020F0502020204030204" pitchFamily="34" charset="0"/>
              </a:rPr>
              <a:t>C</a:t>
            </a:r>
            <a:r>
              <a:rPr lang="vi-VN" sz="4000" b="0" i="0" dirty="0">
                <a:effectLst/>
                <a:latin typeface="+mj-lt"/>
                <a:cs typeface="Calibri" panose="020F0502020204030204" pitchFamily="34" charset="0"/>
              </a:rPr>
              <a:t>ây cau thẳng, thân cây từng nấc vòng đều, tàu vươn giữa trời, mo như thìa lớn, hoa cau màu trắng ngà.</a:t>
            </a:r>
            <a:endParaRPr lang="en-US" sz="4000" dirty="0">
              <a:latin typeface="+mj-lt"/>
              <a:cs typeface="Calibri" panose="020F0502020204030204" pitchFamily="34" charset="0"/>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232452" y="655859"/>
            <a:ext cx="10227365"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chemeClr val="tx1"/>
                </a:solidFill>
                <a:latin typeface="+mj-lt"/>
                <a:cs typeface="Calibri" panose="020F0502020204030204" pitchFamily="34" charset="0"/>
                <a:sym typeface="+mn-ea"/>
              </a:rPr>
              <a:t>b. Em thích hình ảnh nào nhất trong bài thơ? </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lvl="0" algn="just"/>
            <a:r>
              <a:rPr lang="vi-VN" sz="4000" dirty="0">
                <a:latin typeface="+mj-lt"/>
                <a:cs typeface="Calibri" panose="020F0502020204030204" pitchFamily="34" charset="0"/>
              </a:rPr>
              <a:t>Hình ảnh tả hoa cau và hương thơm của hoa cau vô cùng sinh động, khiến em cũng cảm giác có mùi thơm dịu nhe thoang thoảng đâu đây.</a:t>
            </a:r>
          </a:p>
        </p:txBody>
      </p:sp>
    </p:spTree>
    <p:extLst>
      <p:ext uri="{BB962C8B-B14F-4D97-AF65-F5344CB8AC3E}">
        <p14:creationId xmlns:p14="http://schemas.microsoft.com/office/powerpoint/2010/main" val="3390399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89508" y="-56466"/>
            <a:ext cx="2701372" cy="49666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2. </a:t>
            </a: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Đọc</a:t>
            </a:r>
            <a:r>
              <a:rPr kumimoji="0" lang="en-US" sz="4000" b="0"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 </a:t>
            </a:r>
            <a:r>
              <a:rPr kumimoji="0" lang="en-US" sz="4000" b="0"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hiểu</a:t>
            </a:r>
            <a:endParaRPr kumimoji="0" lang="vi-VN"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endParaRPr>
          </a:p>
        </p:txBody>
      </p:sp>
      <p:sp>
        <p:nvSpPr>
          <p:cNvPr id="3" name="TextBox 2">
            <a:extLst>
              <a:ext uri="{FF2B5EF4-FFF2-40B4-BE49-F238E27FC236}">
                <a16:creationId xmlns:a16="http://schemas.microsoft.com/office/drawing/2014/main" id="{08CF57FF-2CA5-D609-E9E0-22007F4F9599}"/>
              </a:ext>
            </a:extLst>
          </p:cNvPr>
          <p:cNvSpPr txBox="1"/>
          <p:nvPr/>
        </p:nvSpPr>
        <p:spPr>
          <a:xfrm>
            <a:off x="3789318" y="-56466"/>
            <a:ext cx="6524625" cy="646331"/>
          </a:xfrm>
          <a:prstGeom prst="rect">
            <a:avLst/>
          </a:prstGeom>
          <a:noFill/>
        </p:spPr>
        <p:txBody>
          <a:bodyPr wrap="square" rtlCol="0">
            <a:spAutoFit/>
          </a:bodyPr>
          <a:lstStyle/>
          <a:p>
            <a:r>
              <a:rPr lang="en-US" sz="3600" dirty="0" err="1">
                <a:solidFill>
                  <a:srgbClr val="FF0000"/>
                </a:solidFill>
              </a:rPr>
              <a:t>Cuộc</a:t>
            </a:r>
            <a:r>
              <a:rPr lang="en-US" sz="3600" dirty="0">
                <a:solidFill>
                  <a:srgbClr val="FF0000"/>
                </a:solidFill>
              </a:rPr>
              <a:t> </a:t>
            </a:r>
            <a:r>
              <a:rPr lang="en-US" sz="3600" dirty="0" err="1">
                <a:solidFill>
                  <a:srgbClr val="FF0000"/>
                </a:solidFill>
              </a:rPr>
              <a:t>chạy</a:t>
            </a:r>
            <a:r>
              <a:rPr lang="en-US" sz="3600" dirty="0">
                <a:solidFill>
                  <a:srgbClr val="FF0000"/>
                </a:solidFill>
              </a:rPr>
              <a:t> </a:t>
            </a:r>
            <a:r>
              <a:rPr lang="en-US" sz="3600" dirty="0" err="1">
                <a:solidFill>
                  <a:srgbClr val="FF0000"/>
                </a:solidFill>
              </a:rPr>
              <a:t>đua</a:t>
            </a:r>
            <a:r>
              <a:rPr lang="en-US" sz="3600" dirty="0">
                <a:solidFill>
                  <a:srgbClr val="FF0000"/>
                </a:solidFill>
              </a:rPr>
              <a:t> </a:t>
            </a:r>
            <a:r>
              <a:rPr lang="en-US" sz="3600" dirty="0" err="1">
                <a:solidFill>
                  <a:srgbClr val="FF0000"/>
                </a:solidFill>
              </a:rPr>
              <a:t>trong</a:t>
            </a:r>
            <a:r>
              <a:rPr lang="en-US" sz="3600" dirty="0">
                <a:solidFill>
                  <a:srgbClr val="FF0000"/>
                </a:solidFill>
              </a:rPr>
              <a:t> </a:t>
            </a:r>
            <a:r>
              <a:rPr lang="en-US" sz="3600" dirty="0" err="1">
                <a:solidFill>
                  <a:srgbClr val="FF0000"/>
                </a:solidFill>
              </a:rPr>
              <a:t>rừng</a:t>
            </a:r>
            <a:endParaRPr lang="en-US" sz="3600" dirty="0">
              <a:solidFill>
                <a:srgbClr val="FF0000"/>
              </a:solidFill>
            </a:endParaRPr>
          </a:p>
        </p:txBody>
      </p:sp>
      <p:pic>
        <p:nvPicPr>
          <p:cNvPr id="6" name="Picture 5">
            <a:extLst>
              <a:ext uri="{FF2B5EF4-FFF2-40B4-BE49-F238E27FC236}">
                <a16:creationId xmlns:a16="http://schemas.microsoft.com/office/drawing/2014/main" id="{F4D0B1D5-3486-445C-F6B5-1863A9ECD69B}"/>
              </a:ext>
            </a:extLst>
          </p:cNvPr>
          <p:cNvPicPr>
            <a:picLocks noChangeAspect="1"/>
          </p:cNvPicPr>
          <p:nvPr/>
        </p:nvPicPr>
        <p:blipFill>
          <a:blip r:embed="rId3"/>
          <a:stretch>
            <a:fillRect/>
          </a:stretch>
        </p:blipFill>
        <p:spPr>
          <a:xfrm>
            <a:off x="7524750" y="3962400"/>
            <a:ext cx="4057650" cy="2628900"/>
          </a:xfrm>
          <a:prstGeom prst="rect">
            <a:avLst/>
          </a:prstGeom>
        </p:spPr>
      </p:pic>
      <p:sp>
        <p:nvSpPr>
          <p:cNvPr id="7" name="TextBox 6">
            <a:extLst>
              <a:ext uri="{FF2B5EF4-FFF2-40B4-BE49-F238E27FC236}">
                <a16:creationId xmlns:a16="http://schemas.microsoft.com/office/drawing/2014/main" id="{08382898-3037-653F-3AA7-7E734D6DC597}"/>
              </a:ext>
            </a:extLst>
          </p:cNvPr>
          <p:cNvSpPr txBox="1"/>
          <p:nvPr/>
        </p:nvSpPr>
        <p:spPr>
          <a:xfrm>
            <a:off x="597627" y="351175"/>
            <a:ext cx="10744200" cy="6955750"/>
          </a:xfrm>
          <a:prstGeom prst="rect">
            <a:avLst/>
          </a:prstGeom>
          <a:noFill/>
        </p:spPr>
        <p:txBody>
          <a:bodyPr wrap="square" rtlCol="0">
            <a:spAutoFit/>
          </a:bodyPr>
          <a:lstStyle/>
          <a:p>
            <a:pPr algn="just"/>
            <a:r>
              <a:rPr lang="en-US" b="0" i="0" dirty="0">
                <a:solidFill>
                  <a:srgbClr val="000000"/>
                </a:solidFill>
                <a:effectLst/>
                <a:latin typeface="OpenSans"/>
              </a:rPr>
              <a:t>   </a:t>
            </a:r>
            <a:r>
              <a:rPr lang="vi-VN" sz="2200" b="0" i="0" dirty="0">
                <a:solidFill>
                  <a:srgbClr val="000000"/>
                </a:solidFill>
                <a:effectLst/>
                <a:latin typeface="+mj-lt"/>
              </a:rPr>
              <a:t>Ngày mai, muông thú trong rừng mở hội thi chạy để chọn con vật nhanh nhất.</a:t>
            </a:r>
          </a:p>
          <a:p>
            <a:pPr algn="just"/>
            <a:r>
              <a:rPr lang="en-US" sz="2200" b="0" i="0" dirty="0">
                <a:solidFill>
                  <a:srgbClr val="000000"/>
                </a:solidFill>
                <a:effectLst/>
                <a:latin typeface="+mj-lt"/>
              </a:rPr>
              <a:t>   </a:t>
            </a:r>
            <a:r>
              <a:rPr lang="vi-VN" sz="2200" b="0" i="0" dirty="0">
                <a:solidFill>
                  <a:srgbClr val="000000"/>
                </a:solidFill>
                <a:effectLst/>
                <a:latin typeface="+mj-lt"/>
              </a:rPr>
              <a:t>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ra dáng một nhà vô địch...</a:t>
            </a:r>
          </a:p>
          <a:p>
            <a:pPr algn="just"/>
            <a:r>
              <a:rPr lang="en-US" sz="2200" b="0" i="0" dirty="0">
                <a:solidFill>
                  <a:srgbClr val="000000"/>
                </a:solidFill>
                <a:effectLst/>
                <a:latin typeface="+mj-lt"/>
              </a:rPr>
              <a:t>   </a:t>
            </a:r>
            <a:r>
              <a:rPr lang="vi-VN" sz="2200" b="0" i="0" dirty="0">
                <a:solidFill>
                  <a:srgbClr val="000000"/>
                </a:solidFill>
                <a:effectLst/>
                <a:latin typeface="+mj-lt"/>
              </a:rPr>
              <a:t>Ngựa cha thấy thế, bảo:</a:t>
            </a:r>
          </a:p>
          <a:p>
            <a:pPr algn="just"/>
            <a:r>
              <a:rPr lang="en-US" sz="2200" b="0" i="0" dirty="0">
                <a:solidFill>
                  <a:srgbClr val="000000"/>
                </a:solidFill>
                <a:effectLst/>
                <a:latin typeface="+mj-lt"/>
              </a:rPr>
              <a:t>   </a:t>
            </a:r>
            <a:r>
              <a:rPr lang="vi-VN" sz="2200" b="0" i="0" dirty="0">
                <a:solidFill>
                  <a:srgbClr val="000000"/>
                </a:solidFill>
                <a:effectLst/>
                <a:latin typeface="+mj-lt"/>
              </a:rPr>
              <a:t>- Con trai à, con phải đến bác thợ rèn để xem lại bộ móng. Nó cần thiết cho cuộc đua hơn là bộ đồ đẹp.</a:t>
            </a:r>
          </a:p>
          <a:p>
            <a:pPr algn="just"/>
            <a:r>
              <a:rPr lang="vi-VN" sz="2200" b="0" i="0" dirty="0">
                <a:solidFill>
                  <a:srgbClr val="000000"/>
                </a:solidFill>
                <a:effectLst/>
                <a:latin typeface="+mj-lt"/>
              </a:rPr>
              <a:t>Ngựa con mắt không rời bóng mình dưới nước, ngúng nguẩy đáp:</a:t>
            </a:r>
          </a:p>
          <a:p>
            <a:pPr algn="just"/>
            <a:r>
              <a:rPr lang="en-US" sz="2200" b="0" i="0" dirty="0">
                <a:solidFill>
                  <a:srgbClr val="000000"/>
                </a:solidFill>
                <a:effectLst/>
                <a:latin typeface="+mj-lt"/>
              </a:rPr>
              <a:t>   </a:t>
            </a:r>
            <a:r>
              <a:rPr lang="vi-VN" sz="2200" b="0" i="0" dirty="0">
                <a:solidFill>
                  <a:srgbClr val="000000"/>
                </a:solidFill>
                <a:effectLst/>
                <a:latin typeface="+mj-lt"/>
              </a:rPr>
              <a:t>- Cha yên tâm đi. Móng của con chắc chắn lắm. Con nhất định sẽ thắng mà!</a:t>
            </a:r>
          </a:p>
          <a:p>
            <a:pPr algn="just"/>
            <a:r>
              <a:rPr lang="en-US" sz="2200" b="0" i="0" dirty="0">
                <a:solidFill>
                  <a:srgbClr val="000000"/>
                </a:solidFill>
                <a:effectLst/>
                <a:latin typeface="+mj-lt"/>
              </a:rPr>
              <a:t>   </a:t>
            </a:r>
            <a:r>
              <a:rPr lang="vi-VN" sz="2200" b="0" i="0" dirty="0">
                <a:solidFill>
                  <a:srgbClr val="000000"/>
                </a:solidFill>
                <a:effectLst/>
                <a:latin typeface="+mj-lt"/>
              </a:rPr>
              <a:t>Cuộc thi đã đến. Sáng sớm, bãi cỏ đông nghẹt. Chị em nhà hươu sốt ruột gặm lá. Thỏ trắng, thỏ xám thận trọng ngắm nghĩa các đối thủ. Bác quạ bay đi bay lại giữ trật tự. Ngựa con ung dung bước vào vạch xuất phát.</a:t>
            </a:r>
          </a:p>
          <a:p>
            <a:pPr algn="just"/>
            <a:r>
              <a:rPr lang="en-US" sz="2200" b="0" i="0" dirty="0">
                <a:solidFill>
                  <a:srgbClr val="000000"/>
                </a:solidFill>
                <a:effectLst/>
                <a:latin typeface="+mj-lt"/>
              </a:rPr>
              <a:t>   </a:t>
            </a:r>
            <a:r>
              <a:rPr lang="vi-VN" sz="2200" b="0" i="0" dirty="0">
                <a:solidFill>
                  <a:srgbClr val="000000"/>
                </a:solidFill>
                <a:effectLst/>
                <a:latin typeface="+mj-lt"/>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tháng thốt: một cái móng lung lay rồi rời hẳn ra. Gai nhọn đâm vào chân làm ngựa con đau điếng. Chú chạy tập tễnh và cuối cùng dừng hẳn lại. Nhìn bạn bè lướt qua mặt, ngựa con đỏ hoe con mắt, ân hận vì không làm theo lời cha dặn.</a:t>
            </a:r>
          </a:p>
          <a:p>
            <a:pPr algn="just"/>
            <a:r>
              <a:rPr lang="en-US" sz="2400" b="0" i="0" dirty="0">
                <a:solidFill>
                  <a:srgbClr val="000000"/>
                </a:solidFill>
                <a:effectLst/>
                <a:latin typeface="+mj-lt"/>
              </a:rPr>
              <a:t>   </a:t>
            </a:r>
            <a:r>
              <a:rPr lang="vi-VN" sz="2200" b="0" i="0" dirty="0">
                <a:solidFill>
                  <a:srgbClr val="000000"/>
                </a:solidFill>
                <a:effectLst/>
                <a:latin typeface="+mj-lt"/>
              </a:rPr>
              <a:t>Ngựa con đã rút ra được bài học quý giá: đừng bao giờ chủ quan, cho dù đó là việc nhỏ nhất.</a:t>
            </a:r>
          </a:p>
          <a:p>
            <a:pPr algn="r"/>
            <a:r>
              <a:rPr lang="vi-VN" sz="2200" b="0" i="0" dirty="0">
                <a:solidFill>
                  <a:srgbClr val="000000"/>
                </a:solidFill>
                <a:effectLst/>
                <a:latin typeface="+mj-lt"/>
              </a:rPr>
              <a:t>(</a:t>
            </a:r>
            <a:r>
              <a:rPr lang="vi-VN" sz="2200" b="0" i="1" dirty="0">
                <a:solidFill>
                  <a:srgbClr val="000000"/>
                </a:solidFill>
                <a:effectLst/>
                <a:latin typeface="+mj-lt"/>
              </a:rPr>
              <a:t>Theo</a:t>
            </a:r>
            <a:r>
              <a:rPr lang="vi-VN" sz="2200" b="0" i="0" dirty="0">
                <a:solidFill>
                  <a:srgbClr val="000000"/>
                </a:solidFill>
                <a:effectLst/>
                <a:latin typeface="+mj-lt"/>
              </a:rPr>
              <a:t> Xuân Hoàng)</a:t>
            </a:r>
          </a:p>
        </p:txBody>
      </p:sp>
    </p:spTree>
    <p:extLst>
      <p:ext uri="{BB962C8B-B14F-4D97-AF65-F5344CB8AC3E}">
        <p14:creationId xmlns:p14="http://schemas.microsoft.com/office/powerpoint/2010/main" val="291921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a16="http://schemas.microsoft.com/office/drawing/2014/main" id="{B445FB74-816A-A024-8DA3-C7EC93EB11D4}"/>
              </a:ext>
            </a:extLst>
          </p:cNvPr>
          <p:cNvPicPr>
            <a:picLocks noChangeAspect="1"/>
          </p:cNvPicPr>
          <p:nvPr/>
        </p:nvPicPr>
        <p:blipFill>
          <a:blip r:embed="rId6"/>
          <a:stretch>
            <a:fillRect/>
          </a:stretch>
        </p:blipFill>
        <p:spPr>
          <a:xfrm>
            <a:off x="1565939" y="743664"/>
            <a:ext cx="8126672" cy="1103472"/>
          </a:xfrm>
          <a:prstGeom prst="rect">
            <a:avLst/>
          </a:prstGeom>
        </p:spPr>
      </p:pic>
    </p:spTree>
    <p:extLst>
      <p:ext uri="{BB962C8B-B14F-4D97-AF65-F5344CB8AC3E}">
        <p14:creationId xmlns:p14="http://schemas.microsoft.com/office/powerpoint/2010/main" val="203344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8"/>
            <a:ext cx="7171523" cy="2000411"/>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Móng: miếng sắt hình vòng cung gắn vào dưới móng chân lừa, ngựa,... để bảo vệ chân.</a:t>
              </a:r>
            </a:p>
          </p:txBody>
        </p:sp>
      </p:grpSp>
    </p:spTree>
    <p:extLst>
      <p:ext uri="{BB962C8B-B14F-4D97-AF65-F5344CB8AC3E}">
        <p14:creationId xmlns:p14="http://schemas.microsoft.com/office/powerpoint/2010/main" val="18986298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1486062"/>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6157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Đối thủ: người (hoặc đội) tranh thắng thua với người (đội) khác.</a:t>
              </a:r>
            </a:p>
          </p:txBody>
        </p:sp>
      </p:grpSp>
    </p:spTree>
    <p:extLst>
      <p:ext uri="{BB962C8B-B14F-4D97-AF65-F5344CB8AC3E}">
        <p14:creationId xmlns:p14="http://schemas.microsoft.com/office/powerpoint/2010/main" val="944609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905036"/>
            <a:chOff x="2507810" y="833323"/>
            <a:chExt cx="7171523" cy="1218283"/>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1218283"/>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8700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mn-ea"/>
                  <a:cs typeface="Calibri" panose="020F0502020204030204" pitchFamily="34" charset="0"/>
                </a:rPr>
                <a:t>Thảng thốt: hoảng hốt vì bất ngờ.</a:t>
              </a:r>
            </a:p>
          </p:txBody>
        </p:sp>
      </p:grpSp>
    </p:spTree>
    <p:extLst>
      <p:ext uri="{BB962C8B-B14F-4D97-AF65-F5344CB8AC3E}">
        <p14:creationId xmlns:p14="http://schemas.microsoft.com/office/powerpoint/2010/main" val="1367461402"/>
      </p:ext>
    </p:extLst>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1450</Words>
  <Application>Microsoft Office PowerPoint</Application>
  <PresentationFormat>Widescreen</PresentationFormat>
  <Paragraphs>121</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OpenSans</vt:lpstr>
      <vt:lpstr>Times New Roman</vt:lpstr>
      <vt:lpstr>Wingdings</vt:lpstr>
      <vt:lpstr>汉仪小麦体简</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20</cp:revision>
  <dcterms:created xsi:type="dcterms:W3CDTF">2023-02-04T12:36:08Z</dcterms:created>
  <dcterms:modified xsi:type="dcterms:W3CDTF">2023-05-15T03:41:17Z</dcterms:modified>
</cp:coreProperties>
</file>