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11088447" r:id="rId3"/>
    <p:sldId id="11088452" r:id="rId4"/>
    <p:sldId id="11088453" r:id="rId5"/>
    <p:sldId id="258" r:id="rId6"/>
    <p:sldId id="11088439" r:id="rId7"/>
    <p:sldId id="11088404" r:id="rId8"/>
    <p:sldId id="263" r:id="rId9"/>
    <p:sldId id="11088454" r:id="rId10"/>
    <p:sldId id="11088431" r:id="rId11"/>
    <p:sldId id="11088448" r:id="rId12"/>
    <p:sldId id="11088440" r:id="rId13"/>
    <p:sldId id="11088449" r:id="rId14"/>
    <p:sldId id="11088445" r:id="rId15"/>
    <p:sldId id="11088450" r:id="rId16"/>
    <p:sldId id="11088451" r:id="rId17"/>
    <p:sldId id="11088456" r:id="rId18"/>
    <p:sldId id="110884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73" d="100"/>
          <a:sy n="73" d="100"/>
        </p:scale>
        <p:origin x="7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6D755-81E5-4FDA-86A7-E479EF62F4E8}"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EC74-B22B-4175-8F43-4BB5BABD18DB}" type="slidenum">
              <a:rPr lang="en-US" smtClean="0"/>
              <a:t>‹#›</a:t>
            </a:fld>
            <a:endParaRPr lang="en-US"/>
          </a:p>
        </p:txBody>
      </p:sp>
    </p:spTree>
    <p:extLst>
      <p:ext uri="{BB962C8B-B14F-4D97-AF65-F5344CB8AC3E}">
        <p14:creationId xmlns:p14="http://schemas.microsoft.com/office/powerpoint/2010/main" val="8809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20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944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021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35205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63743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8684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5521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530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9584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5760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8501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787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72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8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84074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5570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7277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76978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3810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01397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62651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40607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69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12/5/2023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79662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86917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702108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slideLayout" Target="../slideLayouts/slideLayout12.xml"/><Relationship Id="rId10" Type="http://schemas.openxmlformats.org/officeDocument/2006/relationships/image" Target="../media/image27.gif"/><Relationship Id="rId4" Type="http://schemas.microsoft.com/office/2007/relationships/media" Target="../media/media3.mp3"/><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9" name="TextBox 18">
            <a:extLst>
              <a:ext uri="{FF2B5EF4-FFF2-40B4-BE49-F238E27FC236}">
                <a16:creationId xmlns:a16="http://schemas.microsoft.com/office/drawing/2014/main" id="{5BFE0DDE-6C8A-4065-A9B2-5AC886D662B7}"/>
              </a:ext>
            </a:extLst>
          </p:cNvPr>
          <p:cNvSpPr txBox="1"/>
          <p:nvPr/>
        </p:nvSpPr>
        <p:spPr>
          <a:xfrm>
            <a:off x="4842932" y="305676"/>
            <a:ext cx="5343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053C1281-65B3-1DCE-1A35-C5FB54BCD67B}"/>
              </a:ext>
            </a:extLst>
          </p:cNvPr>
          <p:cNvPicPr>
            <a:picLocks noChangeAspect="1"/>
          </p:cNvPicPr>
          <p:nvPr/>
        </p:nvPicPr>
        <p:blipFill>
          <a:blip r:embed="rId13"/>
          <a:stretch>
            <a:fillRect/>
          </a:stretch>
        </p:blipFill>
        <p:spPr>
          <a:xfrm>
            <a:off x="3585164" y="2313206"/>
            <a:ext cx="7943776" cy="2152075"/>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90961" y="-2800351"/>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777116" y="-67607"/>
            <a:ext cx="9738121" cy="1200329"/>
          </a:xfrm>
          <a:prstGeom prst="rect">
            <a:avLst/>
          </a:prstGeom>
          <a:noFill/>
        </p:spPr>
        <p:txBody>
          <a:bodyPr wrap="square">
            <a:spAutoFit/>
          </a:bodyPr>
          <a:lstStyle/>
          <a:p>
            <a:pPr lvl="0" algn="ctr">
              <a:defRPr/>
            </a:pPr>
            <a:r>
              <a:rPr lang="en-US" sz="3600" b="1" dirty="0">
                <a:solidFill>
                  <a:srgbClr val="1D6ED0"/>
                </a:solidFill>
                <a:latin typeface="Times New Roman" panose="02020603050405020304" pitchFamily="18" charset="0"/>
                <a:cs typeface="Times New Roman" panose="02020603050405020304" pitchFamily="18" charset="0"/>
              </a:rPr>
              <a:t>2. </a:t>
            </a:r>
            <a:r>
              <a:rPr lang="en-US" sz="3600" b="1" dirty="0" err="1">
                <a:solidFill>
                  <a:srgbClr val="1D6ED0"/>
                </a:solidFill>
                <a:latin typeface="Times New Roman" panose="02020603050405020304" pitchFamily="18" charset="0"/>
                <a:cs typeface="Times New Roman" panose="02020603050405020304" pitchFamily="18" charset="0"/>
              </a:rPr>
              <a:t>Cùng</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bạn</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hỏi</a:t>
            </a:r>
            <a:r>
              <a:rPr lang="en-US" sz="3600" b="1" dirty="0">
                <a:solidFill>
                  <a:srgbClr val="1D6ED0"/>
                </a:solidFill>
                <a:latin typeface="Times New Roman" panose="02020603050405020304" pitchFamily="18" charset="0"/>
                <a:cs typeface="Times New Roman" panose="02020603050405020304" pitchFamily="18" charset="0"/>
              </a:rPr>
              <a:t> – </a:t>
            </a:r>
            <a:r>
              <a:rPr lang="en-US" sz="3600" b="1" dirty="0" err="1">
                <a:solidFill>
                  <a:srgbClr val="1D6ED0"/>
                </a:solidFill>
                <a:latin typeface="Times New Roman" panose="02020603050405020304" pitchFamily="18" charset="0"/>
                <a:cs typeface="Times New Roman" panose="02020603050405020304" pitchFamily="18" charset="0"/>
              </a:rPr>
              <a:t>đáp</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về</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nội</a:t>
            </a:r>
            <a:r>
              <a:rPr lang="en-US" sz="3600" b="1" dirty="0">
                <a:solidFill>
                  <a:srgbClr val="1D6ED0"/>
                </a:solidFill>
                <a:latin typeface="Times New Roman" panose="02020603050405020304" pitchFamily="18" charset="0"/>
                <a:cs typeface="Times New Roman" panose="02020603050405020304" pitchFamily="18" charset="0"/>
              </a:rPr>
              <a:t> dung </a:t>
            </a:r>
            <a:r>
              <a:rPr lang="en-US" sz="3600" b="1" dirty="0" err="1">
                <a:solidFill>
                  <a:srgbClr val="1D6ED0"/>
                </a:solidFill>
                <a:latin typeface="Times New Roman" panose="02020603050405020304" pitchFamily="18" charset="0"/>
                <a:cs typeface="Times New Roman" panose="02020603050405020304" pitchFamily="18" charset="0"/>
              </a:rPr>
              <a:t>tranh</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Viết</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vào</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vở</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câu</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hỏi</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câu</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trả</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lời</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của</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em</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và</a:t>
            </a:r>
            <a:r>
              <a:rPr lang="en-US" sz="3600" b="1" dirty="0">
                <a:solidFill>
                  <a:srgbClr val="1D6ED0"/>
                </a:solidFill>
                <a:latin typeface="Times New Roman" panose="02020603050405020304" pitchFamily="18" charset="0"/>
                <a:cs typeface="Times New Roman" panose="02020603050405020304" pitchFamily="18" charset="0"/>
              </a:rPr>
              <a:t> </a:t>
            </a:r>
            <a:r>
              <a:rPr lang="en-US" sz="3600" b="1" dirty="0" err="1">
                <a:solidFill>
                  <a:srgbClr val="1D6ED0"/>
                </a:solidFill>
                <a:latin typeface="Times New Roman" panose="02020603050405020304" pitchFamily="18" charset="0"/>
                <a:cs typeface="Times New Roman" panose="02020603050405020304" pitchFamily="18" charset="0"/>
              </a:rPr>
              <a:t>bạn</a:t>
            </a:r>
            <a:r>
              <a:rPr lang="en-US" sz="3600" b="1" dirty="0">
                <a:solidFill>
                  <a:srgbClr val="1D6ED0"/>
                </a:solidFill>
                <a:latin typeface="Times New Roman" panose="02020603050405020304" pitchFamily="18" charset="0"/>
                <a:cs typeface="Times New Roman" panose="02020603050405020304" pitchFamily="18" charset="0"/>
              </a:rPr>
              <a:t>.</a:t>
            </a: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2" name="TextBox 1">
            <a:extLst>
              <a:ext uri="{FF2B5EF4-FFF2-40B4-BE49-F238E27FC236}">
                <a16:creationId xmlns:a16="http://schemas.microsoft.com/office/drawing/2014/main" id="{398D0A82-057F-04E5-670B-6DC45A924335}"/>
              </a:ext>
            </a:extLst>
          </p:cNvPr>
          <p:cNvSpPr txBox="1"/>
          <p:nvPr/>
        </p:nvSpPr>
        <p:spPr>
          <a:xfrm>
            <a:off x="171450" y="1614075"/>
            <a:ext cx="6048375"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cỏ</a:t>
            </a:r>
            <a:r>
              <a:rPr lang="en-US" sz="3200"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28DDC614-C50D-DA57-EF3D-6F518D0A1681}"/>
              </a:ext>
            </a:extLst>
          </p:cNvPr>
          <p:cNvPicPr>
            <a:picLocks noChangeAspect="1"/>
          </p:cNvPicPr>
          <p:nvPr/>
        </p:nvPicPr>
        <p:blipFill>
          <a:blip r:embed="rId9"/>
          <a:stretch>
            <a:fillRect/>
          </a:stretch>
        </p:blipFill>
        <p:spPr>
          <a:xfrm>
            <a:off x="4903337" y="971616"/>
            <a:ext cx="7368801" cy="5756208"/>
          </a:xfrm>
          <a:prstGeom prst="rect">
            <a:avLst/>
          </a:prstGeom>
          <a:ln>
            <a:noFill/>
          </a:ln>
          <a:effectLst>
            <a:softEdge rad="112500"/>
          </a:effectLst>
        </p:spPr>
      </p:pic>
    </p:spTree>
    <p:extLst>
      <p:ext uri="{BB962C8B-B14F-4D97-AF65-F5344CB8AC3E}">
        <p14:creationId xmlns:p14="http://schemas.microsoft.com/office/powerpoint/2010/main" val="3903649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8" name="Picture 7" descr="A group of children's toys&#10;&#10;Description automatically generated with low confidence">
            <a:extLst>
              <a:ext uri="{FF2B5EF4-FFF2-40B4-BE49-F238E27FC236}">
                <a16:creationId xmlns:a16="http://schemas.microsoft.com/office/drawing/2014/main" id="{067DCAC5-C236-0124-168B-C303C07C1320}"/>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13208" r="10004" b="23440"/>
          <a:stretch/>
        </p:blipFill>
        <p:spPr>
          <a:xfrm>
            <a:off x="4589162" y="2281109"/>
            <a:ext cx="406724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id="{402BB565-1F85-22E0-4277-19B7B4874083}"/>
              </a:ext>
            </a:extLst>
          </p:cNvPr>
          <p:cNvGrpSpPr/>
          <p:nvPr/>
        </p:nvGrpSpPr>
        <p:grpSpPr>
          <a:xfrm>
            <a:off x="1891524" y="666588"/>
            <a:ext cx="6947676" cy="1438437"/>
            <a:chOff x="731883" y="1025738"/>
            <a:chExt cx="7205669" cy="4403171"/>
          </a:xfrm>
        </p:grpSpPr>
        <p:sp>
          <p:nvSpPr>
            <p:cNvPr id="13" name="矩形 1">
              <a:extLst>
                <a:ext uri="{FF2B5EF4-FFF2-40B4-BE49-F238E27FC236}">
                  <a16:creationId xmlns:a16="http://schemas.microsoft.com/office/drawing/2014/main"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
              <a:extLst>
                <a:ext uri="{FF2B5EF4-FFF2-40B4-BE49-F238E27FC236}">
                  <a16:creationId xmlns:a16="http://schemas.microsoft.com/office/drawing/2014/main"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TextBox 17">
            <a:extLst>
              <a:ext uri="{FF2B5EF4-FFF2-40B4-BE49-F238E27FC236}">
                <a16:creationId xmlns:a16="http://schemas.microsoft.com/office/drawing/2014/main" id="{6CD71ED9-72F5-9B7F-967A-1E7836559048}"/>
              </a:ext>
            </a:extLst>
          </p:cNvPr>
          <p:cNvSpPr txBox="1"/>
          <p:nvPr/>
        </p:nvSpPr>
        <p:spPr>
          <a:xfrm>
            <a:off x="2273041" y="967980"/>
            <a:ext cx="6040463" cy="646331"/>
          </a:xfrm>
          <a:prstGeom prst="rect">
            <a:avLst/>
          </a:prstGeom>
          <a:noFill/>
        </p:spPr>
        <p:txBody>
          <a:bodyPr wrap="square">
            <a:spAutoFit/>
          </a:bodyPr>
          <a:lstStyle/>
          <a:p>
            <a:pPr lvl="0" algn="ctr">
              <a:defRPr/>
            </a:pP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Thực</a:t>
            </a:r>
            <a:r>
              <a:rPr lang="en-US"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hành</a:t>
            </a:r>
            <a:r>
              <a:rPr lang="en-US"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đôi</a:t>
            </a:r>
            <a:endParaRPr lang="vi-VN" sz="3600" b="1"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4026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895350" y="245377"/>
            <a:ext cx="10306050"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3. </a:t>
            </a:r>
            <a:r>
              <a:rPr kumimoji="0" lang="vi-VN" sz="40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Chuyển những câu dưới đây thành câu cảm hoặc câu khiến:</a:t>
            </a:r>
          </a:p>
        </p:txBody>
      </p:sp>
      <p:sp>
        <p:nvSpPr>
          <p:cNvPr id="2" name="TextBox 1">
            <a:extLst>
              <a:ext uri="{FF2B5EF4-FFF2-40B4-BE49-F238E27FC236}">
                <a16:creationId xmlns:a16="http://schemas.microsoft.com/office/drawing/2014/main" id="{1924E093-3832-80ED-E35C-4385904CEC16}"/>
              </a:ext>
            </a:extLst>
          </p:cNvPr>
          <p:cNvSpPr txBox="1"/>
          <p:nvPr/>
        </p:nvSpPr>
        <p:spPr>
          <a:xfrm>
            <a:off x="2247900" y="1981200"/>
            <a:ext cx="9448800" cy="2554545"/>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a. Nước hồ trong xanh.</a:t>
            </a:r>
          </a:p>
          <a:p>
            <a:r>
              <a:rPr lang="vi-VN" sz="4000" dirty="0">
                <a:latin typeface="Times New Roman" panose="02020603050405020304" pitchFamily="18" charset="0"/>
                <a:cs typeface="Times New Roman" panose="02020603050405020304" pitchFamily="18" charset="0"/>
              </a:rPr>
              <a:t>b. Ánh nắng rực rỡ. </a:t>
            </a:r>
          </a:p>
          <a:p>
            <a:r>
              <a:rPr lang="vi-VN" sz="4000" dirty="0">
                <a:latin typeface="Times New Roman" panose="02020603050405020304" pitchFamily="18" charset="0"/>
                <a:cs typeface="Times New Roman" panose="02020603050405020304" pitchFamily="18" charset="0"/>
              </a:rPr>
              <a:t>c. Chúng ta cùng bỏ rác đúng nơi quy định.</a:t>
            </a:r>
          </a:p>
          <a:p>
            <a:r>
              <a:rPr lang="vi-VN" sz="4000" dirty="0">
                <a:latin typeface="Times New Roman" panose="02020603050405020304" pitchFamily="18" charset="0"/>
                <a:cs typeface="Times New Roman" panose="02020603050405020304" pitchFamily="18" charset="0"/>
              </a:rPr>
              <a:t>d. Cả lớp có ý thức tiết kiệm giấy viết.</a:t>
            </a:r>
          </a:p>
        </p:txBody>
      </p:sp>
    </p:spTree>
    <p:extLst>
      <p:ext uri="{BB962C8B-B14F-4D97-AF65-F5344CB8AC3E}">
        <p14:creationId xmlns:p14="http://schemas.microsoft.com/office/powerpoint/2010/main" val="113773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374" y="49003"/>
            <a:ext cx="11163300" cy="6489392"/>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2819399" y="1395027"/>
            <a:ext cx="5610225" cy="3231654"/>
          </a:xfrm>
          <a:prstGeom prst="rect">
            <a:avLst/>
          </a:prstGeom>
          <a:noFill/>
        </p:spPr>
        <p:txBody>
          <a:bodyPr wrap="square">
            <a:spAutoFit/>
          </a:bodyPr>
          <a:lstStyle/>
          <a:p>
            <a:pPr lvl="0" algn="just"/>
            <a:r>
              <a:rPr lang="en-US" sz="3400" b="1" u="sng" dirty="0">
                <a:solidFill>
                  <a:srgbClr val="FF1822"/>
                </a:solidFill>
                <a:latin typeface="Times New Roman" panose="02020603050405020304" pitchFamily="18" charset="0"/>
                <a:cs typeface="Times New Roman" panose="02020603050405020304" pitchFamily="18" charset="0"/>
              </a:rPr>
              <a:t>G</a:t>
            </a:r>
            <a:r>
              <a:rPr lang="vi-VN" sz="3400" b="1" u="sng" dirty="0">
                <a:solidFill>
                  <a:srgbClr val="FF1822"/>
                </a:solidFill>
                <a:latin typeface="Times New Roman" panose="02020603050405020304" pitchFamily="18" charset="0"/>
                <a:cs typeface="Times New Roman" panose="02020603050405020304" pitchFamily="18" charset="0"/>
              </a:rPr>
              <a:t>ợi ý:</a:t>
            </a:r>
            <a:r>
              <a:rPr lang="vi-VN" sz="3400" b="1" dirty="0">
                <a:solidFill>
                  <a:srgbClr val="FF1822"/>
                </a:solidFill>
                <a:latin typeface="Times New Roman" panose="02020603050405020304" pitchFamily="18" charset="0"/>
                <a:cs typeface="Times New Roman" panose="02020603050405020304" pitchFamily="18" charset="0"/>
              </a:rPr>
              <a:t> </a:t>
            </a:r>
            <a:r>
              <a:rPr lang="vi-VN" sz="3400" dirty="0">
                <a:solidFill>
                  <a:srgbClr val="FF1822"/>
                </a:solidFill>
                <a:latin typeface="Times New Roman" panose="02020603050405020304" pitchFamily="18" charset="0"/>
                <a:cs typeface="Times New Roman" panose="02020603050405020304" pitchFamily="18" charset="0"/>
              </a:rPr>
              <a:t>câu cảm thường dùng những từ ôi, chao ôi, trời ơi đúng ở đầu câu; thế, quá, lắm đúng ở cuối câu; dấu chấm than khi kết thúc câu để bộc lộ cảm xúc.</a:t>
            </a:r>
            <a:endParaRPr kumimoji="0" lang="en-US" sz="3400" b="0"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38B1740-4E79-BC46-DCF9-1CC28C10F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1" y="1771815"/>
            <a:ext cx="5760720" cy="3017520"/>
          </a:xfrm>
          <a:prstGeom prst="rect">
            <a:avLst/>
          </a:prstGeom>
        </p:spPr>
      </p:pic>
      <p:pic>
        <p:nvPicPr>
          <p:cNvPr id="14" name="Picture 13">
            <a:extLst>
              <a:ext uri="{FF2B5EF4-FFF2-40B4-BE49-F238E27FC236}">
                <a16:creationId xmlns:a16="http://schemas.microsoft.com/office/drawing/2014/main" id="{847EDA8C-D5B4-6F9B-4C13-86C57F8A8C55}"/>
              </a:ext>
            </a:extLst>
          </p:cNvPr>
          <p:cNvPicPr>
            <a:picLocks noChangeAspect="1"/>
          </p:cNvPicPr>
          <p:nvPr/>
        </p:nvPicPr>
        <p:blipFill>
          <a:blip r:embed="rId8"/>
          <a:stretch>
            <a:fillRect/>
          </a:stretch>
        </p:blipFill>
        <p:spPr>
          <a:xfrm>
            <a:off x="-170226" y="858032"/>
            <a:ext cx="5841722" cy="1227943"/>
          </a:xfrm>
          <a:prstGeom prst="rect">
            <a:avLst/>
          </a:prstGeom>
        </p:spPr>
      </p:pic>
      <p:sp>
        <p:nvSpPr>
          <p:cNvPr id="15" name="Rounded Rectangle 16">
            <a:extLst>
              <a:ext uri="{FF2B5EF4-FFF2-40B4-BE49-F238E27FC236}">
                <a16:creationId xmlns:a16="http://schemas.microsoft.com/office/drawing/2014/main" id="{282535E6-1006-C5A6-25DB-89B169654E18}"/>
              </a:ext>
            </a:extLst>
          </p:cNvPr>
          <p:cNvSpPr/>
          <p:nvPr/>
        </p:nvSpPr>
        <p:spPr>
          <a:xfrm>
            <a:off x="5764696" y="447261"/>
            <a:ext cx="5943600"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prstClr val="black"/>
                </a:solidFill>
                <a:latin typeface="Times New Roman" panose="02020603050405020304" pitchFamily="18" charset="0"/>
                <a:cs typeface="Times New Roman" panose="02020603050405020304" pitchFamily="18" charset="0"/>
              </a:rPr>
              <a:t>Chuyển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kể</a:t>
            </a:r>
            <a:r>
              <a:rPr lang="en-US" sz="3600" dirty="0">
                <a:solidFill>
                  <a:prstClr val="black"/>
                </a:solidFill>
                <a:latin typeface="Times New Roman" panose="02020603050405020304" pitchFamily="18" charset="0"/>
                <a:cs typeface="Times New Roman" panose="02020603050405020304" pitchFamily="18" charset="0"/>
              </a:rPr>
              <a:t> a, b, c, d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hoặc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khiến</a:t>
            </a:r>
            <a:r>
              <a:rPr lang="en-US" sz="3600" dirty="0">
                <a:solidFill>
                  <a:prstClr val="black"/>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defRPr/>
            </a:pPr>
            <a:r>
              <a:rPr kumimoji="0" lang="en-US" sz="3600" i="0"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Thống</a:t>
            </a:r>
            <a:r>
              <a:rPr kumimoji="0" lang="en-US" sz="3600" i="0"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i="0"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3600" i="0"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i="0"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600" i="0"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i="0"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600" i="0"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i="0"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i="0"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i="0"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60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8">
            <a:extLst>
              <a:ext uri="{FF2B5EF4-FFF2-40B4-BE49-F238E27FC236}">
                <a16:creationId xmlns:a16="http://schemas.microsoft.com/office/drawing/2014/main" id="{149D8F7A-C868-D908-12FA-BCC1953ECB38}"/>
              </a:ext>
            </a:extLst>
          </p:cNvPr>
          <p:cNvGrpSpPr/>
          <p:nvPr/>
        </p:nvGrpSpPr>
        <p:grpSpPr>
          <a:xfrm>
            <a:off x="-24324" y="-628429"/>
            <a:ext cx="13187874" cy="6411273"/>
            <a:chOff x="9835" y="-455139"/>
            <a:chExt cx="12341727" cy="6411273"/>
          </a:xfrm>
        </p:grpSpPr>
        <p:grpSp>
          <p:nvGrpSpPr>
            <p:cNvPr id="47" name="组合 7">
              <a:extLst>
                <a:ext uri="{FF2B5EF4-FFF2-40B4-BE49-F238E27FC236}">
                  <a16:creationId xmlns:a16="http://schemas.microsoft.com/office/drawing/2014/main" id="{62DF8436-C375-5E53-667E-9C01936D7759}"/>
                </a:ext>
              </a:extLst>
            </p:cNvPr>
            <p:cNvGrpSpPr/>
            <p:nvPr/>
          </p:nvGrpSpPr>
          <p:grpSpPr>
            <a:xfrm>
              <a:off x="9835" y="-455139"/>
              <a:ext cx="12341727" cy="3971541"/>
              <a:chOff x="9835" y="-455139"/>
              <a:chExt cx="12341727" cy="3971541"/>
            </a:xfrm>
          </p:grpSpPr>
          <p:pic>
            <p:nvPicPr>
              <p:cNvPr id="49" name="图片 103">
                <a:extLst>
                  <a:ext uri="{FF2B5EF4-FFF2-40B4-BE49-F238E27FC236}">
                    <a16:creationId xmlns:a16="http://schemas.microsoft.com/office/drawing/2014/main" id="{58C1FD7C-66AE-529C-843F-BA26833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0" name="图片 100">
                <a:extLst>
                  <a:ext uri="{FF2B5EF4-FFF2-40B4-BE49-F238E27FC236}">
                    <a16:creationId xmlns:a16="http://schemas.microsoft.com/office/drawing/2014/main" id="{55012C58-55E2-5449-E544-5B1F5416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1" name="图片 45">
                <a:extLst>
                  <a:ext uri="{FF2B5EF4-FFF2-40B4-BE49-F238E27FC236}">
                    <a16:creationId xmlns:a16="http://schemas.microsoft.com/office/drawing/2014/main" id="{CBDD0233-0A7D-2EF6-1161-43B4D1CA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8" name="图片 57">
              <a:extLst>
                <a:ext uri="{FF2B5EF4-FFF2-40B4-BE49-F238E27FC236}">
                  <a16:creationId xmlns:a16="http://schemas.microsoft.com/office/drawing/2014/main" id="{89FD9568-F125-542E-505B-BD7215FFA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52" name="图片 101">
            <a:extLst>
              <a:ext uri="{FF2B5EF4-FFF2-40B4-BE49-F238E27FC236}">
                <a16:creationId xmlns:a16="http://schemas.microsoft.com/office/drawing/2014/main" id="{2B8DA71B-1910-EAE4-1624-69B433AC4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53" name="图片 97">
            <a:extLst>
              <a:ext uri="{FF2B5EF4-FFF2-40B4-BE49-F238E27FC236}">
                <a16:creationId xmlns:a16="http://schemas.microsoft.com/office/drawing/2014/main" id="{20037E48-D579-27A5-3D3B-F83BD3598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4" name="图片 96">
            <a:extLst>
              <a:ext uri="{FF2B5EF4-FFF2-40B4-BE49-F238E27FC236}">
                <a16:creationId xmlns:a16="http://schemas.microsoft.com/office/drawing/2014/main" id="{E3F10913-08A0-5C89-5D53-989718884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55" name="TextBox 54">
            <a:extLst>
              <a:ext uri="{FF2B5EF4-FFF2-40B4-BE49-F238E27FC236}">
                <a16:creationId xmlns:a16="http://schemas.microsoft.com/office/drawing/2014/main" id="{8939DB10-49B4-5A53-DA56-02F9A1CA501D}"/>
              </a:ext>
            </a:extLst>
          </p:cNvPr>
          <p:cNvSpPr txBox="1"/>
          <p:nvPr/>
        </p:nvSpPr>
        <p:spPr>
          <a:xfrm>
            <a:off x="3903685" y="664898"/>
            <a:ext cx="39514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id="{ADBA54FC-E070-FBE7-D5A2-3EA5FB47D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id="{26CCD2C1-1683-FB0D-E38A-65E48BAFBE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87EBBC04-6525-E0CF-26D4-001BDD99A138}"/>
              </a:ext>
            </a:extLst>
          </p:cNvPr>
          <p:cNvGrpSpPr/>
          <p:nvPr/>
        </p:nvGrpSpPr>
        <p:grpSpPr>
          <a:xfrm>
            <a:off x="7698394" y="819478"/>
            <a:ext cx="2369415"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id="{6E912FD0-315C-D004-77F8-62C2F36BBAE4}"/>
                </a:ext>
              </a:extLst>
            </p:cNvPr>
            <p:cNvPicPr>
              <a:picLocks noChangeAspect="1"/>
            </p:cNvPicPr>
            <p:nvPr/>
          </p:nvPicPr>
          <p:blipFill rotWithShape="1">
            <a:blip r:embed="rId12">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id="{F37B51AE-9BD1-D896-76D7-6E9D47247B7D}"/>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id="{9A96539B-7BEC-1B40-AF5C-5B03C5C4360C}"/>
              </a:ext>
            </a:extLst>
          </p:cNvPr>
          <p:cNvGrpSpPr/>
          <p:nvPr/>
        </p:nvGrpSpPr>
        <p:grpSpPr>
          <a:xfrm>
            <a:off x="2038587" y="697560"/>
            <a:ext cx="2616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id="{6476027A-3B8A-1B6C-4104-B89B240620E2}"/>
                </a:ext>
              </a:extLst>
            </p:cNvPr>
            <p:cNvPicPr>
              <a:picLocks noChangeAspect="1"/>
            </p:cNvPicPr>
            <p:nvPr/>
          </p:nvPicPr>
          <p:blipFill rotWithShape="1">
            <a:blip r:embed="rId12">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id="{03A56662-6F52-9F02-4ABD-D804E829ED78}"/>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2257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 calcmode="lin" valueType="num">
                                      <p:cBhvr>
                                        <p:cTn id="19"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750"/>
                                        <p:tgtEl>
                                          <p:spTgt spid="56"/>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7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750"/>
                                        <p:tgtEl>
                                          <p:spTgt spid="57"/>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circle(in)">
                                      <p:cBhvr>
                                        <p:cTn id="44"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aphicFrame>
        <p:nvGraphicFramePr>
          <p:cNvPr id="8" name="Table 8">
            <a:extLst>
              <a:ext uri="{FF2B5EF4-FFF2-40B4-BE49-F238E27FC236}">
                <a16:creationId xmlns:a16="http://schemas.microsoft.com/office/drawing/2014/main" id="{9B4B5012-D165-69E3-8FE0-C0F08D71E18F}"/>
              </a:ext>
            </a:extLst>
          </p:cNvPr>
          <p:cNvGraphicFramePr>
            <a:graphicFrameLocks noGrp="1"/>
          </p:cNvGraphicFramePr>
          <p:nvPr>
            <p:extLst>
              <p:ext uri="{D42A27DB-BD31-4B8C-83A1-F6EECF244321}">
                <p14:modId xmlns:p14="http://schemas.microsoft.com/office/powerpoint/2010/main" val="3300477919"/>
              </p:ext>
            </p:extLst>
          </p:nvPr>
        </p:nvGraphicFramePr>
        <p:xfrm>
          <a:off x="548640" y="371475"/>
          <a:ext cx="11567159" cy="5909310"/>
        </p:xfrm>
        <a:graphic>
          <a:graphicData uri="http://schemas.openxmlformats.org/drawingml/2006/table">
            <a:tbl>
              <a:tblPr firstRow="1" bandRow="1">
                <a:tableStyleId>{00A15C55-8517-42AA-B614-E9B94910E393}</a:tableStyleId>
              </a:tblPr>
              <a:tblGrid>
                <a:gridCol w="5375118">
                  <a:extLst>
                    <a:ext uri="{9D8B030D-6E8A-4147-A177-3AD203B41FA5}">
                      <a16:colId xmlns:a16="http://schemas.microsoft.com/office/drawing/2014/main" val="4086757745"/>
                    </a:ext>
                  </a:extLst>
                </a:gridCol>
                <a:gridCol w="6192041">
                  <a:extLst>
                    <a:ext uri="{9D8B030D-6E8A-4147-A177-3AD203B41FA5}">
                      <a16:colId xmlns:a16="http://schemas.microsoft.com/office/drawing/2014/main"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latin typeface="Times New Roman" panose="02020603050405020304" pitchFamily="18" charset="0"/>
                          <a:cs typeface="Times New Roman" panose="02020603050405020304" pitchFamily="18" charset="0"/>
                        </a:rPr>
                        <a:t>Nước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latin typeface="Times New Roman" panose="02020603050405020304" pitchFamily="18" charset="0"/>
                          <a:cs typeface="Times New Roman" panose="02020603050405020304" pitchFamily="18" charset="0"/>
                        </a:rPr>
                        <a:t>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rỡ</a:t>
                      </a:r>
                      <a:r>
                        <a:rPr lang="en-US" sz="3200" b="1" dirty="0">
                          <a:solidFill>
                            <a:srgbClr val="002060"/>
                          </a:solidFill>
                          <a:latin typeface="Times New Roman" panose="02020603050405020304" pitchFamily="18" charset="0"/>
                          <a:cs typeface="Times New Roman" panose="02020603050405020304" pitchFamily="18" charset="0"/>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latin typeface="Times New Roman" panose="02020603050405020304" pitchFamily="18" charset="0"/>
                          <a:cs typeface="Times New Roman" panose="02020603050405020304" pitchFamily="18" charset="0"/>
                        </a:rPr>
                        <a:t>Chúng</a:t>
                      </a:r>
                      <a:r>
                        <a:rPr lang="en-US" sz="3200" b="1" dirty="0">
                          <a:solidFill>
                            <a:srgbClr val="002060"/>
                          </a:solidFill>
                          <a:latin typeface="Times New Roman" panose="02020603050405020304" pitchFamily="18" charset="0"/>
                          <a:cs typeface="Times New Roman" panose="02020603050405020304" pitchFamily="18" charset="0"/>
                        </a:rPr>
                        <a:t> ta </a:t>
                      </a:r>
                      <a:r>
                        <a:rPr lang="en-US" sz="3200" b="1" dirty="0" err="1">
                          <a:solidFill>
                            <a:srgbClr val="002060"/>
                          </a:solidFill>
                          <a:latin typeface="Times New Roman" panose="02020603050405020304" pitchFamily="18" charset="0"/>
                          <a:cs typeface="Times New Roman" panose="02020603050405020304" pitchFamily="18" charset="0"/>
                        </a:rPr>
                        <a:t>cùng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bỏ</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đúng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định</a:t>
                      </a:r>
                      <a:r>
                        <a:rPr lang="en-US" sz="3200" b="1" dirty="0">
                          <a:solidFill>
                            <a:srgbClr val="002060"/>
                          </a:solidFill>
                          <a:latin typeface="Times New Roman" panose="02020603050405020304" pitchFamily="18" charset="0"/>
                          <a:cs typeface="Times New Roman" panose="02020603050405020304" pitchFamily="18" charset="0"/>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2934204"/>
                  </a:ext>
                </a:extLst>
              </a:tr>
              <a:tr h="1400175">
                <a:tc>
                  <a:txBody>
                    <a:bodyPr/>
                    <a:lstStyle/>
                    <a:p>
                      <a:r>
                        <a:rPr lang="en-US" sz="3200" b="1" dirty="0">
                          <a:solidFill>
                            <a:srgbClr val="002060"/>
                          </a:solidFill>
                        </a:rPr>
                        <a:t>d. </a:t>
                      </a:r>
                      <a:r>
                        <a:rPr lang="en-US" sz="3200" b="1" dirty="0" err="1">
                          <a:solidFill>
                            <a:srgbClr val="002060"/>
                          </a:solidFill>
                          <a:latin typeface="Times New Roman" panose="02020603050405020304" pitchFamily="18" charset="0"/>
                          <a:cs typeface="Times New Roman" panose="02020603050405020304" pitchFamily="18" charset="0"/>
                        </a:rPr>
                        <a:t>Cả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lớp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ý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viết</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2106884"/>
                  </a:ext>
                </a:extLst>
              </a:tr>
            </a:tbl>
          </a:graphicData>
        </a:graphic>
      </p:graphicFrame>
      <p:sp>
        <p:nvSpPr>
          <p:cNvPr id="11" name="TextBox 10">
            <a:extLst>
              <a:ext uri="{FF2B5EF4-FFF2-40B4-BE49-F238E27FC236}">
                <a16:creationId xmlns:a16="http://schemas.microsoft.com/office/drawing/2014/main" id="{82D37912-52E1-9D49-6DC6-CF4F6F1A3A0E}"/>
              </a:ext>
            </a:extLst>
          </p:cNvPr>
          <p:cNvSpPr txBox="1"/>
          <p:nvPr/>
        </p:nvSpPr>
        <p:spPr>
          <a:xfrm>
            <a:off x="5943600" y="438150"/>
            <a:ext cx="62484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hồ</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sao</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D44FDBD-5FCE-BE05-1A33-E32E966F5E8D}"/>
              </a:ext>
            </a:extLst>
          </p:cNvPr>
          <p:cNvSpPr txBox="1"/>
          <p:nvPr/>
        </p:nvSpPr>
        <p:spPr>
          <a:xfrm>
            <a:off x="5943600" y="914400"/>
            <a:ext cx="6248400"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hồ</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quá</a:t>
            </a:r>
            <a:r>
              <a:rPr lang="en-US" sz="2600" dirty="0">
                <a:solidFill>
                  <a:srgbClr val="FF0000"/>
                </a:solidFill>
                <a:latin typeface="Times New Roman" panose="02020603050405020304" pitchFamily="18" charset="0"/>
                <a:cs typeface="Times New Roman" panose="02020603050405020304" pitchFamily="18" charset="0"/>
              </a:rPr>
              <a:t>!</a:t>
            </a:r>
          </a:p>
          <a:p>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211F69A9-D2AA-33CE-C8B6-C44E20199C3C}"/>
              </a:ext>
            </a:extLst>
          </p:cNvPr>
          <p:cNvSpPr txBox="1"/>
          <p:nvPr/>
        </p:nvSpPr>
        <p:spPr>
          <a:xfrm>
            <a:off x="5943600" y="1800225"/>
            <a:ext cx="62484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Ánh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quá</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22F90E22-8364-0F05-B1E5-640B1E3C707F}"/>
              </a:ext>
            </a:extLst>
          </p:cNvPr>
          <p:cNvSpPr txBox="1"/>
          <p:nvPr/>
        </p:nvSpPr>
        <p:spPr>
          <a:xfrm>
            <a:off x="5943600" y="2257425"/>
            <a:ext cx="62484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Ánh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sao</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6329398A-FF24-670A-B29B-D340ADCD4EA6}"/>
              </a:ext>
            </a:extLst>
          </p:cNvPr>
          <p:cNvSpPr txBox="1"/>
          <p:nvPr/>
        </p:nvSpPr>
        <p:spPr>
          <a:xfrm>
            <a:off x="5943600" y="2686050"/>
            <a:ext cx="6248400" cy="492443"/>
          </a:xfrm>
          <a:prstGeom prst="rect">
            <a:avLst/>
          </a:prstGeom>
          <a:noFill/>
        </p:spPr>
        <p:txBody>
          <a:bodyPr wrap="square" rtlCol="0">
            <a:spAutoFit/>
          </a:bodyPr>
          <a:lstStyle/>
          <a:p>
            <a:r>
              <a:rPr lang="en-US" sz="2600" dirty="0">
                <a:solidFill>
                  <a:srgbClr val="FF0000"/>
                </a:solidFill>
                <a:latin typeface="Times New Roman" panose="02020603050405020304" pitchFamily="18" charset="0"/>
                <a:cs typeface="Times New Roman" panose="02020603050405020304" pitchFamily="18" charset="0"/>
              </a:rPr>
              <a:t>Chao </a:t>
            </a:r>
            <a:r>
              <a:rPr lang="en-US" sz="2600" dirty="0" err="1">
                <a:solidFill>
                  <a:srgbClr val="FF0000"/>
                </a:solidFill>
                <a:latin typeface="Times New Roman" panose="02020603050405020304" pitchFamily="18" charset="0"/>
                <a:cs typeface="Times New Roman" panose="02020603050405020304" pitchFamily="18" charset="0"/>
              </a:rPr>
              <a:t>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Ánh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rỡ</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BE4F5E7-E86D-A274-1485-70B91E026D93}"/>
              </a:ext>
            </a:extLst>
          </p:cNvPr>
          <p:cNvSpPr txBox="1"/>
          <p:nvPr/>
        </p:nvSpPr>
        <p:spPr>
          <a:xfrm>
            <a:off x="5943600" y="3343275"/>
            <a:ext cx="65913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chúng</a:t>
            </a:r>
            <a:r>
              <a:rPr lang="en-US" sz="2600" dirty="0">
                <a:solidFill>
                  <a:srgbClr val="FF0000"/>
                </a:solidFill>
                <a:latin typeface="Times New Roman" panose="02020603050405020304" pitchFamily="18" charset="0"/>
                <a:cs typeface="Times New Roman" panose="02020603050405020304" pitchFamily="18" charset="0"/>
              </a:rPr>
              <a:t> ta </a:t>
            </a:r>
            <a:r>
              <a:rPr lang="en-US" sz="2600" dirty="0" err="1">
                <a:solidFill>
                  <a:srgbClr val="FF0000"/>
                </a:solidFill>
                <a:latin typeface="Times New Roman" panose="02020603050405020304" pitchFamily="18" charset="0"/>
                <a:cs typeface="Times New Roman" panose="02020603050405020304" pitchFamily="18" charset="0"/>
              </a:rPr>
              <a:t>cùng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bỏ</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định</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0B3D3AC6-3A7E-EC79-FFF1-D68F2BAA2F63}"/>
              </a:ext>
            </a:extLst>
          </p:cNvPr>
          <p:cNvSpPr txBox="1"/>
          <p:nvPr/>
        </p:nvSpPr>
        <p:spPr>
          <a:xfrm>
            <a:off x="5953125" y="3743325"/>
            <a:ext cx="65913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Chúng</a:t>
            </a:r>
            <a:r>
              <a:rPr lang="en-US" sz="2600" dirty="0">
                <a:solidFill>
                  <a:srgbClr val="FF0000"/>
                </a:solidFill>
                <a:latin typeface="Times New Roman" panose="02020603050405020304" pitchFamily="18" charset="0"/>
                <a:cs typeface="Times New Roman" panose="02020603050405020304" pitchFamily="18" charset="0"/>
              </a:rPr>
              <a:t> ta </a:t>
            </a:r>
            <a:r>
              <a:rPr lang="en-US" sz="2600" dirty="0" err="1">
                <a:solidFill>
                  <a:srgbClr val="FF0000"/>
                </a:solidFill>
                <a:latin typeface="Times New Roman" panose="02020603050405020304" pitchFamily="18" charset="0"/>
                <a:cs typeface="Times New Roman" panose="02020603050405020304" pitchFamily="18" charset="0"/>
              </a:rPr>
              <a:t>hãy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bỏ</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định</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01F0FF63-2B62-62ED-64F0-787BACAF5716}"/>
              </a:ext>
            </a:extLst>
          </p:cNvPr>
          <p:cNvSpPr txBox="1"/>
          <p:nvPr/>
        </p:nvSpPr>
        <p:spPr>
          <a:xfrm>
            <a:off x="5934075" y="4200525"/>
            <a:ext cx="65913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Chúng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cùng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bỏ</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định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2D7ADF55-7EB5-53CA-3F7A-5B668309578B}"/>
              </a:ext>
            </a:extLst>
          </p:cNvPr>
          <p:cNvSpPr txBox="1"/>
          <p:nvPr/>
        </p:nvSpPr>
        <p:spPr>
          <a:xfrm>
            <a:off x="5924550" y="4914900"/>
            <a:ext cx="65913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lớp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ý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kiệm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giấy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viết</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1D592BE1-D883-A4D6-5285-0501A6B8EED6}"/>
              </a:ext>
            </a:extLst>
          </p:cNvPr>
          <p:cNvSpPr txBox="1"/>
          <p:nvPr/>
        </p:nvSpPr>
        <p:spPr>
          <a:xfrm>
            <a:off x="5934075" y="5429250"/>
            <a:ext cx="6591300" cy="492443"/>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lớp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phải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ý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kiệm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giấy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viết</a:t>
            </a:r>
            <a:r>
              <a:rPr lang="en-US" sz="2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069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2"/>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ái Đất Tôi Yêu Màu Xanh">
            <a:hlinkClick r:id="" action="ppaction://media"/>
            <a:extLst>
              <a:ext uri="{FF2B5EF4-FFF2-40B4-BE49-F238E27FC236}">
                <a16:creationId xmlns:a16="http://schemas.microsoft.com/office/drawing/2014/main" id="{775667F6-06A9-587F-D790-41227814B6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D135CFD0-CFE5-4EFD-AF75-FD9371643F94}"/>
              </a:ext>
            </a:extLst>
          </p:cNvPr>
          <p:cNvPicPr>
            <a:picLocks noChangeAspect="1"/>
          </p:cNvPicPr>
          <p:nvPr/>
        </p:nvPicPr>
        <p:blipFill>
          <a:blip r:embed="rId11"/>
          <a:stretch>
            <a:fillRect/>
          </a:stretch>
        </p:blipFill>
        <p:spPr>
          <a:xfrm>
            <a:off x="6095997" y="1795542"/>
            <a:ext cx="3316511" cy="2786113"/>
          </a:xfrm>
          <a:prstGeom prst="rect">
            <a:avLst/>
          </a:prstGeom>
        </p:spPr>
      </p:pic>
    </p:spTree>
    <p:extLst>
      <p:ext uri="{BB962C8B-B14F-4D97-AF65-F5344CB8AC3E}">
        <p14:creationId xmlns:p14="http://schemas.microsoft.com/office/powerpoint/2010/main" val="209841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1066801" y="283477"/>
            <a:ext cx="96107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Xếp các từ ngữ dưới đây vào nhóm thích hợp.</a:t>
            </a:r>
          </a:p>
        </p:txBody>
      </p:sp>
      <p:sp>
        <p:nvSpPr>
          <p:cNvPr id="2" name="TextBox 1">
            <a:extLst>
              <a:ext uri="{FF2B5EF4-FFF2-40B4-BE49-F238E27FC236}">
                <a16:creationId xmlns:a16="http://schemas.microsoft.com/office/drawing/2014/main" id="{A2091029-1F9D-A55B-B9AD-DB044FA132B9}"/>
              </a:ext>
            </a:extLst>
          </p:cNvPr>
          <p:cNvSpPr txBox="1"/>
          <p:nvPr/>
        </p:nvSpPr>
        <p:spPr>
          <a:xfrm>
            <a:off x="466725" y="1381125"/>
            <a:ext cx="11487150" cy="1384995"/>
          </a:xfrm>
          <a:prstGeom prst="rect">
            <a:avLst/>
          </a:prstGeom>
          <a:noFill/>
        </p:spPr>
        <p:txBody>
          <a:bodyPr wrap="square" rtlCol="0">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12557AA-B094-99E5-D3EB-E0B5F4C125FB}"/>
              </a:ext>
            </a:extLst>
          </p:cNvPr>
          <p:cNvPicPr>
            <a:picLocks noChangeAspect="1"/>
          </p:cNvPicPr>
          <p:nvPr/>
        </p:nvPicPr>
        <p:blipFill>
          <a:blip r:embed="rId9"/>
          <a:stretch>
            <a:fillRect/>
          </a:stretch>
        </p:blipFill>
        <p:spPr>
          <a:xfrm>
            <a:off x="466725" y="3043541"/>
            <a:ext cx="11428775" cy="1936809"/>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2" name="图片 6">
            <a:extLst>
              <a:ext uri="{FF2B5EF4-FFF2-40B4-BE49-F238E27FC236}">
                <a16:creationId xmlns:a16="http://schemas.microsoft.com/office/drawing/2014/main" id="{9EC9358E-811F-271D-1879-471D9AEA6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4744" y="1557172"/>
            <a:ext cx="4168767" cy="4168767"/>
          </a:xfrm>
          <a:prstGeom prst="rect">
            <a:avLst/>
          </a:prstGeom>
        </p:spPr>
      </p:pic>
      <p:sp>
        <p:nvSpPr>
          <p:cNvPr id="8" name="Rounded Rectangle 16">
            <a:extLst>
              <a:ext uri="{FF2B5EF4-FFF2-40B4-BE49-F238E27FC236}">
                <a16:creationId xmlns:a16="http://schemas.microsoft.com/office/drawing/2014/main" id="{1E098DA9-71A8-95DF-5B45-D64087C23017}"/>
              </a:ext>
            </a:extLst>
          </p:cNvPr>
          <p:cNvSpPr/>
          <p:nvPr/>
        </p:nvSpPr>
        <p:spPr>
          <a:xfrm>
            <a:off x="980643" y="1722547"/>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CB6EACFC-9EE9-49E4-B336-57831970763A}"/>
              </a:ext>
            </a:extLst>
          </p:cNvPr>
          <p:cNvPicPr>
            <a:picLocks noChangeAspect="1"/>
          </p:cNvPicPr>
          <p:nvPr/>
        </p:nvPicPr>
        <p:blipFill>
          <a:blip r:embed="rId13"/>
          <a:stretch>
            <a:fillRect/>
          </a:stretch>
        </p:blipFill>
        <p:spPr>
          <a:xfrm>
            <a:off x="2138165" y="162803"/>
            <a:ext cx="10053835" cy="1728640"/>
          </a:xfrm>
          <a:prstGeom prst="rect">
            <a:avLst/>
          </a:prstGeom>
        </p:spPr>
      </p:pic>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aphicFrame>
        <p:nvGraphicFramePr>
          <p:cNvPr id="3" name="Table 7">
            <a:extLst>
              <a:ext uri="{FF2B5EF4-FFF2-40B4-BE49-F238E27FC236}">
                <a16:creationId xmlns:a16="http://schemas.microsoft.com/office/drawing/2014/main" id="{DF6FA03F-B421-CF93-F0D6-20318C852E15}"/>
              </a:ext>
            </a:extLst>
          </p:cNvPr>
          <p:cNvGraphicFramePr>
            <a:graphicFrameLocks noGrp="1"/>
          </p:cNvGraphicFramePr>
          <p:nvPr>
            <p:extLst>
              <p:ext uri="{D42A27DB-BD31-4B8C-83A1-F6EECF244321}">
                <p14:modId xmlns:p14="http://schemas.microsoft.com/office/powerpoint/2010/main" val="576071519"/>
              </p:ext>
            </p:extLst>
          </p:nvPr>
        </p:nvGraphicFramePr>
        <p:xfrm>
          <a:off x="942976" y="843491"/>
          <a:ext cx="10429875" cy="4195234"/>
        </p:xfrm>
        <a:graphic>
          <a:graphicData uri="http://schemas.openxmlformats.org/drawingml/2006/table">
            <a:tbl>
              <a:tblPr firstRow="1" bandRow="1">
                <a:tableStyleId>{912C8C85-51F0-491E-9774-3900AFEF0FD7}</a:tableStyleId>
              </a:tblPr>
              <a:tblGrid>
                <a:gridCol w="3476625">
                  <a:extLst>
                    <a:ext uri="{9D8B030D-6E8A-4147-A177-3AD203B41FA5}">
                      <a16:colId xmlns:a16="http://schemas.microsoft.com/office/drawing/2014/main" val="2218164091"/>
                    </a:ext>
                  </a:extLst>
                </a:gridCol>
                <a:gridCol w="3476625">
                  <a:extLst>
                    <a:ext uri="{9D8B030D-6E8A-4147-A177-3AD203B41FA5}">
                      <a16:colId xmlns:a16="http://schemas.microsoft.com/office/drawing/2014/main" val="2112251525"/>
                    </a:ext>
                  </a:extLst>
                </a:gridCol>
                <a:gridCol w="3476625">
                  <a:extLst>
                    <a:ext uri="{9D8B030D-6E8A-4147-A177-3AD203B41FA5}">
                      <a16:colId xmlns:a16="http://schemas.microsoft.com/office/drawing/2014/main" val="2188954306"/>
                    </a:ext>
                  </a:extLst>
                </a:gridCol>
              </a:tblGrid>
              <a:tr h="1105576">
                <a:tc>
                  <a: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địa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Đất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Hoạt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Đất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Hoạt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Đất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91423264"/>
                  </a:ext>
                </a:extLst>
              </a:tr>
              <a:tr h="3089658">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777329"/>
                  </a:ext>
                </a:extLst>
              </a:tr>
            </a:tbl>
          </a:graphicData>
        </a:graphic>
      </p:graphicFrame>
      <p:sp>
        <p:nvSpPr>
          <p:cNvPr id="8" name="TextBox 7">
            <a:extLst>
              <a:ext uri="{FF2B5EF4-FFF2-40B4-BE49-F238E27FC236}">
                <a16:creationId xmlns:a16="http://schemas.microsoft.com/office/drawing/2014/main" id="{F4017836-C60A-B644-9F84-4C22B4E74C32}"/>
              </a:ext>
            </a:extLst>
          </p:cNvPr>
          <p:cNvSpPr txBox="1"/>
          <p:nvPr/>
        </p:nvSpPr>
        <p:spPr>
          <a:xfrm>
            <a:off x="1171575" y="2238375"/>
            <a:ext cx="2286000" cy="646331"/>
          </a:xfrm>
          <a:prstGeom prst="rect">
            <a:avLst/>
          </a:prstGeom>
          <a:noFill/>
        </p:spPr>
        <p:txBody>
          <a:bodyPr wrap="square" rtlCol="0">
            <a:spAutoFit/>
          </a:bodyPr>
          <a:lstStyle/>
          <a:p>
            <a:r>
              <a:rPr lang="en-US" sz="3600" dirty="0" err="1">
                <a:solidFill>
                  <a:srgbClr val="FF0000"/>
                </a:solidFill>
              </a:rPr>
              <a:t>Biển</a:t>
            </a:r>
            <a:r>
              <a:rPr lang="en-US" sz="3600" dirty="0">
                <a:solidFill>
                  <a:srgbClr val="FF0000"/>
                </a:solidFill>
              </a:rPr>
              <a:t>,</a:t>
            </a:r>
          </a:p>
        </p:txBody>
      </p:sp>
      <p:sp>
        <p:nvSpPr>
          <p:cNvPr id="14" name="TextBox 13">
            <a:extLst>
              <a:ext uri="{FF2B5EF4-FFF2-40B4-BE49-F238E27FC236}">
                <a16:creationId xmlns:a16="http://schemas.microsoft.com/office/drawing/2014/main" id="{90B5B0EE-34EB-CEE3-8E88-424A1EDC868D}"/>
              </a:ext>
            </a:extLst>
          </p:cNvPr>
          <p:cNvSpPr txBox="1"/>
          <p:nvPr/>
        </p:nvSpPr>
        <p:spPr>
          <a:xfrm>
            <a:off x="2238375" y="2238375"/>
            <a:ext cx="2286000" cy="646331"/>
          </a:xfrm>
          <a:prstGeom prst="rect">
            <a:avLst/>
          </a:prstGeom>
          <a:noFill/>
        </p:spPr>
        <p:txBody>
          <a:bodyPr wrap="square" rtlCol="0">
            <a:spAutoFit/>
          </a:bodyPr>
          <a:lstStyle/>
          <a:p>
            <a:r>
              <a:rPr lang="en-US" sz="3600" dirty="0" err="1">
                <a:solidFill>
                  <a:srgbClr val="FF0000"/>
                </a:solidFill>
              </a:rPr>
              <a:t>sông</a:t>
            </a:r>
            <a:r>
              <a:rPr lang="en-US" sz="3600" dirty="0">
                <a:solidFill>
                  <a:srgbClr val="FF0000"/>
                </a:solidFill>
              </a:rPr>
              <a:t>,</a:t>
            </a:r>
          </a:p>
        </p:txBody>
      </p:sp>
      <p:sp>
        <p:nvSpPr>
          <p:cNvPr id="15" name="TextBox 14">
            <a:extLst>
              <a:ext uri="{FF2B5EF4-FFF2-40B4-BE49-F238E27FC236}">
                <a16:creationId xmlns:a16="http://schemas.microsoft.com/office/drawing/2014/main" id="{506CC879-6D15-0590-A013-0CDBDCF971AC}"/>
              </a:ext>
            </a:extLst>
          </p:cNvPr>
          <p:cNvSpPr txBox="1"/>
          <p:nvPr/>
        </p:nvSpPr>
        <p:spPr>
          <a:xfrm>
            <a:off x="3343275" y="2257425"/>
            <a:ext cx="1171575" cy="646331"/>
          </a:xfrm>
          <a:prstGeom prst="rect">
            <a:avLst/>
          </a:prstGeom>
          <a:noFill/>
        </p:spPr>
        <p:txBody>
          <a:bodyPr wrap="square" rtlCol="0">
            <a:spAutoFit/>
          </a:bodyPr>
          <a:lstStyle/>
          <a:p>
            <a:r>
              <a:rPr lang="en-US" sz="3600" dirty="0" err="1">
                <a:solidFill>
                  <a:srgbClr val="FF0000"/>
                </a:solidFill>
              </a:rPr>
              <a:t>núi</a:t>
            </a:r>
            <a:endParaRPr lang="en-US" sz="3600" dirty="0">
              <a:solidFill>
                <a:srgbClr val="FF0000"/>
              </a:solidFill>
            </a:endParaRPr>
          </a:p>
        </p:txBody>
      </p:sp>
      <p:sp>
        <p:nvSpPr>
          <p:cNvPr id="16" name="TextBox 15">
            <a:extLst>
              <a:ext uri="{FF2B5EF4-FFF2-40B4-BE49-F238E27FC236}">
                <a16:creationId xmlns:a16="http://schemas.microsoft.com/office/drawing/2014/main" id="{0938AE2E-18F9-60F3-C4CA-0984C929F48E}"/>
              </a:ext>
            </a:extLst>
          </p:cNvPr>
          <p:cNvSpPr txBox="1"/>
          <p:nvPr/>
        </p:nvSpPr>
        <p:spPr>
          <a:xfrm>
            <a:off x="1162050" y="2828925"/>
            <a:ext cx="1171575" cy="646331"/>
          </a:xfrm>
          <a:prstGeom prst="rect">
            <a:avLst/>
          </a:prstGeom>
          <a:noFill/>
        </p:spPr>
        <p:txBody>
          <a:bodyPr wrap="square" rtlCol="0">
            <a:spAutoFit/>
          </a:bodyPr>
          <a:lstStyle/>
          <a:p>
            <a:r>
              <a:rPr lang="en-US" sz="3600" dirty="0" err="1">
                <a:solidFill>
                  <a:srgbClr val="FF0000"/>
                </a:solidFill>
              </a:rPr>
              <a:t>đồi</a:t>
            </a:r>
            <a:r>
              <a:rPr lang="en-US" sz="3600" dirty="0">
                <a:solidFill>
                  <a:srgbClr val="FF0000"/>
                </a:solidFill>
              </a:rPr>
              <a:t>,</a:t>
            </a:r>
          </a:p>
        </p:txBody>
      </p:sp>
      <p:sp>
        <p:nvSpPr>
          <p:cNvPr id="17" name="TextBox 16">
            <a:extLst>
              <a:ext uri="{FF2B5EF4-FFF2-40B4-BE49-F238E27FC236}">
                <a16:creationId xmlns:a16="http://schemas.microsoft.com/office/drawing/2014/main" id="{21D6EDF0-7C0E-AC83-8C0C-9C0B4E20DF3A}"/>
              </a:ext>
            </a:extLst>
          </p:cNvPr>
          <p:cNvSpPr txBox="1"/>
          <p:nvPr/>
        </p:nvSpPr>
        <p:spPr>
          <a:xfrm>
            <a:off x="2133600" y="2857500"/>
            <a:ext cx="1171575" cy="646331"/>
          </a:xfrm>
          <a:prstGeom prst="rect">
            <a:avLst/>
          </a:prstGeom>
          <a:noFill/>
        </p:spPr>
        <p:txBody>
          <a:bodyPr wrap="square" rtlCol="0">
            <a:spAutoFit/>
          </a:bodyPr>
          <a:lstStyle/>
          <a:p>
            <a:r>
              <a:rPr lang="en-US" sz="3600" dirty="0" err="1">
                <a:solidFill>
                  <a:srgbClr val="FF0000"/>
                </a:solidFill>
              </a:rPr>
              <a:t>rừng</a:t>
            </a:r>
            <a:endParaRPr lang="en-US" sz="3600" dirty="0">
              <a:solidFill>
                <a:srgbClr val="FF0000"/>
              </a:solidFill>
            </a:endParaRPr>
          </a:p>
        </p:txBody>
      </p:sp>
      <p:sp>
        <p:nvSpPr>
          <p:cNvPr id="18" name="TextBox 17">
            <a:extLst>
              <a:ext uri="{FF2B5EF4-FFF2-40B4-BE49-F238E27FC236}">
                <a16:creationId xmlns:a16="http://schemas.microsoft.com/office/drawing/2014/main" id="{BE99B482-1ED5-BF95-0899-77200AF791F1}"/>
              </a:ext>
            </a:extLst>
          </p:cNvPr>
          <p:cNvSpPr txBox="1"/>
          <p:nvPr/>
        </p:nvSpPr>
        <p:spPr>
          <a:xfrm>
            <a:off x="981076" y="3505200"/>
            <a:ext cx="2324100" cy="646331"/>
          </a:xfrm>
          <a:prstGeom prst="rect">
            <a:avLst/>
          </a:prstGeom>
          <a:noFill/>
        </p:spPr>
        <p:txBody>
          <a:bodyPr wrap="square" rtlCol="0">
            <a:spAutoFit/>
          </a:bodyPr>
          <a:lstStyle/>
          <a:p>
            <a:r>
              <a:rPr lang="en-US" sz="3600" dirty="0" err="1">
                <a:solidFill>
                  <a:srgbClr val="FF0000"/>
                </a:solidFill>
              </a:rPr>
              <a:t>đại</a:t>
            </a:r>
            <a:r>
              <a:rPr lang="en-US" sz="3600" dirty="0">
                <a:solidFill>
                  <a:srgbClr val="FF0000"/>
                </a:solidFill>
              </a:rPr>
              <a:t> </a:t>
            </a:r>
            <a:r>
              <a:rPr lang="en-US" sz="3600" dirty="0" err="1">
                <a:solidFill>
                  <a:srgbClr val="FF0000"/>
                </a:solidFill>
              </a:rPr>
              <a:t>dương</a:t>
            </a:r>
            <a:r>
              <a:rPr lang="en-US" sz="3600" dirty="0">
                <a:solidFill>
                  <a:srgbClr val="FF0000"/>
                </a:solidFill>
              </a:rPr>
              <a:t>,</a:t>
            </a:r>
          </a:p>
        </p:txBody>
      </p:sp>
      <p:sp>
        <p:nvSpPr>
          <p:cNvPr id="19" name="TextBox 18">
            <a:extLst>
              <a:ext uri="{FF2B5EF4-FFF2-40B4-BE49-F238E27FC236}">
                <a16:creationId xmlns:a16="http://schemas.microsoft.com/office/drawing/2014/main" id="{4C0EFC4E-9698-6CF7-A902-7E5457DEDED3}"/>
              </a:ext>
            </a:extLst>
          </p:cNvPr>
          <p:cNvSpPr txBox="1"/>
          <p:nvPr/>
        </p:nvSpPr>
        <p:spPr>
          <a:xfrm>
            <a:off x="1085851" y="4162425"/>
            <a:ext cx="2324100" cy="646331"/>
          </a:xfrm>
          <a:prstGeom prst="rect">
            <a:avLst/>
          </a:prstGeom>
          <a:noFill/>
        </p:spPr>
        <p:txBody>
          <a:bodyPr wrap="square" rtlCol="0">
            <a:spAutoFit/>
          </a:bodyPr>
          <a:lstStyle/>
          <a:p>
            <a:r>
              <a:rPr lang="en-US" sz="3600" dirty="0" err="1">
                <a:solidFill>
                  <a:srgbClr val="FF0000"/>
                </a:solidFill>
              </a:rPr>
              <a:t>sa</a:t>
            </a:r>
            <a:r>
              <a:rPr lang="en-US" sz="3600" dirty="0">
                <a:solidFill>
                  <a:srgbClr val="FF0000"/>
                </a:solidFill>
              </a:rPr>
              <a:t> </a:t>
            </a:r>
            <a:r>
              <a:rPr lang="en-US" sz="3600" dirty="0" err="1">
                <a:solidFill>
                  <a:srgbClr val="FF0000"/>
                </a:solidFill>
              </a:rPr>
              <a:t>mạc</a:t>
            </a:r>
            <a:endParaRPr lang="en-US" sz="3600" dirty="0">
              <a:solidFill>
                <a:srgbClr val="FF0000"/>
              </a:solidFill>
            </a:endParaRPr>
          </a:p>
        </p:txBody>
      </p:sp>
      <p:sp>
        <p:nvSpPr>
          <p:cNvPr id="20" name="TextBox 19">
            <a:extLst>
              <a:ext uri="{FF2B5EF4-FFF2-40B4-BE49-F238E27FC236}">
                <a16:creationId xmlns:a16="http://schemas.microsoft.com/office/drawing/2014/main" id="{A03EBAC5-A5F1-4290-A9BE-18DE3F9AE10E}"/>
              </a:ext>
            </a:extLst>
          </p:cNvPr>
          <p:cNvSpPr txBox="1"/>
          <p:nvPr/>
        </p:nvSpPr>
        <p:spPr>
          <a:xfrm>
            <a:off x="4362449" y="2038350"/>
            <a:ext cx="3133725" cy="584775"/>
          </a:xfrm>
          <a:prstGeom prst="rect">
            <a:avLst/>
          </a:prstGeom>
          <a:noFill/>
        </p:spPr>
        <p:txBody>
          <a:bodyPr wrap="square" rtlCol="0">
            <a:spAutoFit/>
          </a:bodyPr>
          <a:lstStyle/>
          <a:p>
            <a:r>
              <a:rPr lang="en-US" sz="3200" dirty="0" err="1">
                <a:solidFill>
                  <a:srgbClr val="FF0000"/>
                </a:solidFill>
              </a:rPr>
              <a:t>tiết</a:t>
            </a:r>
            <a:r>
              <a:rPr lang="en-US" sz="3200" dirty="0">
                <a:solidFill>
                  <a:srgbClr val="FF0000"/>
                </a:solidFill>
              </a:rPr>
              <a:t> </a:t>
            </a:r>
            <a:r>
              <a:rPr lang="en-US" sz="3200" dirty="0" err="1">
                <a:solidFill>
                  <a:srgbClr val="FF0000"/>
                </a:solidFill>
              </a:rPr>
              <a:t>kiệm</a:t>
            </a:r>
            <a:r>
              <a:rPr lang="en-US" sz="3200" dirty="0">
                <a:solidFill>
                  <a:srgbClr val="FF0000"/>
                </a:solidFill>
              </a:rPr>
              <a:t> </a:t>
            </a:r>
            <a:r>
              <a:rPr lang="en-US" sz="3200" dirty="0" err="1">
                <a:solidFill>
                  <a:srgbClr val="FF0000"/>
                </a:solidFill>
              </a:rPr>
              <a:t>nước</a:t>
            </a:r>
            <a:r>
              <a:rPr lang="en-US" sz="3200" dirty="0">
                <a:solidFill>
                  <a:srgbClr val="FF0000"/>
                </a:solidFill>
              </a:rPr>
              <a:t>,</a:t>
            </a:r>
          </a:p>
        </p:txBody>
      </p:sp>
      <p:sp>
        <p:nvSpPr>
          <p:cNvPr id="21" name="TextBox 20">
            <a:extLst>
              <a:ext uri="{FF2B5EF4-FFF2-40B4-BE49-F238E27FC236}">
                <a16:creationId xmlns:a16="http://schemas.microsoft.com/office/drawing/2014/main" id="{31A9E1CC-76CC-6E1C-F813-CEDCB2B68FDA}"/>
              </a:ext>
            </a:extLst>
          </p:cNvPr>
          <p:cNvSpPr txBox="1"/>
          <p:nvPr/>
        </p:nvSpPr>
        <p:spPr>
          <a:xfrm>
            <a:off x="4391024" y="2657475"/>
            <a:ext cx="3133725" cy="1077218"/>
          </a:xfrm>
          <a:prstGeom prst="rect">
            <a:avLst/>
          </a:prstGeom>
          <a:noFill/>
        </p:spPr>
        <p:txBody>
          <a:bodyPr wrap="square" rtlCol="0">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vệ</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hoang</a:t>
            </a:r>
            <a:r>
              <a:rPr lang="en-US" sz="3200" dirty="0">
                <a:solidFill>
                  <a:srgbClr val="FF0000"/>
                </a:solidFill>
              </a:rPr>
              <a:t> </a:t>
            </a:r>
            <a:r>
              <a:rPr lang="en-US" sz="3200" dirty="0" err="1">
                <a:solidFill>
                  <a:srgbClr val="FF0000"/>
                </a:solidFill>
              </a:rPr>
              <a:t>dã</a:t>
            </a:r>
            <a:r>
              <a:rPr lang="en-US" sz="3200" dirty="0">
                <a:solidFill>
                  <a:srgbClr val="FF0000"/>
                </a:solidFill>
              </a:rPr>
              <a:t>, </a:t>
            </a:r>
          </a:p>
        </p:txBody>
      </p:sp>
      <p:sp>
        <p:nvSpPr>
          <p:cNvPr id="22" name="TextBox 21">
            <a:extLst>
              <a:ext uri="{FF2B5EF4-FFF2-40B4-BE49-F238E27FC236}">
                <a16:creationId xmlns:a16="http://schemas.microsoft.com/office/drawing/2014/main" id="{16E8A87D-507B-4464-2DE1-C4D19C0985C4}"/>
              </a:ext>
            </a:extLst>
          </p:cNvPr>
          <p:cNvSpPr txBox="1"/>
          <p:nvPr/>
        </p:nvSpPr>
        <p:spPr>
          <a:xfrm>
            <a:off x="6067424" y="3143250"/>
            <a:ext cx="3133725" cy="584775"/>
          </a:xfrm>
          <a:prstGeom prst="rect">
            <a:avLst/>
          </a:prstGeom>
          <a:noFill/>
        </p:spPr>
        <p:txBody>
          <a:bodyPr wrap="square" rtlCol="0">
            <a:spAutoFit/>
          </a:bodyPr>
          <a:lstStyle/>
          <a:p>
            <a:r>
              <a:rPr lang="en-US" sz="3200" dirty="0" err="1">
                <a:solidFill>
                  <a:srgbClr val="FF0000"/>
                </a:solidFill>
              </a:rPr>
              <a:t>trồng</a:t>
            </a:r>
            <a:r>
              <a:rPr lang="en-US" sz="3200" dirty="0">
                <a:solidFill>
                  <a:srgbClr val="FF0000"/>
                </a:solidFill>
              </a:rPr>
              <a:t> </a:t>
            </a:r>
            <a:r>
              <a:rPr lang="en-US" sz="3200" dirty="0" err="1">
                <a:solidFill>
                  <a:srgbClr val="FF0000"/>
                </a:solidFill>
              </a:rPr>
              <a:t>rừng</a:t>
            </a:r>
            <a:endParaRPr lang="en-US" sz="3200" dirty="0">
              <a:solidFill>
                <a:srgbClr val="FF0000"/>
              </a:solidFill>
            </a:endParaRPr>
          </a:p>
        </p:txBody>
      </p:sp>
      <p:sp>
        <p:nvSpPr>
          <p:cNvPr id="24" name="TextBox 23">
            <a:extLst>
              <a:ext uri="{FF2B5EF4-FFF2-40B4-BE49-F238E27FC236}">
                <a16:creationId xmlns:a16="http://schemas.microsoft.com/office/drawing/2014/main" id="{FAEC6412-8DE9-3622-E9CC-2967A47F1173}"/>
              </a:ext>
            </a:extLst>
          </p:cNvPr>
          <p:cNvSpPr txBox="1"/>
          <p:nvPr/>
        </p:nvSpPr>
        <p:spPr>
          <a:xfrm>
            <a:off x="7991475" y="2162175"/>
            <a:ext cx="1990726" cy="584775"/>
          </a:xfrm>
          <a:prstGeom prst="rect">
            <a:avLst/>
          </a:prstGeom>
          <a:noFill/>
        </p:spPr>
        <p:txBody>
          <a:bodyPr wrap="square" rtlCol="0">
            <a:spAutoFit/>
          </a:bodyPr>
          <a:lstStyle/>
          <a:p>
            <a:r>
              <a:rPr lang="en-US" sz="3200" dirty="0" err="1">
                <a:solidFill>
                  <a:srgbClr val="FF0000"/>
                </a:solidFill>
              </a:rPr>
              <a:t>phá</a:t>
            </a:r>
            <a:r>
              <a:rPr lang="en-US" sz="3200" dirty="0">
                <a:solidFill>
                  <a:srgbClr val="FF0000"/>
                </a:solidFill>
              </a:rPr>
              <a:t> </a:t>
            </a:r>
            <a:r>
              <a:rPr lang="en-US" sz="3200" dirty="0" err="1">
                <a:solidFill>
                  <a:srgbClr val="FF0000"/>
                </a:solidFill>
              </a:rPr>
              <a:t>rừng</a:t>
            </a:r>
            <a:r>
              <a:rPr lang="en-US" sz="3200" dirty="0">
                <a:solidFill>
                  <a:srgbClr val="FF0000"/>
                </a:solidFill>
              </a:rPr>
              <a:t>,</a:t>
            </a:r>
          </a:p>
        </p:txBody>
      </p:sp>
      <p:sp>
        <p:nvSpPr>
          <p:cNvPr id="25" name="TextBox 24">
            <a:extLst>
              <a:ext uri="{FF2B5EF4-FFF2-40B4-BE49-F238E27FC236}">
                <a16:creationId xmlns:a16="http://schemas.microsoft.com/office/drawing/2014/main" id="{09FEF219-4368-BE7C-6AAE-51AF601E0064}"/>
              </a:ext>
            </a:extLst>
          </p:cNvPr>
          <p:cNvSpPr txBox="1"/>
          <p:nvPr/>
        </p:nvSpPr>
        <p:spPr>
          <a:xfrm>
            <a:off x="7991475" y="2705100"/>
            <a:ext cx="3543300" cy="584775"/>
          </a:xfrm>
          <a:prstGeom prst="rect">
            <a:avLst/>
          </a:prstGeom>
          <a:noFill/>
        </p:spPr>
        <p:txBody>
          <a:bodyPr wrap="square" rtlCol="0">
            <a:spAutoFit/>
          </a:bodyPr>
          <a:lstStyle/>
          <a:p>
            <a:r>
              <a:rPr lang="en-US" sz="3200" dirty="0" err="1">
                <a:solidFill>
                  <a:srgbClr val="FF0000"/>
                </a:solidFill>
              </a:rPr>
              <a:t>sử</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túi</a:t>
            </a:r>
            <a:r>
              <a:rPr lang="en-US" sz="3200" dirty="0">
                <a:solidFill>
                  <a:srgbClr val="FF0000"/>
                </a:solidFill>
              </a:rPr>
              <a:t> </a:t>
            </a:r>
            <a:r>
              <a:rPr lang="en-US" sz="3200" dirty="0" err="1">
                <a:solidFill>
                  <a:srgbClr val="FF0000"/>
                </a:solidFill>
              </a:rPr>
              <a:t>ni</a:t>
            </a:r>
            <a:r>
              <a:rPr lang="en-US" sz="3200" dirty="0">
                <a:solidFill>
                  <a:srgbClr val="FF0000"/>
                </a:solidFill>
              </a:rPr>
              <a:t> </a:t>
            </a:r>
            <a:r>
              <a:rPr lang="en-US" sz="3200" dirty="0" err="1">
                <a:solidFill>
                  <a:srgbClr val="FF0000"/>
                </a:solidFill>
              </a:rPr>
              <a:t>lông</a:t>
            </a:r>
            <a:r>
              <a:rPr lang="en-US" sz="3200" dirty="0">
                <a:solidFill>
                  <a:srgbClr val="FF0000"/>
                </a:solidFill>
              </a:rPr>
              <a:t>,</a:t>
            </a:r>
          </a:p>
        </p:txBody>
      </p:sp>
      <p:sp>
        <p:nvSpPr>
          <p:cNvPr id="26" name="TextBox 25">
            <a:extLst>
              <a:ext uri="{FF2B5EF4-FFF2-40B4-BE49-F238E27FC236}">
                <a16:creationId xmlns:a16="http://schemas.microsoft.com/office/drawing/2014/main" id="{229DCB62-EF05-61C5-2491-695878AD3D58}"/>
              </a:ext>
            </a:extLst>
          </p:cNvPr>
          <p:cNvSpPr txBox="1"/>
          <p:nvPr/>
        </p:nvSpPr>
        <p:spPr>
          <a:xfrm>
            <a:off x="8029575" y="3324225"/>
            <a:ext cx="3543300" cy="584775"/>
          </a:xfrm>
          <a:prstGeom prst="rect">
            <a:avLst/>
          </a:prstGeom>
          <a:noFill/>
        </p:spPr>
        <p:txBody>
          <a:bodyPr wrap="square" rtlCol="0">
            <a:spAutoFit/>
          </a:bodyPr>
          <a:lstStyle/>
          <a:p>
            <a:r>
              <a:rPr lang="en-US" sz="3200" dirty="0" err="1">
                <a:solidFill>
                  <a:srgbClr val="FF0000"/>
                </a:solidFill>
              </a:rPr>
              <a:t>lãng</a:t>
            </a:r>
            <a:r>
              <a:rPr lang="en-US" sz="3200" dirty="0">
                <a:solidFill>
                  <a:srgbClr val="FF0000"/>
                </a:solidFill>
              </a:rPr>
              <a:t> </a:t>
            </a:r>
            <a:r>
              <a:rPr lang="en-US" sz="3200" dirty="0" err="1">
                <a:solidFill>
                  <a:srgbClr val="FF0000"/>
                </a:solidFill>
              </a:rPr>
              <a:t>phí</a:t>
            </a:r>
            <a:r>
              <a:rPr lang="en-US" sz="3200" dirty="0">
                <a:solidFill>
                  <a:srgbClr val="FF0000"/>
                </a:solidFill>
              </a:rPr>
              <a:t> </a:t>
            </a:r>
            <a:r>
              <a:rPr lang="en-US" sz="3200" dirty="0" err="1">
                <a:solidFill>
                  <a:srgbClr val="FF0000"/>
                </a:solidFill>
              </a:rPr>
              <a:t>nước</a:t>
            </a:r>
            <a:endParaRPr lang="en-US" sz="3200" dirty="0">
              <a:solidFill>
                <a:srgbClr val="FF0000"/>
              </a:solidFill>
            </a:endParaRPr>
          </a:p>
        </p:txBody>
      </p:sp>
    </p:spTree>
    <p:extLst>
      <p:ext uri="{BB962C8B-B14F-4D97-AF65-F5344CB8AC3E}">
        <p14:creationId xmlns:p14="http://schemas.microsoft.com/office/powerpoint/2010/main" val="109847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down)">
                                      <p:cBhvr>
                                        <p:cTn id="62" dur="500"/>
                                        <p:tgtEl>
                                          <p:spTgt spid="2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Effect transition="in" filter="wipe(down)">
                                      <p:cBhvr>
                                        <p:cTn id="67" dur="500"/>
                                        <p:tgtEl>
                                          <p:spTgt spid="2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6">
                                            <p:txEl>
                                              <p:pRg st="0" end="0"/>
                                            </p:txEl>
                                          </p:spTgt>
                                        </p:tgtEl>
                                        <p:attrNameLst>
                                          <p:attrName>style.visibility</p:attrName>
                                        </p:attrNameLst>
                                      </p:cBhvr>
                                      <p:to>
                                        <p:strVal val="visible"/>
                                      </p:to>
                                    </p:set>
                                    <p:animEffect transition="in" filter="wipe(down)">
                                      <p:cBhvr>
                                        <p:cTn id="7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FED3130A-7F67-412E-948D-DF33F1015F2B}"/>
              </a:ext>
            </a:extLst>
          </p:cNvPr>
          <p:cNvPicPr>
            <a:picLocks noChangeAspect="1"/>
          </p:cNvPicPr>
          <p:nvPr/>
        </p:nvPicPr>
        <p:blipFill>
          <a:blip r:embed="rId11"/>
          <a:stretch>
            <a:fillRect/>
          </a:stretch>
        </p:blipFill>
        <p:spPr>
          <a:xfrm>
            <a:off x="6472768" y="1688001"/>
            <a:ext cx="3316511" cy="2780017"/>
          </a:xfrm>
          <a:prstGeom prst="rect">
            <a:avLst/>
          </a:prstGeom>
        </p:spPr>
      </p:pic>
    </p:spTree>
    <p:extLst>
      <p:ext uri="{BB962C8B-B14F-4D97-AF65-F5344CB8AC3E}">
        <p14:creationId xmlns:p14="http://schemas.microsoft.com/office/powerpoint/2010/main" val="229860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484</Words>
  <Application>Microsoft Office PowerPoint</Application>
  <PresentationFormat>Widescreen</PresentationFormat>
  <Paragraphs>67</Paragraphs>
  <Slides>17</Slides>
  <Notes>13</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等线</vt:lpstr>
      <vt:lpstr>Arial</vt:lpstr>
      <vt:lpstr>Calibri</vt:lpstr>
      <vt:lpstr>Calibri Light</vt:lpstr>
      <vt:lpstr>LNTH-Dinomiko</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24</cp:revision>
  <dcterms:created xsi:type="dcterms:W3CDTF">2023-02-04T08:30:07Z</dcterms:created>
  <dcterms:modified xsi:type="dcterms:W3CDTF">2023-05-12T01:40:13Z</dcterms:modified>
</cp:coreProperties>
</file>