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Lst>
  <p:notesMasterIdLst>
    <p:notesMasterId r:id="rId33"/>
  </p:notesMasterIdLst>
  <p:sldIdLst>
    <p:sldId id="430" r:id="rId4"/>
    <p:sldId id="306" r:id="rId5"/>
    <p:sldId id="258" r:id="rId6"/>
    <p:sldId id="271" r:id="rId7"/>
    <p:sldId id="302" r:id="rId8"/>
    <p:sldId id="421" r:id="rId9"/>
    <p:sldId id="425" r:id="rId10"/>
    <p:sldId id="2660" r:id="rId11"/>
    <p:sldId id="2661" r:id="rId12"/>
    <p:sldId id="422" r:id="rId13"/>
    <p:sldId id="2662" r:id="rId14"/>
    <p:sldId id="2663" r:id="rId15"/>
    <p:sldId id="2664" r:id="rId16"/>
    <p:sldId id="427" r:id="rId17"/>
    <p:sldId id="428" r:id="rId18"/>
    <p:sldId id="2666" r:id="rId19"/>
    <p:sldId id="2667" r:id="rId20"/>
    <p:sldId id="2668" r:id="rId21"/>
    <p:sldId id="2669" r:id="rId22"/>
    <p:sldId id="280" r:id="rId23"/>
    <p:sldId id="2670" r:id="rId24"/>
    <p:sldId id="257" r:id="rId25"/>
    <p:sldId id="265" r:id="rId26"/>
    <p:sldId id="305" r:id="rId27"/>
    <p:sldId id="307" r:id="rId28"/>
    <p:sldId id="314" r:id="rId29"/>
    <p:sldId id="308" r:id="rId30"/>
    <p:sldId id="313" r:id="rId31"/>
    <p:sldId id="42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72" y="2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27/4/2023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427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27/04/2023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27/04/2023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27/04/2023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27/04/2023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27/04/2023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27/04/2023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2023/4/27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1.jpeg"/><Relationship Id="rId5" Type="http://schemas.openxmlformats.org/officeDocument/2006/relationships/image" Target="../media/image2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jpeg"/><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26.emf"/></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eg"/><Relationship Id="rId1" Type="http://schemas.openxmlformats.org/officeDocument/2006/relationships/slideLayout" Target="../slideLayouts/slideLayout13.xml"/><Relationship Id="rId4" Type="http://schemas.openxmlformats.org/officeDocument/2006/relationships/image" Target="../media/image28.emf"/></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18.xml"/><Relationship Id="rId6" Type="http://schemas.openxmlformats.org/officeDocument/2006/relationships/image" Target="../media/image40.svg"/><Relationship Id="rId5" Type="http://schemas.openxmlformats.org/officeDocument/2006/relationships/image" Target="../media/image39.png"/><Relationship Id="rId10" Type="http://schemas.openxmlformats.org/officeDocument/2006/relationships/image" Target="../media/image44.svg"/><Relationship Id="rId4" Type="http://schemas.openxmlformats.org/officeDocument/2006/relationships/image" Target="../media/image38.sv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Nunito black" pitchFamily="2" charset="0"/>
              </a:rPr>
              <a:t>Bài</a:t>
            </a:r>
            <a:r>
              <a:rPr lang="en-US" sz="4000" dirty="0">
                <a:latin typeface="Nunito black" pitchFamily="2" charset="0"/>
              </a:rPr>
              <a:t> 28: </a:t>
            </a:r>
            <a:r>
              <a:rPr lang="en-US" sz="4000" dirty="0" err="1">
                <a:latin typeface="Nunito black" pitchFamily="2" charset="0"/>
              </a:rPr>
              <a:t>Tiết</a:t>
            </a:r>
            <a:r>
              <a:rPr lang="en-US" sz="4000" dirty="0">
                <a:latin typeface="Nunito black" pitchFamily="2"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6324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152569" y="184203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43894"/>
            <a:chOff x="1717199" y="5199333"/>
            <a:chExt cx="5119273" cy="643894"/>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3437159"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chỗ</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63094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Times New Roman" panose="02020603050405020304" pitchFamily="18" charset="0"/>
                <a:cs typeface="Times New Roman" panose="02020603050405020304" pitchFamily="18"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1. </a:t>
            </a:r>
            <a:r>
              <a:rPr kumimoji="0" lang="vi-VN"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mj-lt"/>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mj-lt"/>
                <a:cs typeface="Calibri" panose="020F0502020204030204" pitchFamily="34" charset="0"/>
              </a:rPr>
              <a:t>2</a:t>
            </a:r>
            <a:r>
              <a:rPr lang="en-US" sz="3600" b="1" dirty="0">
                <a:solidFill>
                  <a:prstClr val="black"/>
                </a:solidFill>
                <a:latin typeface="+mj-lt"/>
                <a:cs typeface="Calibri" panose="020F0502020204030204" pitchFamily="34" charset="0"/>
              </a:rPr>
              <a:t>.</a:t>
            </a:r>
            <a:r>
              <a:rPr lang="vi-VN" sz="3600" b="1" dirty="0">
                <a:solidFill>
                  <a:prstClr val="black"/>
                </a:solidFill>
                <a:latin typeface="+mj-lt"/>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mj-lt"/>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918625" y="2690432"/>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Times New Roman" panose="02020603050405020304" pitchFamily="18" charset="0"/>
                <a:cs typeface="Times New Roman" panose="02020603050405020304" pitchFamily="18"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781050" y="448434"/>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3.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Times New Roman" panose="02020603050405020304" pitchFamily="18" charset="0"/>
                <a:cs typeface="Times New Roman" panose="02020603050405020304" pitchFamily="18"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4.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Chúng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ta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gì</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cứu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sinh</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biển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Times New Roman" panose="02020603050405020304" pitchFamily="18" charset="0"/>
                <a:cs typeface="Times New Roman" panose="02020603050405020304" pitchFamily="18" charset="0"/>
              </a:rPr>
              <a:t>Để bảo vệ môi trường, em thấy em cần bắt đầu từ những hành động nhỏ nhất:</a:t>
            </a:r>
          </a:p>
          <a:p>
            <a:pPr lvl="0" algn="just">
              <a:defRPr/>
            </a:pPr>
            <a:r>
              <a:rPr lang="vi-VN" sz="3200" dirty="0">
                <a:solidFill>
                  <a:srgbClr val="333333"/>
                </a:solidFill>
                <a:latin typeface="Times New Roman" panose="02020603050405020304" pitchFamily="18" charset="0"/>
                <a:cs typeface="Times New Roman" panose="02020603050405020304" pitchFamily="18" charset="0"/>
              </a:rPr>
              <a:t>- Không vứt rác bừa bãi.</a:t>
            </a:r>
          </a:p>
          <a:p>
            <a:pPr lvl="0" algn="just">
              <a:defRPr/>
            </a:pPr>
            <a:r>
              <a:rPr lang="vi-VN" sz="3200" dirty="0">
                <a:solidFill>
                  <a:srgbClr val="333333"/>
                </a:solidFill>
                <a:latin typeface="Times New Roman" panose="02020603050405020304" pitchFamily="18" charset="0"/>
                <a:cs typeface="Times New Roman" panose="02020603050405020304" pitchFamily="18" charset="0"/>
              </a:rPr>
              <a:t>- Không bỏ phí thức ăn. </a:t>
            </a:r>
          </a:p>
          <a:p>
            <a:pPr lvl="0" algn="just">
              <a:defRPr/>
            </a:pPr>
            <a:r>
              <a:rPr lang="vi-VN" sz="3200" dirty="0">
                <a:solidFill>
                  <a:srgbClr val="333333"/>
                </a:solidFill>
                <a:latin typeface="Times New Roman" panose="02020603050405020304" pitchFamily="18" charset="0"/>
                <a:cs typeface="Times New Roman" panose="02020603050405020304" pitchFamily="18" charset="0"/>
              </a:rPr>
              <a:t>- Trồng cây, chăm sóc cây xanh.</a:t>
            </a:r>
          </a:p>
          <a:p>
            <a:pPr lvl="0" algn="just">
              <a:defRPr/>
            </a:pPr>
            <a:r>
              <a:rPr lang="vi-VN" sz="3200" dirty="0">
                <a:solidFill>
                  <a:srgbClr val="333333"/>
                </a:solidFill>
                <a:latin typeface="Times New Roman" panose="02020603050405020304" pitchFamily="18" charset="0"/>
                <a:cs typeface="Times New Roman" panose="02020603050405020304" pitchFamily="18"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5. </a:t>
            </a:r>
            <a:r>
              <a:rPr kumimoji="0" lang="vi-VN"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N</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hững điều các bạn nhỏ đã làm để góp phần giúp Trái Đất xanh, sạch, đẹp. Bài đọc chia sẻ thông điệp: Bảo vệ môi trường là nhiệm vụ của mỗi </a:t>
              </a:r>
              <a:r>
                <a:rPr kumimoji="0" lang="en-US" sz="320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người</a:t>
              </a:r>
              <a:r>
                <a:rPr kumimoji="0" lang="vi-VN" sz="3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mj-lt"/>
              </a:rPr>
              <a:t>Đọc đúng, rõ ràng văn bản Những điều nhỏ tớ làm cho Trái Đất </a:t>
            </a:r>
          </a:p>
          <a:p>
            <a:pPr lvl="0" algn="just"/>
            <a:r>
              <a:rPr lang="vi-VN" sz="2800" dirty="0">
                <a:solidFill>
                  <a:prstClr val="black"/>
                </a:solidFill>
                <a:latin typeface="+mj-lt"/>
              </a:rPr>
              <a:t>Biết nghỉ hơi ở chỗ có dấu câu.</a:t>
            </a:r>
          </a:p>
          <a:p>
            <a:pPr lvl="0" algn="just"/>
            <a:r>
              <a:rPr lang="vi-VN" sz="2800" dirty="0">
                <a:solidFill>
                  <a:prstClr val="black"/>
                </a:solidFill>
                <a:latin typeface="+mj-lt"/>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mj-lt"/>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mj-lt"/>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endParaRP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6324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23">
            <a:extLst>
              <a:ext uri="{FF2B5EF4-FFF2-40B4-BE49-F238E27FC236}">
                <a16:creationId xmlns:a16="http://schemas.microsoft.com/office/drawing/2014/main" id="{32DF02BF-8271-4D05-992E-A7D6499B8FFE}"/>
              </a:ext>
            </a:extLst>
          </p:cNvPr>
          <p:cNvGrpSpPr/>
          <p:nvPr/>
        </p:nvGrpSpPr>
        <p:grpSpPr>
          <a:xfrm>
            <a:off x="4495394" y="329185"/>
            <a:ext cx="6282674" cy="3995928"/>
            <a:chOff x="564316" y="378816"/>
            <a:chExt cx="5393413" cy="3914606"/>
          </a:xfrm>
        </p:grpSpPr>
        <p:grpSp>
          <p:nvGrpSpPr>
            <p:cNvPr id="6" name="组合 21">
              <a:extLst>
                <a:ext uri="{FF2B5EF4-FFF2-40B4-BE49-F238E27FC236}">
                  <a16:creationId xmlns:a16="http://schemas.microsoft.com/office/drawing/2014/main" id="{87FCB231-6B36-4D74-8CCB-1F87CFB234A0}"/>
                </a:ext>
              </a:extLst>
            </p:cNvPr>
            <p:cNvGrpSpPr/>
            <p:nvPr/>
          </p:nvGrpSpPr>
          <p:grpSpPr>
            <a:xfrm>
              <a:off x="732457" y="559663"/>
              <a:ext cx="5046217" cy="3694839"/>
              <a:chOff x="3057189" y="3555370"/>
              <a:chExt cx="5046217" cy="3694839"/>
            </a:xfrm>
          </p:grpSpPr>
          <p:sp>
            <p:nvSpPr>
              <p:cNvPr id="19" name="任意多边形: 形状 9">
                <a:extLst>
                  <a:ext uri="{FF2B5EF4-FFF2-40B4-BE49-F238E27FC236}">
                    <a16:creationId xmlns:a16="http://schemas.microsoft.com/office/drawing/2014/main" id="{86A16F34-4196-4D18-A3D9-56A1F67D1FD6}"/>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任意多边形: 形状 10">
                <a:extLst>
                  <a:ext uri="{FF2B5EF4-FFF2-40B4-BE49-F238E27FC236}">
                    <a16:creationId xmlns:a16="http://schemas.microsoft.com/office/drawing/2014/main" id="{1390D8F9-8739-41FE-A91C-B6F23F3DBBF2}"/>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grpSp>
          <p:nvGrpSpPr>
            <p:cNvPr id="7" name="组合 20">
              <a:extLst>
                <a:ext uri="{FF2B5EF4-FFF2-40B4-BE49-F238E27FC236}">
                  <a16:creationId xmlns:a16="http://schemas.microsoft.com/office/drawing/2014/main" id="{A00B8B5B-9C3B-4501-9087-5970B5F22465}"/>
                </a:ext>
              </a:extLst>
            </p:cNvPr>
            <p:cNvGrpSpPr/>
            <p:nvPr/>
          </p:nvGrpSpPr>
          <p:grpSpPr>
            <a:xfrm>
              <a:off x="564316" y="378816"/>
              <a:ext cx="5393413" cy="3914606"/>
              <a:chOff x="564316" y="378816"/>
              <a:chExt cx="5393413" cy="3914606"/>
            </a:xfrm>
          </p:grpSpPr>
          <p:sp>
            <p:nvSpPr>
              <p:cNvPr id="9" name="任意多边形: 形状 11">
                <a:extLst>
                  <a:ext uri="{FF2B5EF4-FFF2-40B4-BE49-F238E27FC236}">
                    <a16:creationId xmlns:a16="http://schemas.microsoft.com/office/drawing/2014/main" id="{218CF6F3-C8BA-4397-98E2-CD345508A86A}"/>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任意多边形: 形状 12">
                <a:extLst>
                  <a:ext uri="{FF2B5EF4-FFF2-40B4-BE49-F238E27FC236}">
                    <a16:creationId xmlns:a16="http://schemas.microsoft.com/office/drawing/2014/main" id="{3F83E136-BE6F-498D-9D08-C0392968148F}"/>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任意多边形: 形状 13">
                <a:extLst>
                  <a:ext uri="{FF2B5EF4-FFF2-40B4-BE49-F238E27FC236}">
                    <a16:creationId xmlns:a16="http://schemas.microsoft.com/office/drawing/2014/main" id="{7F581A59-CB07-47AD-A143-C82F1C7319D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任意多边形: 形状 14">
                <a:extLst>
                  <a:ext uri="{FF2B5EF4-FFF2-40B4-BE49-F238E27FC236}">
                    <a16:creationId xmlns:a16="http://schemas.microsoft.com/office/drawing/2014/main" id="{CE1B2B37-4F56-4853-B3D5-6AD5228E0C95}"/>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任意多边形: 形状 15">
                <a:extLst>
                  <a:ext uri="{FF2B5EF4-FFF2-40B4-BE49-F238E27FC236}">
                    <a16:creationId xmlns:a16="http://schemas.microsoft.com/office/drawing/2014/main" id="{E7946A79-46AD-4D14-9F77-74B311E63C3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任意多边形: 形状 17">
                <a:extLst>
                  <a:ext uri="{FF2B5EF4-FFF2-40B4-BE49-F238E27FC236}">
                    <a16:creationId xmlns:a16="http://schemas.microsoft.com/office/drawing/2014/main" id="{7DFB47E1-B813-43E3-B0B5-08A4F307AA7E}"/>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任意多边形: 形状 18">
                <a:extLst>
                  <a:ext uri="{FF2B5EF4-FFF2-40B4-BE49-F238E27FC236}">
                    <a16:creationId xmlns:a16="http://schemas.microsoft.com/office/drawing/2014/main" id="{83A790D3-D743-4D7B-A662-78DA9D9BC4AA}"/>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任意多边形: 形状 19">
                <a:extLst>
                  <a:ext uri="{FF2B5EF4-FFF2-40B4-BE49-F238E27FC236}">
                    <a16:creationId xmlns:a16="http://schemas.microsoft.com/office/drawing/2014/main" id="{BA110373-5A26-4709-BEAC-794B71D4EE17}"/>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任意多边形: 形状 22">
              <a:extLst>
                <a:ext uri="{FF2B5EF4-FFF2-40B4-BE49-F238E27FC236}">
                  <a16:creationId xmlns:a16="http://schemas.microsoft.com/office/drawing/2014/main" id="{FB12CFFF-BAB6-4DD6-8E3F-26EF20B3602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21" name="图片 3">
            <a:extLst>
              <a:ext uri="{FF2B5EF4-FFF2-40B4-BE49-F238E27FC236}">
                <a16:creationId xmlns:a16="http://schemas.microsoft.com/office/drawing/2014/main" id="{F25C36EF-D28A-460C-8211-2E6DA7B10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66" y="-85627"/>
            <a:ext cx="5153308" cy="5153308"/>
          </a:xfrm>
          <a:prstGeom prst="rect">
            <a:avLst/>
          </a:prstGeom>
        </p:spPr>
      </p:pic>
      <p:sp>
        <p:nvSpPr>
          <p:cNvPr id="22" name="Flowchart: Terminator 21">
            <a:extLst>
              <a:ext uri="{FF2B5EF4-FFF2-40B4-BE49-F238E27FC236}">
                <a16:creationId xmlns:a16="http://schemas.microsoft.com/office/drawing/2014/main" id="{8F1DE5A0-7597-4FB0-B877-BAA5205AD895}"/>
              </a:ext>
            </a:extLst>
          </p:cNvPr>
          <p:cNvSpPr/>
          <p:nvPr/>
        </p:nvSpPr>
        <p:spPr>
          <a:xfrm>
            <a:off x="4581526" y="1730223"/>
            <a:ext cx="5924550" cy="958029"/>
          </a:xfrm>
          <a:prstGeom prst="flowChartTerminator">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kern="0" dirty="0" err="1">
                <a:solidFill>
                  <a:srgbClr val="FF0000"/>
                </a:solidFill>
                <a:effectLst>
                  <a:glow rad="63500">
                    <a:srgbClr val="FFC000">
                      <a:satMod val="175000"/>
                      <a:alpha val="40000"/>
                    </a:srgbClr>
                  </a:glow>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Đọc</a:t>
            </a:r>
            <a:r>
              <a:rPr lang="en-US" sz="6600" kern="0" dirty="0">
                <a:solidFill>
                  <a:srgbClr val="FF0000"/>
                </a:solidFill>
                <a:effectLst>
                  <a:glow rad="63500">
                    <a:srgbClr val="FFC000">
                      <a:satMod val="175000"/>
                      <a:alpha val="40000"/>
                    </a:srgbClr>
                  </a:glow>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6600" kern="0" dirty="0" err="1">
                <a:solidFill>
                  <a:srgbClr val="FF0000"/>
                </a:solidFill>
                <a:effectLst>
                  <a:glow rad="63500">
                    <a:srgbClr val="FFC000">
                      <a:satMod val="175000"/>
                      <a:alpha val="40000"/>
                    </a:srgbClr>
                  </a:glow>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mở</a:t>
            </a:r>
            <a:r>
              <a:rPr lang="en-US" sz="6600" kern="0" dirty="0">
                <a:solidFill>
                  <a:srgbClr val="FF0000"/>
                </a:solidFill>
                <a:effectLst>
                  <a:glow rad="63500">
                    <a:srgbClr val="FFC000">
                      <a:satMod val="175000"/>
                      <a:alpha val="40000"/>
                    </a:srgbClr>
                  </a:glow>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 </a:t>
            </a:r>
            <a:r>
              <a:rPr lang="en-US" sz="6600" kern="0" dirty="0" err="1">
                <a:solidFill>
                  <a:srgbClr val="FF0000"/>
                </a:solidFill>
                <a:effectLst>
                  <a:glow rad="63500">
                    <a:srgbClr val="FFC000">
                      <a:satMod val="175000"/>
                      <a:alpha val="40000"/>
                    </a:srgbClr>
                  </a:glow>
                  <a:outerShdw blurRad="50800" dist="38100" dir="2700000" algn="tl"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rPr>
              <a:t>rộng</a:t>
            </a:r>
            <a:endParaRPr kumimoji="0" lang="en-US" sz="6600" b="0" i="0" u="none" strike="noStrike" kern="0" cap="none" spc="0" normalizeH="0" baseline="0" noProof="0" dirty="0">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id="{EC3EFA72-B03A-4D28-B2D6-E3940D8A2A3C}"/>
              </a:ext>
            </a:extLst>
          </p:cNvPr>
          <p:cNvGrpSpPr/>
          <p:nvPr/>
        </p:nvGrpSpPr>
        <p:grpSpPr>
          <a:xfrm>
            <a:off x="561975" y="541107"/>
            <a:ext cx="8353425" cy="3390814"/>
            <a:chOff x="731883" y="1025738"/>
            <a:chExt cx="7205669" cy="4403171"/>
          </a:xfrm>
        </p:grpSpPr>
        <p:sp>
          <p:nvSpPr>
            <p:cNvPr id="9" name="矩形 1">
              <a:extLst>
                <a:ext uri="{FF2B5EF4-FFF2-40B4-BE49-F238E27FC236}">
                  <a16:creationId xmlns:a16="http://schemas.microsoft.com/office/drawing/2014/main"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1">
              <a:extLst>
                <a:ext uri="{FF2B5EF4-FFF2-40B4-BE49-F238E27FC236}">
                  <a16:creationId xmlns:a16="http://schemas.microsoft.com/office/drawing/2014/main"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
            <a:extLst>
              <a:ext uri="{FF2B5EF4-FFF2-40B4-BE49-F238E27FC236}">
                <a16:creationId xmlns:a16="http://schemas.microsoft.com/office/drawing/2014/main"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id="{B6C17343-385B-4ED4-8BA8-50383D28C6F2}"/>
              </a:ext>
            </a:extLst>
          </p:cNvPr>
          <p:cNvSpPr txBox="1"/>
          <p:nvPr/>
        </p:nvSpPr>
        <p:spPr>
          <a:xfrm>
            <a:off x="1323975" y="1316929"/>
            <a:ext cx="6586049" cy="1938992"/>
          </a:xfrm>
          <a:prstGeom prst="rect">
            <a:avLst/>
          </a:prstGeom>
          <a:noFill/>
        </p:spPr>
        <p:txBody>
          <a:bodyPr wrap="square">
            <a:spAutoFit/>
          </a:bodyPr>
          <a:lstStyle/>
          <a:p>
            <a:pPr lvl="0" algn="ctr"/>
            <a:r>
              <a:rPr lang="vi-VN" sz="4000" dirty="0">
                <a:solidFill>
                  <a:srgbClr val="45856B"/>
                </a:solidFill>
                <a:effectLst>
                  <a:glow rad="63500">
                    <a:srgbClr val="FFC000">
                      <a:satMod val="175000"/>
                      <a:alpha val="40000"/>
                    </a:srgbClr>
                  </a:glow>
                </a:effectLst>
                <a:latin typeface="+mj-lt"/>
                <a:ea typeface="Arial-Rounded" panose="020B0500000000000000" pitchFamily="34" charset="0"/>
                <a:cs typeface="Arial-Rounded" panose="020B0500000000000000" pitchFamily="34" charset="0"/>
              </a:rPr>
              <a:t>Đọc bài văn, bài thơ về đồ vật thông minh giúp con người trong công việc</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341414" y="-119132"/>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组合 20">
            <a:extLst>
              <a:ext uri="{FF2B5EF4-FFF2-40B4-BE49-F238E27FC236}">
                <a16:creationId xmlns:a16="http://schemas.microsoft.com/office/drawing/2014/main" id="{CEC65269-48A6-4D10-89BE-CC41AD2EA363}"/>
              </a:ext>
            </a:extLst>
          </p:cNvPr>
          <p:cNvGrpSpPr/>
          <p:nvPr/>
        </p:nvGrpSpPr>
        <p:grpSpPr>
          <a:xfrm>
            <a:off x="4921943" y="155448"/>
            <a:ext cx="5275725" cy="2105187"/>
            <a:chOff x="731883" y="1025738"/>
            <a:chExt cx="7205669" cy="4403171"/>
          </a:xfrm>
        </p:grpSpPr>
        <p:sp>
          <p:nvSpPr>
            <p:cNvPr id="7" name="矩形 1">
              <a:extLst>
                <a:ext uri="{FF2B5EF4-FFF2-40B4-BE49-F238E27FC236}">
                  <a16:creationId xmlns:a16="http://schemas.microsoft.com/office/drawing/2014/main" id="{EF2C5278-9533-4721-927B-A912A6ED881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1">
              <a:extLst>
                <a:ext uri="{FF2B5EF4-FFF2-40B4-BE49-F238E27FC236}">
                  <a16:creationId xmlns:a16="http://schemas.microsoft.com/office/drawing/2014/main" id="{07F51637-0ED8-4567-B93A-669FC6591198}"/>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图片 24">
            <a:extLst>
              <a:ext uri="{FF2B5EF4-FFF2-40B4-BE49-F238E27FC236}">
                <a16:creationId xmlns:a16="http://schemas.microsoft.com/office/drawing/2014/main" id="{B9B403AA-058E-4593-AB8C-831D3508F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1704" y="1417320"/>
            <a:ext cx="1938360" cy="2689226"/>
          </a:xfrm>
          <a:prstGeom prst="rect">
            <a:avLst/>
          </a:prstGeom>
        </p:spPr>
      </p:pic>
      <p:sp>
        <p:nvSpPr>
          <p:cNvPr id="11" name="TextBox 10">
            <a:extLst>
              <a:ext uri="{FF2B5EF4-FFF2-40B4-BE49-F238E27FC236}">
                <a16:creationId xmlns:a16="http://schemas.microsoft.com/office/drawing/2014/main" id="{95A6412F-669D-4746-BA79-C7A65CFE5E4A}"/>
              </a:ext>
            </a:extLst>
          </p:cNvPr>
          <p:cNvSpPr txBox="1"/>
          <p:nvPr/>
        </p:nvSpPr>
        <p:spPr>
          <a:xfrm>
            <a:off x="4921943" y="694045"/>
            <a:ext cx="45793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Hoàn</a:t>
            </a:r>
            <a:r>
              <a:rPr kumimoji="0" lang="en-US" sz="4400" b="0" i="0" u="none" strike="noStrike" kern="1200" cap="none" spc="0" normalizeH="0" noProof="0" dirty="0">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4400" b="0" i="0" u="none" strike="noStrike" kern="1200" cap="none" spc="0" normalizeH="0" noProof="0" dirty="0">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Phiếu</a:t>
            </a:r>
            <a:r>
              <a:rPr kumimoji="0" lang="en-US" sz="4400" b="0" i="0" u="none" strike="noStrike" kern="1200" cap="none" spc="0" normalizeH="0" noProof="0" dirty="0">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0" i="0" u="none" strike="noStrike" kern="1200" cap="none" spc="0" normalizeH="0" noProof="0" dirty="0">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rPr>
              <a:t>sách</a:t>
            </a:r>
            <a:endParaRPr kumimoji="0" lang="en-US" sz="44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3" name="Picture 9">
            <a:extLst>
              <a:ext uri="{FF2B5EF4-FFF2-40B4-BE49-F238E27FC236}">
                <a16:creationId xmlns:a16="http://schemas.microsoft.com/office/drawing/2014/main" id="{84CBE718-360E-4CE7-891A-D5D0A52ABD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9735" y="2590195"/>
            <a:ext cx="4197361" cy="1923154"/>
          </a:xfrm>
          <a:prstGeom prst="rect">
            <a:avLst/>
          </a:prstGeom>
        </p:spPr>
      </p:pic>
      <p:pic>
        <p:nvPicPr>
          <p:cNvPr id="12" name="Graphic 11">
            <a:extLst>
              <a:ext uri="{FF2B5EF4-FFF2-40B4-BE49-F238E27FC236}">
                <a16:creationId xmlns:a16="http://schemas.microsoft.com/office/drawing/2014/main" id="{BCFF05CB-4AAB-4907-8BA3-5B956617F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9735" y="1417320"/>
            <a:ext cx="2284655" cy="2187557"/>
          </a:xfrm>
          <a:prstGeom prst="rect">
            <a:avLst/>
          </a:prstGeom>
        </p:spPr>
      </p:pic>
      <p:sp>
        <p:nvSpPr>
          <p:cNvPr id="2" name="TextBox 1">
            <a:extLst>
              <a:ext uri="{FF2B5EF4-FFF2-40B4-BE49-F238E27FC236}">
                <a16:creationId xmlns:a16="http://schemas.microsoft.com/office/drawing/2014/main" id="{F7724D85-B81F-419B-8DD8-F0EC81349A8F}"/>
              </a:ext>
            </a:extLst>
          </p:cNvPr>
          <p:cNvSpPr txBox="1"/>
          <p:nvPr/>
        </p:nvSpPr>
        <p:spPr>
          <a:xfrm>
            <a:off x="2139199" y="3551772"/>
            <a:ext cx="15872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4" name="Graphic 13">
            <a:extLst>
              <a:ext uri="{FF2B5EF4-FFF2-40B4-BE49-F238E27FC236}">
                <a16:creationId xmlns:a16="http://schemas.microsoft.com/office/drawing/2014/main" id="{94359E38-4BF0-4F84-9F44-8AD9953E0B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27796" y="4566453"/>
            <a:ext cx="2472315" cy="2292035"/>
          </a:xfrm>
          <a:prstGeom prst="rect">
            <a:avLst/>
          </a:prstGeom>
        </p:spPr>
      </p:pic>
      <p:sp>
        <p:nvSpPr>
          <p:cNvPr id="3" name="TextBox 2">
            <a:extLst>
              <a:ext uri="{FF2B5EF4-FFF2-40B4-BE49-F238E27FC236}">
                <a16:creationId xmlns:a16="http://schemas.microsoft.com/office/drawing/2014/main" id="{E1420AE9-BD24-4A0D-87BA-C589D2C18F6C}"/>
              </a:ext>
            </a:extLst>
          </p:cNvPr>
          <p:cNvSpPr txBox="1"/>
          <p:nvPr/>
        </p:nvSpPr>
        <p:spPr>
          <a:xfrm>
            <a:off x="2718363" y="5440680"/>
            <a:ext cx="169171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5" name="Graphic 14">
            <a:extLst>
              <a:ext uri="{FF2B5EF4-FFF2-40B4-BE49-F238E27FC236}">
                <a16:creationId xmlns:a16="http://schemas.microsoft.com/office/drawing/2014/main" id="{7BDC86C4-98EA-4842-B8C6-BA2FE34DF8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28693" y="2147539"/>
            <a:ext cx="2450120" cy="2252714"/>
          </a:xfrm>
          <a:prstGeom prst="rect">
            <a:avLst/>
          </a:prstGeom>
        </p:spPr>
      </p:pic>
      <p:pic>
        <p:nvPicPr>
          <p:cNvPr id="21" name="Graphic 20">
            <a:extLst>
              <a:ext uri="{FF2B5EF4-FFF2-40B4-BE49-F238E27FC236}">
                <a16:creationId xmlns:a16="http://schemas.microsoft.com/office/drawing/2014/main" id="{B1EAD674-1C3C-4FB7-96FF-9B73E512C4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27281" y="3526762"/>
            <a:ext cx="2301545" cy="2330679"/>
          </a:xfrm>
          <a:prstGeom prst="rect">
            <a:avLst/>
          </a:prstGeom>
        </p:spPr>
      </p:pic>
      <p:sp>
        <p:nvSpPr>
          <p:cNvPr id="22" name="TextBox 21">
            <a:extLst>
              <a:ext uri="{FF2B5EF4-FFF2-40B4-BE49-F238E27FC236}">
                <a16:creationId xmlns:a16="http://schemas.microsoft.com/office/drawing/2014/main" id="{08BBCC92-5855-4699-AA35-FA7C315AB1AE}"/>
              </a:ext>
            </a:extLst>
          </p:cNvPr>
          <p:cNvSpPr txBox="1"/>
          <p:nvPr/>
        </p:nvSpPr>
        <p:spPr>
          <a:xfrm>
            <a:off x="4957841" y="4254514"/>
            <a:ext cx="164082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Tác</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giả</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8" name="TextBox 27">
            <a:extLst>
              <a:ext uri="{FF2B5EF4-FFF2-40B4-BE49-F238E27FC236}">
                <a16:creationId xmlns:a16="http://schemas.microsoft.com/office/drawing/2014/main" id="{DFCF4EFB-A9FA-406D-A498-7FEFEC7BC884}"/>
              </a:ext>
            </a:extLst>
          </p:cNvPr>
          <p:cNvSpPr txBox="1"/>
          <p:nvPr/>
        </p:nvSpPr>
        <p:spPr>
          <a:xfrm>
            <a:off x="7023676" y="3526762"/>
            <a:ext cx="247758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công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dụng</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TextBox 28">
            <a:extLst>
              <a:ext uri="{FF2B5EF4-FFF2-40B4-BE49-F238E27FC236}">
                <a16:creationId xmlns:a16="http://schemas.microsoft.com/office/drawing/2014/main" id="{7119061D-6966-42B0-9F13-905E6E493944}"/>
              </a:ext>
            </a:extLst>
          </p:cNvPr>
          <p:cNvSpPr txBox="1"/>
          <p:nvPr/>
        </p:nvSpPr>
        <p:spPr>
          <a:xfrm>
            <a:off x="7023675" y="5144410"/>
            <a:ext cx="247758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Điều</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muốn</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thêm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0" name="Picture 6">
            <a:extLst>
              <a:ext uri="{FF2B5EF4-FFF2-40B4-BE49-F238E27FC236}">
                <a16:creationId xmlns:a16="http://schemas.microsoft.com/office/drawing/2014/main" id="{42843019-E341-4508-A53E-D4B60226C4D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85421" y="4974649"/>
            <a:ext cx="815683" cy="862742"/>
          </a:xfrm>
          <a:prstGeom prst="rect">
            <a:avLst/>
          </a:prstGeom>
        </p:spPr>
      </p:pic>
    </p:spTree>
    <p:extLst>
      <p:ext uri="{BB962C8B-B14F-4D97-AF65-F5344CB8AC3E}">
        <p14:creationId xmlns:p14="http://schemas.microsoft.com/office/powerpoint/2010/main" val="32422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par>
                                <p:cTn id="34" presetID="14" presetClass="entr" presetSubtype="1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par>
                                <p:cTn id="43" presetID="14"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par>
                                <p:cTn id="49" presetID="14" presetClass="entr" presetSubtype="1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P spid="22"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id="{EC3EFA72-B03A-4D28-B2D6-E3940D8A2A3C}"/>
              </a:ext>
            </a:extLst>
          </p:cNvPr>
          <p:cNvGrpSpPr/>
          <p:nvPr/>
        </p:nvGrpSpPr>
        <p:grpSpPr>
          <a:xfrm>
            <a:off x="2360856" y="541107"/>
            <a:ext cx="6555885" cy="3390814"/>
            <a:chOff x="731883" y="1025738"/>
            <a:chExt cx="7205669" cy="4403171"/>
          </a:xfrm>
        </p:grpSpPr>
        <p:sp>
          <p:nvSpPr>
            <p:cNvPr id="9" name="矩形 1">
              <a:extLst>
                <a:ext uri="{FF2B5EF4-FFF2-40B4-BE49-F238E27FC236}">
                  <a16:creationId xmlns:a16="http://schemas.microsoft.com/office/drawing/2014/main"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1">
              <a:extLst>
                <a:ext uri="{FF2B5EF4-FFF2-40B4-BE49-F238E27FC236}">
                  <a16:creationId xmlns:a16="http://schemas.microsoft.com/office/drawing/2014/main"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
            <a:extLst>
              <a:ext uri="{FF2B5EF4-FFF2-40B4-BE49-F238E27FC236}">
                <a16:creationId xmlns:a16="http://schemas.microsoft.com/office/drawing/2014/main"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id="{B6C17343-385B-4ED4-8BA8-50383D28C6F2}"/>
              </a:ext>
            </a:extLst>
          </p:cNvPr>
          <p:cNvSpPr txBox="1"/>
          <p:nvPr/>
        </p:nvSpPr>
        <p:spPr>
          <a:xfrm>
            <a:off x="2674835" y="1479016"/>
            <a:ext cx="5571827" cy="1862048"/>
          </a:xfrm>
          <a:prstGeom prst="rect">
            <a:avLst/>
          </a:prstGeom>
          <a:noFill/>
        </p:spPr>
        <p:txBody>
          <a:bodyPr wrap="square">
            <a:spAutoFit/>
          </a:bodyPr>
          <a:lstStyle/>
          <a:p>
            <a:pPr lvl="0" algn="ctr">
              <a:lnSpc>
                <a:spcPct val="150000"/>
              </a:lnSpc>
            </a:pPr>
            <a:r>
              <a:rPr lang="vi-VN" sz="4000" dirty="0">
                <a:solidFill>
                  <a:srgbClr val="45856B"/>
                </a:solidFill>
                <a:effectLst>
                  <a:glow rad="63500">
                    <a:srgbClr val="FFC000">
                      <a:satMod val="175000"/>
                      <a:alpha val="40000"/>
                    </a:srgbClr>
                  </a:glow>
                </a:effectLst>
                <a:latin typeface="+mj-lt"/>
              </a:rPr>
              <a:t>Trao đổi với bạn về nội dung đã đọc</a:t>
            </a:r>
            <a:endParaRPr kumimoji="0" lang="en-US" sz="40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mj-lt"/>
            </a:endParaRPr>
          </a:p>
        </p:txBody>
      </p:sp>
    </p:spTree>
    <p:extLst>
      <p:ext uri="{BB962C8B-B14F-4D97-AF65-F5344CB8AC3E}">
        <p14:creationId xmlns:p14="http://schemas.microsoft.com/office/powerpoint/2010/main" val="1002551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3" name="Picture 2">
            <a:extLst>
              <a:ext uri="{FF2B5EF4-FFF2-40B4-BE49-F238E27FC236}">
                <a16:creationId xmlns:a16="http://schemas.microsoft.com/office/drawing/2014/main" id="{26616738-BCA3-850B-643F-D10C476E843C}"/>
              </a:ext>
            </a:extLst>
          </p:cNvPr>
          <p:cNvPicPr>
            <a:picLocks noChangeAspect="1"/>
          </p:cNvPicPr>
          <p:nvPr/>
        </p:nvPicPr>
        <p:blipFill>
          <a:blip r:embed="rId2"/>
          <a:stretch>
            <a:fillRect/>
          </a:stretch>
        </p:blipFill>
        <p:spPr>
          <a:xfrm>
            <a:off x="1533525" y="1638300"/>
            <a:ext cx="8972550" cy="3486150"/>
          </a:xfrm>
          <a:prstGeom prst="rect">
            <a:avLst/>
          </a:prstGeom>
          <a:ln>
            <a:noFill/>
          </a:ln>
          <a:effectLst>
            <a:softEdge rad="112500"/>
          </a:effectLst>
        </p:spPr>
      </p:pic>
    </p:spTree>
    <p:extLst>
      <p:ext uri="{BB962C8B-B14F-4D97-AF65-F5344CB8AC3E}">
        <p14:creationId xmlns:p14="http://schemas.microsoft.com/office/powerpoint/2010/main" val="268560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4" name="Picture 4">
            <a:extLst>
              <a:ext uri="{FF2B5EF4-FFF2-40B4-BE49-F238E27FC236}">
                <a16:creationId xmlns:a16="http://schemas.microsoft.com/office/drawing/2014/main" id="{EBE33676-DE17-47BB-8FA5-5CE64507C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03" y="3088875"/>
            <a:ext cx="2545256" cy="3086100"/>
          </a:xfrm>
          <a:prstGeom prst="rect">
            <a:avLst/>
          </a:prstGeom>
        </p:spPr>
      </p:pic>
      <p:pic>
        <p:nvPicPr>
          <p:cNvPr id="35" name="图片 54">
            <a:extLst>
              <a:ext uri="{FF2B5EF4-FFF2-40B4-BE49-F238E27FC236}">
                <a16:creationId xmlns:a16="http://schemas.microsoft.com/office/drawing/2014/main" id="{9270FC29-024F-4B1F-BFAB-1BB657F86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38626" y="-414108"/>
            <a:ext cx="5093499" cy="7640967"/>
          </a:xfrm>
          <a:prstGeom prst="rect">
            <a:avLst/>
          </a:prstGeom>
        </p:spPr>
      </p:pic>
      <p:sp>
        <p:nvSpPr>
          <p:cNvPr id="36" name="TextBox 35">
            <a:extLst>
              <a:ext uri="{FF2B5EF4-FFF2-40B4-BE49-F238E27FC236}">
                <a16:creationId xmlns:a16="http://schemas.microsoft.com/office/drawing/2014/main" id="{F079C6A5-D94E-460A-99C9-66D8BDC6F0DD}"/>
              </a:ext>
            </a:extLst>
          </p:cNvPr>
          <p:cNvSpPr txBox="1"/>
          <p:nvPr/>
        </p:nvSpPr>
        <p:spPr>
          <a:xfrm>
            <a:off x="3822012" y="1675196"/>
            <a:ext cx="5753062" cy="3554306"/>
          </a:xfrm>
          <a:prstGeom prst="rect">
            <a:avLst/>
          </a:prstGeom>
          <a:noFill/>
        </p:spPr>
        <p:txBody>
          <a:bodyPr wrap="square">
            <a:spAutoFit/>
          </a:bodyPr>
          <a:lstStyle/>
          <a:p>
            <a:pPr lvl="0" indent="132715" algn="just">
              <a:lnSpc>
                <a:spcPct val="150000"/>
              </a:lnSpc>
              <a:spcAft>
                <a:spcPts val="800"/>
              </a:spcAft>
            </a:pP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indent="132715" algn="just">
              <a:lnSpc>
                <a:spcPct val="150000"/>
              </a:lnSpc>
              <a:spcAft>
                <a:spcPts val="800"/>
              </a:spcAft>
            </a:pP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Tên</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là</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ai?</a:t>
            </a:r>
          </a:p>
          <a:p>
            <a:pPr lvl="0" indent="132715" algn="just">
              <a:lnSpc>
                <a:spcPct val="150000"/>
              </a:lnSpc>
              <a:spcAft>
                <a:spcPts val="800"/>
              </a:spcAft>
            </a:pP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Rô</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bốt</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a:t>
            </a:r>
          </a:p>
          <a:p>
            <a:pPr lvl="0" indent="132715" algn="just">
              <a:lnSpc>
                <a:spcPct val="150000"/>
              </a:lnSpc>
              <a:spcAft>
                <a:spcPts val="800"/>
              </a:spcAft>
            </a:pP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Em</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có</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nhận</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xét</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gì</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rô</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bốt</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en-029" sz="2800" b="1" dirty="0" err="1">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029" sz="2800" b="1" dirty="0">
                <a:solidFill>
                  <a:srgbClr val="ED7D31">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29530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grpSp>
        <p:nvGrpSpPr>
          <p:cNvPr id="14" name="组合 30">
            <a:extLst>
              <a:ext uri="{FF2B5EF4-FFF2-40B4-BE49-F238E27FC236}">
                <a16:creationId xmlns:a16="http://schemas.microsoft.com/office/drawing/2014/main" id="{175D9E9A-0EA6-4F49-AB22-34623F4C6A22}"/>
              </a:ext>
            </a:extLst>
          </p:cNvPr>
          <p:cNvGrpSpPr/>
          <p:nvPr/>
        </p:nvGrpSpPr>
        <p:grpSpPr>
          <a:xfrm>
            <a:off x="2051583" y="617623"/>
            <a:ext cx="6842915" cy="4453996"/>
            <a:chOff x="1251662" y="1243647"/>
            <a:chExt cx="6556824" cy="4453996"/>
          </a:xfrm>
        </p:grpSpPr>
        <p:sp>
          <p:nvSpPr>
            <p:cNvPr id="15" name="任意多边形: 形状 27">
              <a:extLst>
                <a:ext uri="{FF2B5EF4-FFF2-40B4-BE49-F238E27FC236}">
                  <a16:creationId xmlns:a16="http://schemas.microsoft.com/office/drawing/2014/main" id="{108CE46B-1E60-4171-B336-35D07F51729A}"/>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圆角 29">
              <a:extLst>
                <a:ext uri="{FF2B5EF4-FFF2-40B4-BE49-F238E27FC236}">
                  <a16:creationId xmlns:a16="http://schemas.microsoft.com/office/drawing/2014/main" id="{B0FE7E61-CBC9-4312-8171-56F6B79A2CD9}"/>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13" name="图片 58">
            <a:extLst>
              <a:ext uri="{FF2B5EF4-FFF2-40B4-BE49-F238E27FC236}">
                <a16:creationId xmlns:a16="http://schemas.microsoft.com/office/drawing/2014/main" id="{81BE3F0F-5827-4B88-BAB7-3248639F3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871" y="2002537"/>
            <a:ext cx="4535502" cy="4535502"/>
          </a:xfrm>
          <a:prstGeom prst="rect">
            <a:avLst/>
          </a:prstGeom>
        </p:spPr>
      </p:pic>
      <p:sp>
        <p:nvSpPr>
          <p:cNvPr id="18" name="TextBox 17">
            <a:extLst>
              <a:ext uri="{FF2B5EF4-FFF2-40B4-BE49-F238E27FC236}">
                <a16:creationId xmlns:a16="http://schemas.microsoft.com/office/drawing/2014/main" id="{D8C85FD7-2C85-487E-9EDE-1791A989A139}"/>
              </a:ext>
            </a:extLst>
          </p:cNvPr>
          <p:cNvSpPr txBox="1"/>
          <p:nvPr/>
        </p:nvSpPr>
        <p:spPr>
          <a:xfrm>
            <a:off x="2630137" y="1327094"/>
            <a:ext cx="5660309" cy="274690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24058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mj-lt"/>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mj-lt"/>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mj-lt"/>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mj-lt"/>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mj-lt"/>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mj-lt"/>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mj-lt"/>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6324808"/>
          </a:xfrm>
          <a:prstGeom prst="rect">
            <a:avLst/>
          </a:prstGeom>
          <a:noFill/>
        </p:spPr>
        <p:txBody>
          <a:bodyPr wrap="square" rtlCol="0">
            <a:spAutoFit/>
          </a:bodyPr>
          <a:lstStyle/>
          <a:p>
            <a:pPr algn="ctr"/>
            <a:r>
              <a:rPr lang="vi-VN" sz="2700" b="1" dirty="0">
                <a:solidFill>
                  <a:srgbClr val="FF0000"/>
                </a:solidFill>
                <a:latin typeface="+mj-lt"/>
                <a:ea typeface="Arial-Rounded" panose="020B0500000000000000" pitchFamily="34" charset="0"/>
                <a:cs typeface="Arial-Rounded" panose="020B0500000000000000" pitchFamily="34" charset="0"/>
              </a:rPr>
              <a:t>NHỮNG ĐIỀU NHỎ TỚ LÀM CHO TRÁI ĐẤT</a:t>
            </a:r>
          </a:p>
          <a:p>
            <a:r>
              <a:rPr lang="en-US" sz="2700" dirty="0">
                <a:latin typeface="+mj-lt"/>
                <a:ea typeface="Arial-Rounded" panose="020B0500000000000000" pitchFamily="34" charset="0"/>
                <a:cs typeface="Arial-Rounded" panose="020B0500000000000000" pitchFamily="34" charset="0"/>
              </a:rPr>
              <a:t>   </a:t>
            </a:r>
            <a:r>
              <a:rPr lang="vi-VN" sz="2700" dirty="0">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700" dirty="0">
                <a:latin typeface="+mj-lt"/>
                <a:ea typeface="Arial-Rounded" panose="020B0500000000000000" pitchFamily="34" charset="0"/>
                <a:cs typeface="Arial-Rounded" panose="020B0500000000000000" pitchFamily="34" charset="0"/>
              </a:rPr>
              <a:t>   </a:t>
            </a:r>
            <a:r>
              <a:rPr lang="vi-VN" sz="2700" dirty="0">
                <a:latin typeface="+mj-lt"/>
                <a:ea typeface="Arial-Rounded" panose="020B0500000000000000" pitchFamily="34" charset="0"/>
                <a:cs typeface="Arial-Rounded" panose="020B0500000000000000" pitchFamily="34" charset="0"/>
              </a:rPr>
              <a:t>1. Không vứt rác bừa bãi</a:t>
            </a:r>
          </a:p>
          <a:p>
            <a:r>
              <a:rPr lang="vi-VN" sz="2700" dirty="0">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700" dirty="0">
                <a:latin typeface="+mj-lt"/>
                <a:ea typeface="Arial-Rounded" panose="020B0500000000000000" pitchFamily="34" charset="0"/>
                <a:cs typeface="Arial-Rounded" panose="020B0500000000000000" pitchFamily="34" charset="0"/>
              </a:rPr>
              <a:t>   </a:t>
            </a:r>
            <a:r>
              <a:rPr lang="vi-VN" sz="2700" dirty="0">
                <a:latin typeface="+mj-lt"/>
                <a:ea typeface="Arial-Rounded" panose="020B0500000000000000" pitchFamily="34" charset="0"/>
                <a:cs typeface="Arial-Rounded" panose="020B0500000000000000" pitchFamily="34" charset="0"/>
              </a:rPr>
              <a:t>2. Không dùng túi ni lông</a:t>
            </a:r>
          </a:p>
          <a:p>
            <a:r>
              <a:rPr lang="en-US" sz="2700" dirty="0">
                <a:latin typeface="+mj-lt"/>
                <a:ea typeface="Arial-Rounded" panose="020B0500000000000000" pitchFamily="34" charset="0"/>
                <a:cs typeface="Arial-Rounded" panose="020B0500000000000000" pitchFamily="34" charset="0"/>
              </a:rPr>
              <a:t>   </a:t>
            </a:r>
            <a:r>
              <a:rPr lang="vi-VN" sz="2700" dirty="0">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700" dirty="0">
                <a:latin typeface="+mj-lt"/>
                <a:ea typeface="Arial-Rounded" panose="020B0500000000000000" pitchFamily="34" charset="0"/>
                <a:cs typeface="Arial-Rounded" panose="020B0500000000000000" pitchFamily="34" charset="0"/>
              </a:rPr>
              <a:t>   </a:t>
            </a:r>
            <a:r>
              <a:rPr lang="vi-VN" sz="2700" dirty="0">
                <a:latin typeface="+mj-lt"/>
                <a:ea typeface="Arial-Rounded" panose="020B0500000000000000" pitchFamily="34" charset="0"/>
                <a:cs typeface="Arial-Rounded" panose="020B0500000000000000" pitchFamily="34" charset="0"/>
              </a:rPr>
              <a:t>3. Không lãng phí thức ăn</a:t>
            </a:r>
          </a:p>
          <a:p>
            <a:r>
              <a:rPr lang="en-US" sz="2700" dirty="0">
                <a:latin typeface="+mj-lt"/>
                <a:ea typeface="Arial-Rounded" panose="020B0500000000000000" pitchFamily="34" charset="0"/>
                <a:cs typeface="Arial-Rounded" panose="020B0500000000000000" pitchFamily="34" charset="0"/>
              </a:rPr>
              <a:t>   </a:t>
            </a:r>
            <a:r>
              <a:rPr lang="vi-VN" sz="2700" dirty="0">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700" dirty="0">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700" dirty="0">
                <a:latin typeface="+mj-lt"/>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文本框 3">
            <a:extLst>
              <a:ext uri="{FF2B5EF4-FFF2-40B4-BE49-F238E27FC236}">
                <a16:creationId xmlns:a16="http://schemas.microsoft.com/office/drawing/2014/main" id="{6B177791-4639-44F3-9102-B0D29C5A07C1}"/>
              </a:ext>
            </a:extLst>
          </p:cNvPr>
          <p:cNvSpPr txBox="1"/>
          <p:nvPr/>
        </p:nvSpPr>
        <p:spPr>
          <a:xfrm>
            <a:off x="4519378" y="1635268"/>
            <a:ext cx="4281721" cy="830997"/>
          </a:xfrm>
          <a:prstGeom prst="rect">
            <a:avLst/>
          </a:prstGeom>
          <a:noFill/>
        </p:spPr>
        <p:txBody>
          <a:bodyPr wrap="square" rtlCol="0">
            <a:spAutoFit/>
          </a:bodyPr>
          <a:lstStyle/>
          <a:p>
            <a:pPr lvl="0" algn="ctr">
              <a:defRPr/>
            </a:pPr>
            <a:r>
              <a:rPr lang="en-US" altLang="zh-CN" sz="4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vứt</a:t>
            </a:r>
            <a:r>
              <a:rPr lang="en-US" altLang="zh-CN" sz="4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rác</a:t>
            </a:r>
            <a:r>
              <a:rPr lang="en-US" altLang="zh-CN" sz="4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bừa</a:t>
            </a:r>
            <a:r>
              <a:rPr lang="en-US" altLang="zh-CN" sz="4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bãi</a:t>
            </a:r>
            <a:endParaRPr kumimoji="0" lang="en-US" altLang="zh-CN" sz="4800"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2648857" y="509958"/>
            <a:ext cx="3781892" cy="830997"/>
          </a:xfrm>
          <a:prstGeom prst="rect">
            <a:avLst/>
          </a:prstGeom>
          <a:noFill/>
        </p:spPr>
        <p:txBody>
          <a:bodyPr wrap="square" rtlCol="0">
            <a:spAutoFit/>
          </a:bodyPr>
          <a:lstStyle/>
          <a:p>
            <a:pPr lvl="0" algn="ctr">
              <a:defRPr/>
            </a:pPr>
            <a:r>
              <a:rPr lang="en-US" altLang="zh-CN" sz="4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ni</a:t>
            </a:r>
            <a:r>
              <a:rPr lang="en-US" altLang="zh-CN" sz="4800" dirty="0">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4800" dirty="0" err="1">
                <a:solidFill>
                  <a:srgbClr val="FFFF00"/>
                </a:solidFill>
                <a:latin typeface="Times New Roman" panose="02020603050405020304" pitchFamily="18" charset="0"/>
                <a:ea typeface="Arial-Rounded" panose="020B0500000000000000" pitchFamily="34" charset="0"/>
                <a:cs typeface="Times New Roman" panose="02020603050405020304" pitchFamily="18" charset="0"/>
              </a:rPr>
              <a:t>lông</a:t>
            </a:r>
            <a:endParaRPr kumimoji="0" lang="en-US" altLang="zh-CN" sz="4800" i="0" u="none" strike="noStrike" kern="1200" cap="none" spc="0" normalizeH="0" baseline="0" noProof="0" dirty="0">
              <a:ln>
                <a:noFill/>
              </a:ln>
              <a:solidFill>
                <a:srgbClr val="FFFF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156754"/>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19077" y="360729"/>
            <a:ext cx="11858625" cy="63248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dirty="0">
                <a:ln>
                  <a:noFill/>
                </a:ln>
                <a:solidFill>
                  <a:srgbClr val="FF0000"/>
                </a:solidFill>
                <a:effectLst/>
                <a:uLnTx/>
                <a:uFillTx/>
                <a:latin typeface="+mj-lt"/>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   </a:t>
            </a: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700" b="0" i="0" u="none" strike="noStrike" kern="1200" cap="none" spc="0" normalizeH="0" baseline="0" noProof="0" dirty="0">
                <a:ln>
                  <a:noFill/>
                </a:ln>
                <a:solidFill>
                  <a:prstClr val="black"/>
                </a:solidFill>
                <a:effectLst/>
                <a:uLnTx/>
                <a:uFillTx/>
                <a:latin typeface="+mj-lt"/>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195479" y="-179720"/>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842182"/>
            <a:ext cx="11663680" cy="158072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4509056"/>
            <a:ext cx="11663680" cy="1803086"/>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1756</Words>
  <Application>Microsoft Office PowerPoint</Application>
  <PresentationFormat>Widescreen</PresentationFormat>
  <Paragraphs>141</Paragraphs>
  <Slides>29</Slides>
  <Notes>9</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29</vt:i4>
      </vt:variant>
    </vt:vector>
  </HeadingPairs>
  <TitlesOfParts>
    <vt:vector size="45" baseType="lpstr">
      <vt:lpstr>等线</vt:lpstr>
      <vt:lpstr>等线 Light</vt:lpstr>
      <vt:lpstr>微软雅黑</vt:lpstr>
      <vt:lpstr>#9Slide05 Phobia</vt:lpstr>
      <vt:lpstr>Arial</vt:lpstr>
      <vt:lpstr>Arial-Rounded</vt:lpstr>
      <vt:lpstr>Calibri</vt:lpstr>
      <vt:lpstr>Calibri Light</vt:lpstr>
      <vt:lpstr>Nunito black</vt:lpstr>
      <vt:lpstr>Nunito black</vt:lpstr>
      <vt:lpstr>SVN-Poky's</vt:lpstr>
      <vt:lpstr>Tahoma</vt:lpstr>
      <vt:lpstr>Times New Roman</vt:lpstr>
      <vt:lpstr>1_Office Theme</vt:lpstr>
      <vt:lpstr>2_Office Theme</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21</cp:revision>
  <dcterms:created xsi:type="dcterms:W3CDTF">2023-02-03T05:50:02Z</dcterms:created>
  <dcterms:modified xsi:type="dcterms:W3CDTF">2023-04-27T06:19:06Z</dcterms:modified>
</cp:coreProperties>
</file>