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76" r:id="rId2"/>
    <p:sldId id="2645" r:id="rId3"/>
    <p:sldId id="2679" r:id="rId4"/>
    <p:sldId id="2680" r:id="rId5"/>
    <p:sldId id="2681" r:id="rId6"/>
    <p:sldId id="2669" r:id="rId7"/>
    <p:sldId id="2647" r:id="rId8"/>
    <p:sldId id="2662" r:id="rId9"/>
    <p:sldId id="2682" r:id="rId10"/>
    <p:sldId id="2648" r:id="rId11"/>
    <p:sldId id="2683" r:id="rId12"/>
    <p:sldId id="2685" r:id="rId13"/>
    <p:sldId id="2686" r:id="rId14"/>
    <p:sldId id="2687" r:id="rId15"/>
    <p:sldId id="2689" r:id="rId16"/>
    <p:sldId id="2665" r:id="rId17"/>
    <p:sldId id="2666" r:id="rId18"/>
    <p:sldId id="2690" r:id="rId19"/>
    <p:sldId id="2670" r:id="rId20"/>
    <p:sldId id="2650" r:id="rId21"/>
    <p:sldId id="2671" r:id="rId22"/>
    <p:sldId id="2672" r:id="rId23"/>
    <p:sldId id="2673" r:id="rId24"/>
    <p:sldId id="2674" r:id="rId25"/>
    <p:sldId id="2691" r:id="rId26"/>
    <p:sldId id="2692" r:id="rId27"/>
    <p:sldId id="2675" r:id="rId28"/>
    <p:sldId id="2693" r:id="rId29"/>
    <p:sldId id="2694" r:id="rId30"/>
    <p:sldId id="2695" r:id="rId31"/>
    <p:sldId id="339"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9F7F7"/>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2874127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3864021" y="1907559"/>
            <a:ext cx="4777339"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TUẦN 32 - </a:t>
            </a:r>
            <a:r>
              <a:rPr lang="en-US" sz="3600" b="1" dirty="0" err="1" smtClean="0">
                <a:solidFill>
                  <a:srgbClr val="FF0000"/>
                </a:solidFill>
                <a:latin typeface="Times New Roman" panose="02020603050405020304" pitchFamily="18" charset="0"/>
                <a:cs typeface="Times New Roman" panose="02020603050405020304" pitchFamily="18" charset="0"/>
              </a:rPr>
              <a:t>Bài</a:t>
            </a:r>
            <a:r>
              <a:rPr lang="en-US" sz="3600" b="1" dirty="0" smtClean="0">
                <a:solidFill>
                  <a:srgbClr val="FF0000"/>
                </a:solidFill>
                <a:latin typeface="Times New Roman" panose="02020603050405020304" pitchFamily="18" charset="0"/>
                <a:cs typeface="Times New Roman" panose="02020603050405020304" pitchFamily="18" charset="0"/>
              </a:rPr>
              <a:t> 25</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Text Box 14"/>
          <p:cNvSpPr txBox="1">
            <a:spLocks noChangeArrowheads="1"/>
          </p:cNvSpPr>
          <p:nvPr/>
        </p:nvSpPr>
        <p:spPr bwMode="auto">
          <a:xfrm>
            <a:off x="2292438" y="2944907"/>
            <a:ext cx="7920507"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LỬA Ô</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69" y="1718218"/>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396030"/>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4"/>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smtClean="0">
                  <a:latin typeface="Times New Roman" panose="02020603050405020304" pitchFamily="18" charset="0"/>
                  <a:ea typeface="inpin heiti" charset="-122"/>
                  <a:cs typeface="Times New Roman" panose="02020603050405020304" pitchFamily="18" charset="0"/>
                </a:rPr>
                <a:t>Ô-</a:t>
              </a:r>
              <a:r>
                <a:rPr lang="en-US" altLang="zh-CN" sz="3200" dirty="0" err="1" smtClean="0">
                  <a:latin typeface="Times New Roman" panose="02020603050405020304" pitchFamily="18" charset="0"/>
                  <a:ea typeface="inpin heiti" charset="-122"/>
                  <a:cs typeface="Times New Roman" panose="02020603050405020304" pitchFamily="18" charset="0"/>
                </a:rPr>
                <a:t>lim</a:t>
              </a:r>
              <a:r>
                <a:rPr lang="en-US" altLang="zh-CN" sz="3200" dirty="0" smtClean="0">
                  <a:latin typeface="Times New Roman" panose="02020603050405020304" pitchFamily="18" charset="0"/>
                  <a:ea typeface="inpin heiti" charset="-122"/>
                  <a:cs typeface="Times New Roman" panose="02020603050405020304" pitchFamily="18" charset="0"/>
                </a:rPr>
                <a:t>-pi-a</a:t>
              </a:r>
              <a:endParaRPr lang="zh-CN" altLang="en-US" sz="3200" dirty="0">
                <a:solidFill>
                  <a:srgbClr val="0070C0"/>
                </a:solidFill>
                <a:latin typeface="Times New Roman" panose="020206030504050203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1870160"/>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3"/>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n</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ém</a:t>
              </a:r>
              <a:r>
                <a:rPr lang="en-US" altLang="zh-CN" sz="3200" dirty="0" smtClean="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lao</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3419560"/>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2"/>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smtClean="0">
                  <a:solidFill>
                    <a:srgbClr val="C00000"/>
                  </a:solidFill>
                  <a:latin typeface="Times New Roman" panose="02020603050405020304" pitchFamily="18" charset="0"/>
                  <a:ea typeface="inpin heiti" charset="-122"/>
                  <a:cs typeface="Times New Roman" panose="02020603050405020304" pitchFamily="18" charset="0"/>
                </a:rPr>
                <a:t>đoạt</a:t>
              </a:r>
              <a:r>
                <a:rPr lang="en-US" altLang="zh-CN" sz="3200" dirty="0" smtClean="0">
                  <a:solidFill>
                    <a:srgbClr val="C00000"/>
                  </a:solidFill>
                  <a:latin typeface="Times New Roman" panose="02020603050405020304" pitchFamily="18" charset="0"/>
                  <a:ea typeface="inpin heiti" charset="-122"/>
                  <a:cs typeface="Times New Roman" panose="02020603050405020304" pitchFamily="18" charset="0"/>
                </a:rPr>
                <a:t> </a:t>
              </a:r>
              <a:r>
                <a:rPr lang="en-US" altLang="zh-CN" sz="3200" dirty="0" err="1" smtClean="0">
                  <a:solidFill>
                    <a:srgbClr val="C00000"/>
                  </a:solidFill>
                  <a:latin typeface="Times New Roman" panose="02020603050405020304" pitchFamily="18" charset="0"/>
                  <a:ea typeface="inpin heiti" charset="-122"/>
                  <a:cs typeface="Times New Roman" panose="02020603050405020304" pitchFamily="18" charset="0"/>
                </a:rPr>
                <a:t>giải</a:t>
              </a:r>
              <a:endParaRPr lang="zh-CN" altLang="en-US" sz="3200" dirty="0">
                <a:solidFill>
                  <a:srgbClr val="C00000"/>
                </a:solidFill>
                <a:latin typeface="Times New Roman" panose="02020603050405020304" pitchFamily="18" charset="0"/>
                <a:ea typeface="inpin heiti"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B1DBFBA8-38D8-4194-823A-F62133DC94F4}"/>
              </a:ext>
            </a:extLst>
          </p:cNvPr>
          <p:cNvGrpSpPr/>
          <p:nvPr/>
        </p:nvGrpSpPr>
        <p:grpSpPr>
          <a:xfrm>
            <a:off x="5048832" y="4810811"/>
            <a:ext cx="4095168" cy="1549400"/>
            <a:chOff x="-59939" y="1041401"/>
            <a:chExt cx="3808116" cy="1549400"/>
          </a:xfrm>
        </p:grpSpPr>
        <p:pic>
          <p:nvPicPr>
            <p:cNvPr id="15" name="PA_图片 6">
              <a:extLst>
                <a:ext uri="{FF2B5EF4-FFF2-40B4-BE49-F238E27FC236}">
                  <a16:creationId xmlns:a16="http://schemas.microsoft.com/office/drawing/2014/main" id="{47690CB2-E7BE-4053-89F0-0375B4597366}"/>
                </a:ext>
              </a:extLst>
            </p:cNvPr>
            <p:cNvPicPr>
              <a:picLocks noChangeAspect="1"/>
            </p:cNvPicPr>
            <p:nvPr>
              <p:custDataLst>
                <p:tags r:id="rId1"/>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59939" y="1041401"/>
              <a:ext cx="3808116" cy="1549400"/>
            </a:xfrm>
            <a:prstGeom prst="rect">
              <a:avLst/>
            </a:prstGeom>
          </p:spPr>
        </p:pic>
        <p:sp>
          <p:nvSpPr>
            <p:cNvPr id="16" name="Rectangle 15">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t</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rở</a:t>
              </a:r>
              <a:r>
                <a:rPr lang="en-US" altLang="zh-CN" sz="3200" dirty="0" smtClean="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nên</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26" y="749345"/>
            <a:ext cx="1680072" cy="1409713"/>
          </a:xfrm>
          <a:prstGeom prst="rect">
            <a:avLst/>
          </a:prstGeom>
        </p:spPr>
      </p:pic>
      <p:sp>
        <p:nvSpPr>
          <p:cNvPr id="7" name="Rectangle: Rounded Corners 18">
            <a:extLst>
              <a:ext uri="{FF2B5EF4-FFF2-40B4-BE49-F238E27FC236}">
                <a16:creationId xmlns:a16="http://schemas.microsoft.com/office/drawing/2014/main" id="{8626618C-73F9-409A-9F2C-FE8945724C6C}"/>
              </a:ext>
            </a:extLst>
          </p:cNvPr>
          <p:cNvSpPr/>
          <p:nvPr/>
        </p:nvSpPr>
        <p:spPr>
          <a:xfrm>
            <a:off x="836991" y="749345"/>
            <a:ext cx="5435020"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đọc</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câu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dài</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981610" y="2260899"/>
            <a:ext cx="9525036" cy="1354217"/>
          </a:xfrm>
          <a:prstGeom prst="rect">
            <a:avLst/>
          </a:prstGeom>
          <a:noFill/>
        </p:spPr>
        <p:txBody>
          <a:bodyPr wrap="square" rtlCol="0">
            <a:spAutoFit/>
          </a:bodyPr>
          <a:lstStyle/>
          <a:p>
            <a:r>
              <a:rPr lang="vi-VN" sz="3200" b="1" dirty="0">
                <a:solidFill>
                  <a:srgbClr val="0000FF"/>
                </a:solidFill>
                <a:latin typeface="Times New Roman" panose="02020603050405020304" pitchFamily="18" charset="0"/>
                <a:cs typeface="Times New Roman" panose="02020603050405020304" pitchFamily="18" charset="0"/>
              </a:rPr>
              <a:t>Tục lệ tổ chức Đại hội Thể thao Ô-lim-pích đã có từ gần 3</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000 năm trước ở nước </a:t>
            </a:r>
            <a:r>
              <a:rPr lang="en-US" sz="3200" b="1" dirty="0" err="1">
                <a:solidFill>
                  <a:srgbClr val="0000FF"/>
                </a:solidFill>
                <a:latin typeface="Times New Roman" panose="02020603050405020304" pitchFamily="18" charset="0"/>
                <a:cs typeface="Times New Roman" panose="02020603050405020304" pitchFamily="18" charset="0"/>
              </a:rPr>
              <a:t>Hy</a:t>
            </a:r>
            <a:r>
              <a:rPr lang="vi-VN" sz="3200" b="1" dirty="0">
                <a:solidFill>
                  <a:srgbClr val="0000FF"/>
                </a:solidFill>
                <a:latin typeface="Times New Roman" panose="02020603050405020304" pitchFamily="18" charset="0"/>
                <a:cs typeface="Times New Roman" panose="02020603050405020304" pitchFamily="18" charset="0"/>
              </a:rPr>
              <a:t> Lạp cổ</a:t>
            </a:r>
            <a:r>
              <a:rPr lang="vi-VN" sz="2800" b="1" dirty="0">
                <a:solidFill>
                  <a:srgbClr val="0000FF"/>
                </a:solidFill>
                <a:latin typeface="Times New Roman" panose="02020603050405020304" pitchFamily="18" charset="0"/>
                <a:cs typeface="Times New Roman" panose="02020603050405020304" pitchFamily="18" charset="0"/>
              </a:rPr>
              <a:t>.</a:t>
            </a:r>
          </a:p>
          <a:p>
            <a:endParaRPr lang="en-US" b="1" dirty="0"/>
          </a:p>
        </p:txBody>
      </p:sp>
      <p:cxnSp>
        <p:nvCxnSpPr>
          <p:cNvPr id="13" name="Straight Connector 12">
            <a:extLst>
              <a:ext uri="{FF2B5EF4-FFF2-40B4-BE49-F238E27FC236}">
                <a16:creationId xmlns:a16="http://schemas.microsoft.com/office/drawing/2014/main" id="{CC0BE7F8-7920-2D64-A088-12A8EC659C60}"/>
              </a:ext>
            </a:extLst>
          </p:cNvPr>
          <p:cNvCxnSpPr>
            <a:cxnSpLocks/>
          </p:cNvCxnSpPr>
          <p:nvPr/>
        </p:nvCxnSpPr>
        <p:spPr>
          <a:xfrm flipH="1">
            <a:off x="8508698" y="226089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0BE7F8-7920-2D64-A088-12A8EC659C60}"/>
              </a:ext>
            </a:extLst>
          </p:cNvPr>
          <p:cNvCxnSpPr>
            <a:cxnSpLocks/>
          </p:cNvCxnSpPr>
          <p:nvPr/>
        </p:nvCxnSpPr>
        <p:spPr>
          <a:xfrm flipH="1">
            <a:off x="4640347" y="282273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03DCA31-65E1-BE5B-3AA6-B9D7882F3898}"/>
              </a:ext>
            </a:extLst>
          </p:cNvPr>
          <p:cNvGrpSpPr/>
          <p:nvPr/>
        </p:nvGrpSpPr>
        <p:grpSpPr>
          <a:xfrm>
            <a:off x="7944579" y="2852046"/>
            <a:ext cx="285820" cy="591147"/>
            <a:chOff x="5362265" y="2534436"/>
            <a:chExt cx="259662" cy="591146"/>
          </a:xfrm>
        </p:grpSpPr>
        <p:cxnSp>
          <p:nvCxnSpPr>
            <p:cNvPr id="16" name="Straight Connector 15">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81610" y="3891824"/>
            <a:ext cx="9424520"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Những người đoạt giải được tấu nhạc chúc mừng và được đặt một vòng nguyệt quế lên đầu tượng trưng cho vinh quang, chiến thắng.</a:t>
            </a:r>
            <a:endParaRPr lang="en-US" sz="3200" dirty="0">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CC0BE7F8-7920-2D64-A088-12A8EC659C60}"/>
              </a:ext>
            </a:extLst>
          </p:cNvPr>
          <p:cNvCxnSpPr>
            <a:cxnSpLocks/>
          </p:cNvCxnSpPr>
          <p:nvPr/>
        </p:nvCxnSpPr>
        <p:spPr>
          <a:xfrm flipH="1">
            <a:off x="9588383" y="3891824"/>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0BE7F8-7920-2D64-A088-12A8EC659C60}"/>
              </a:ext>
            </a:extLst>
          </p:cNvPr>
          <p:cNvCxnSpPr>
            <a:cxnSpLocks/>
          </p:cNvCxnSpPr>
          <p:nvPr/>
        </p:nvCxnSpPr>
        <p:spPr>
          <a:xfrm flipH="1">
            <a:off x="7345310" y="4326535"/>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2989244" y="4916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03DCA31-65E1-BE5B-3AA6-B9D7882F3898}"/>
              </a:ext>
            </a:extLst>
          </p:cNvPr>
          <p:cNvGrpSpPr/>
          <p:nvPr/>
        </p:nvGrpSpPr>
        <p:grpSpPr>
          <a:xfrm>
            <a:off x="5053589" y="4817241"/>
            <a:ext cx="214596" cy="591147"/>
            <a:chOff x="5362265" y="2534436"/>
            <a:chExt cx="259662" cy="591146"/>
          </a:xfrm>
        </p:grpSpPr>
        <p:cxnSp>
          <p:nvCxnSpPr>
            <p:cNvPr id="31" name="Straight Connector 30">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86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smtClean="0">
                <a:latin typeface="Times New Roman" panose="02020603050405020304" pitchFamily="18" charset="0"/>
                <a:ea typeface="Arial-Rounded" panose="020B0500000000000000" pitchFamily="34" charset="0"/>
                <a:cs typeface="Times New Roman" panose="02020603050405020304" pitchFamily="18" charset="0"/>
              </a:rPr>
              <a:t>Trong</a:t>
            </a:r>
            <a:r>
              <a:rPr lang="en-US" sz="48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smtClean="0">
                <a:latin typeface="Times New Roman" panose="02020603050405020304" pitchFamily="18" charset="0"/>
                <a:ea typeface="Arial-Rounded" panose="020B0500000000000000" pitchFamily="34" charset="0"/>
                <a:cs typeface="Times New Roman" panose="02020603050405020304" pitchFamily="18" charset="0"/>
              </a:rPr>
              <a:t>, </a:t>
            </a:r>
          </a:p>
          <a:p>
            <a:pPr marL="0" indent="0" algn="ctr">
              <a:buNone/>
            </a:pPr>
            <a:r>
              <a:rPr lang="en-US" sz="4800" b="1"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từ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chưa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nghĩa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246486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Ô-</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lim</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pich</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marL="0" indent="0" algn="ctr">
              <a:buNone/>
            </a:pP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Thế</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vận</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hội</a:t>
            </a:r>
            <a:r>
              <a:rPr lang="en-US" b="1" i="1" dirty="0" smtClean="0">
                <a:latin typeface="Cambria" panose="02040503050406030204" pitchFamily="18" charset="0"/>
                <a:ea typeface="Arial-Rounded" panose="020B0500000000000000" pitchFamily="34" charset="0"/>
                <a:cs typeface="Arial-Rounded" panose="020B0500000000000000" pitchFamily="34" charset="0"/>
              </a:rPr>
              <a:t>)</a:t>
            </a:r>
            <a:endParaRPr lang="en-US" b="1" i="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90675" y="3088103"/>
            <a:ext cx="67536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tế</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chức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053971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81192" y="1581162"/>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030506" y="2071020"/>
            <a:ext cx="4297207" cy="1223509"/>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1936375" y="2353989"/>
            <a:ext cx="4733365" cy="1038225"/>
          </a:xfrm>
          <a:prstGeom prst="rect">
            <a:avLst/>
          </a:prstGeom>
        </p:spPr>
        <p:txBody>
          <a:bodyPr>
            <a:noAutofit/>
          </a:bodyPr>
          <a:lstStyle/>
          <a:p>
            <a:pPr marL="0" indent="0" algn="ctr">
              <a:buNone/>
            </a:pP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a:t>
            </a:r>
            <a:r>
              <a:rPr lang="en-US" sz="4000" b="1" dirty="0" err="1" smtClean="0">
                <a:latin typeface="Times New Roman" panose="02020603050405020304" pitchFamily="18" charset="0"/>
                <a:ea typeface="Arial-Rounded" panose="020B0500000000000000" pitchFamily="34" charset="0"/>
                <a:cs typeface="Times New Roman" panose="02020603050405020304" pitchFamily="18" charset="0"/>
              </a:rPr>
              <a:t>òng</a:t>
            </a:r>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atin typeface="Times New Roman" panose="02020603050405020304" pitchFamily="18" charset="0"/>
                <a:ea typeface="Arial-Rounded" panose="020B0500000000000000" pitchFamily="34" charset="0"/>
                <a:cs typeface="Times New Roman" panose="02020603050405020304" pitchFamily="18" charset="0"/>
              </a:rPr>
              <a:t>nguyệt</a:t>
            </a:r>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atin typeface="Times New Roman" panose="02020603050405020304" pitchFamily="18" charset="0"/>
                <a:ea typeface="Arial-Rounded" panose="020B0500000000000000" pitchFamily="34" charset="0"/>
                <a:cs typeface="Times New Roman" panose="02020603050405020304" pitchFamily="18" charset="0"/>
              </a:rPr>
              <a:t>quế</a:t>
            </a:r>
            <a:endParaRPr lang="en-US" sz="8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229611" y="3733653"/>
            <a:ext cx="60885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nguyệt</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quế</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chiến</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spTree>
    <p:extLst>
      <p:ext uri="{BB962C8B-B14F-4D97-AF65-F5344CB8AC3E}">
        <p14:creationId xmlns:p14="http://schemas.microsoft.com/office/powerpoint/2010/main" val="93190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4">
            <a:extLst>
              <a:ext uri="{FF2B5EF4-FFF2-40B4-BE49-F238E27FC236}">
                <a16:creationId xmlns:a16="http://schemas.microsoft.com/office/drawing/2014/main" id="{D69DEC11-96F6-44F8-A223-963DA479467A}"/>
              </a:ext>
            </a:extLst>
          </p:cNvPr>
          <p:cNvSpPr/>
          <p:nvPr/>
        </p:nvSpPr>
        <p:spPr>
          <a:xfrm>
            <a:off x="1653009"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198802" y="1459049"/>
            <a:ext cx="9865190"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904833" y="218370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835722" y="2162085"/>
            <a:ext cx="2437341" cy="527327"/>
          </a:xfrm>
        </p:spPr>
        <p:txBody>
          <a:bodyPr>
            <a:noAutofit/>
          </a:bodyPr>
          <a:lstStyle/>
          <a:p>
            <a:pPr marL="0" indent="0" algn="ctr">
              <a:buNone/>
            </a:pP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xung</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đột</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345081" y="2183701"/>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2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hiến</a:t>
            </a:r>
            <a:r>
              <a:rPr lang="en-US" sz="32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
        <p:nvSpPr>
          <p:cNvPr id="12" name="Rectangle: Rounded Corners 14">
            <a:extLst>
              <a:ext uri="{FF2B5EF4-FFF2-40B4-BE49-F238E27FC236}">
                <a16:creationId xmlns:a16="http://schemas.microsoft.com/office/drawing/2014/main" id="{D69DEC11-96F6-44F8-A223-963DA479467A}"/>
              </a:ext>
            </a:extLst>
          </p:cNvPr>
          <p:cNvSpPr/>
          <p:nvPr/>
        </p:nvSpPr>
        <p:spPr>
          <a:xfrm>
            <a:off x="1904832" y="3070807"/>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B44C38DB-2473-4431-AB4D-867A363278ED}"/>
              </a:ext>
            </a:extLst>
          </p:cNvPr>
          <p:cNvSpPr txBox="1">
            <a:spLocks/>
          </p:cNvSpPr>
          <p:nvPr/>
        </p:nvSpPr>
        <p:spPr>
          <a:xfrm>
            <a:off x="1853046" y="3070807"/>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hôi</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phục</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14">
            <a:extLst>
              <a:ext uri="{FF2B5EF4-FFF2-40B4-BE49-F238E27FC236}">
                <a16:creationId xmlns:a16="http://schemas.microsoft.com/office/drawing/2014/main" id="{D69DEC11-96F6-44F8-A223-963DA479467A}"/>
              </a:ext>
            </a:extLst>
          </p:cNvPr>
          <p:cNvSpPr/>
          <p:nvPr/>
        </p:nvSpPr>
        <p:spPr>
          <a:xfrm>
            <a:off x="1904833"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Content Placeholder 2">
            <a:extLst>
              <a:ext uri="{FF2B5EF4-FFF2-40B4-BE49-F238E27FC236}">
                <a16:creationId xmlns:a16="http://schemas.microsoft.com/office/drawing/2014/main" id="{B44C38DB-2473-4431-AB4D-867A363278ED}"/>
              </a:ext>
            </a:extLst>
          </p:cNvPr>
          <p:cNvSpPr txBox="1">
            <a:spLocks/>
          </p:cNvSpPr>
          <p:nvPr/>
        </p:nvSpPr>
        <p:spPr>
          <a:xfrm>
            <a:off x="1853047" y="4087361"/>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ữu</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nghị</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85E855B-D6BA-4ED1-8038-6386C07F42C8}"/>
              </a:ext>
            </a:extLst>
          </p:cNvPr>
          <p:cNvSpPr txBox="1"/>
          <p:nvPr/>
        </p:nvSpPr>
        <p:spPr>
          <a:xfrm>
            <a:off x="4452657" y="3013359"/>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ặp</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885E855B-D6BA-4ED1-8038-6386C07F42C8}"/>
              </a:ext>
            </a:extLst>
          </p:cNvPr>
          <p:cNvSpPr txBox="1"/>
          <p:nvPr/>
        </p:nvSpPr>
        <p:spPr>
          <a:xfrm>
            <a:off x="3986776" y="4076079"/>
            <a:ext cx="6932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26" name="Picture 25"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82395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P spid="12" grpId="0" animBg="1"/>
      <p:bldP spid="17" grpId="0" build="p"/>
      <p:bldP spid="21" grpId="0" animBg="1"/>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382082"/>
            <a:ext cx="5599812" cy="1615827"/>
          </a:xfrm>
          <a:prstGeom prst="rect">
            <a:avLst/>
          </a:prstGeom>
        </p:spPr>
        <p:txBody>
          <a:bodyPr wrap="square">
            <a:spAutoFit/>
          </a:bodyPr>
          <a:lstStyle/>
          <a:p>
            <a:pPr algn="ct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189964"/>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440927" y="1421739"/>
            <a:ext cx="3600345"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79247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83736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4339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Ngắt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nghỉ</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đúng</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a:t>
            </a:r>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000 </a:t>
            </a:r>
            <a:r>
              <a:rPr lang="vi-VN" sz="2400" dirty="0">
                <a:latin typeface="Times New Roman" panose="02020603050405020304" pitchFamily="18" charset="0"/>
                <a:cs typeface="Times New Roman" panose="02020603050405020304" pitchFamily="18" charset="0"/>
              </a:rPr>
              <a:t>năm trước ở nước </a:t>
            </a:r>
            <a:r>
              <a:rPr lang="en-US" sz="2400" dirty="0" err="1" smtClean="0">
                <a:latin typeface="Times New Roman" panose="02020603050405020304" pitchFamily="18" charset="0"/>
                <a:cs typeface="Times New Roman" panose="02020603050405020304" pitchFamily="18" charset="0"/>
              </a:rPr>
              <a:t>Hy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Lạp cổ.</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Đại </a:t>
            </a:r>
            <a:r>
              <a:rPr lang="vi-VN" sz="2400" dirty="0">
                <a:latin typeface="Times New Roman" panose="02020603050405020304" pitchFamily="18" charset="0"/>
                <a:cs typeface="Times New Roman" panose="02020603050405020304" pitchFamily="18" charset="0"/>
              </a:rPr>
              <a:t>hội được tổ chức bốn năm một lần, vào tháng </a:t>
            </a:r>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năm 1894, tục lệ tốt đẹp này được khôi phục và tổ chức trên phạm vi toàn thế giới.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Ngọn </a:t>
            </a:r>
            <a:r>
              <a:rPr lang="vi-VN" sz="2400" dirty="0">
                <a:latin typeface="Times New Roman" panose="02020603050405020304" pitchFamily="18" charset="0"/>
                <a:cs typeface="Times New Roman" panose="02020603050405020304" pitchFamily="18" charset="0"/>
              </a:rPr>
              <a:t>lửa mang từ thành phố Ô-lim-pi-a tới được thắp sáng trong giờ khai mạc, báo hiệu bắt đầu những cuộc đua tài theo tinh thần hoà bình và hữu nghị</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chuyện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sử</a:t>
            </a:r>
            <a:r>
              <a:rPr lang="vi-VN"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 giới</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Times New Roman" panose="02020603050405020304" pitchFamily="18" charset="0"/>
                <a:cs typeface="Times New Roman" panose="02020603050405020304" pitchFamily="18" charset="0"/>
              </a:rPr>
              <a:t>Đọc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mẫu</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51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a:t>
            </a:r>
            <a:r>
              <a:rPr lang="en-US" altLang="zh-CN" sz="4000" b="1"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ìm</a:t>
            </a:r>
            <a:r>
              <a:rPr lang="en-US" altLang="zh-CN" sz="40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zh-CN" sz="40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7"/>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766330"/>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816894"/>
            <a:ext cx="9762841" cy="1077218"/>
          </a:xfrm>
          <a:prstGeom prst="rect">
            <a:avLst/>
          </a:prstGeom>
        </p:spPr>
        <p:txBody>
          <a:bodyPr wrap="square">
            <a:spAutoFit/>
          </a:bodyPr>
          <a:lstStyle/>
          <a:p>
            <a:pPr algn="just" defTabSz="457200">
              <a:defRPr/>
            </a:pPr>
            <a:r>
              <a:rPr lang="en-US" sz="3200" b="1" dirty="0" err="1" smtClean="0">
                <a:solidFill>
                  <a:srgbClr val="0070C0"/>
                </a:solidFill>
                <a:latin typeface="Times New Roman" pitchFamily="18" charset="0"/>
                <a:cs typeface="Times New Roman" pitchFamily="18" charset="0"/>
              </a:rPr>
              <a:t>Đại</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1748938"/>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1799501"/>
            <a:ext cx="9762841" cy="1077218"/>
          </a:xfrm>
          <a:prstGeom prst="rect">
            <a:avLst/>
          </a:prstGeom>
        </p:spPr>
        <p:txBody>
          <a:bodyPr wrap="square">
            <a:spAutoFit/>
          </a:bodyPr>
          <a:lstStyle/>
          <a:p>
            <a:pPr algn="just" defTabSz="457200">
              <a:defRPr/>
            </a:pPr>
            <a:r>
              <a:rPr lang="en-US" sz="3200" b="1" dirty="0" err="1" smtClean="0">
                <a:solidFill>
                  <a:srgbClr val="0070C0"/>
                </a:solidFill>
                <a:latin typeface="Times New Roman" pitchFamily="18" charset="0"/>
                <a:cs typeface="Times New Roman" pitchFamily="18" charset="0"/>
              </a:rPr>
              <a:t>Những</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môn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256844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2619004"/>
            <a:ext cx="10340603" cy="1569660"/>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Khung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ngày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diễn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lễ</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3643269"/>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3693832"/>
            <a:ext cx="7985471" cy="1077218"/>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lửa</a:t>
            </a:r>
            <a:r>
              <a:rPr lang="en-US" sz="3200" b="1" dirty="0">
                <a:solidFill>
                  <a:srgbClr val="0070C0"/>
                </a:solidFill>
                <a:latin typeface="Times New Roman" panose="02020603050405020304" pitchFamily="18" charset="0"/>
                <a:cs typeface="Times New Roman" panose="02020603050405020304" pitchFamily="18" charset="0"/>
              </a:rPr>
              <a:t> Ô-</a:t>
            </a:r>
            <a:r>
              <a:rPr lang="en-US" sz="3200" b="1" dirty="0" err="1">
                <a:solidFill>
                  <a:srgbClr val="0070C0"/>
                </a:solidFill>
                <a:latin typeface="Times New Roman" panose="02020603050405020304" pitchFamily="18" charset="0"/>
                <a:cs typeface="Times New Roman" panose="02020603050405020304" pitchFamily="18" charset="0"/>
              </a:rPr>
              <a:t>lim</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pích</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970E8ADD-B3DD-4FFA-9A4B-29DD75B408A1}"/>
              </a:ext>
            </a:extLst>
          </p:cNvPr>
          <p:cNvGrpSpPr/>
          <p:nvPr>
            <p:custDataLst>
              <p:tags r:id="rId5"/>
            </p:custDataLst>
          </p:nvPr>
        </p:nvGrpSpPr>
        <p:grpSpPr>
          <a:xfrm>
            <a:off x="803396" y="4563109"/>
            <a:ext cx="587835" cy="784830"/>
            <a:chOff x="1836100" y="2332000"/>
            <a:chExt cx="1572829" cy="958190"/>
          </a:xfrm>
        </p:grpSpPr>
        <p:sp>
          <p:nvSpPr>
            <p:cNvPr id="28"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0C4AD4FD-4376-463C-B063-17AC61ACB66F}"/>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lang="en-US" altLang="zh-CN" sz="36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Rectangle 30">
            <a:extLst>
              <a:ext uri="{FF2B5EF4-FFF2-40B4-BE49-F238E27FC236}">
                <a16:creationId xmlns:a16="http://schemas.microsoft.com/office/drawing/2014/main" id="{B40319E4-3435-4950-A154-0EBD9DD5EC02}"/>
              </a:ext>
            </a:extLst>
          </p:cNvPr>
          <p:cNvSpPr/>
          <p:nvPr/>
        </p:nvSpPr>
        <p:spPr>
          <a:xfrm>
            <a:off x="1535589" y="4613671"/>
            <a:ext cx="8767510" cy="2185214"/>
          </a:xfrm>
          <a:prstGeom prst="rect">
            <a:avLst/>
          </a:prstGeom>
        </p:spPr>
        <p:txBody>
          <a:bodyPr wrap="square">
            <a:spAutoFit/>
          </a:bodyPr>
          <a:lstStyle/>
          <a:p>
            <a:pPr marL="0" lvl="1" algn="just" defTabSz="457200">
              <a:defRPr/>
            </a:pPr>
            <a:r>
              <a:rPr lang="en-US" sz="3600" b="1" kern="0" dirty="0">
                <a:solidFill>
                  <a:srgbClr val="0070C0"/>
                </a:solidFill>
                <a:latin typeface="Times New Roman" pitchFamily="18" charset="0"/>
                <a:ea typeface="AvantGarde" panose="00000400000000000000" pitchFamily="2" charset="0"/>
                <a:cs typeface="Times New Roman" pitchFamily="18" charset="0"/>
              </a:rPr>
              <a:t>Theo </a:t>
            </a:r>
            <a:r>
              <a:rPr lang="en-US" sz="3600" b="1" kern="0" dirty="0" err="1">
                <a:solidFill>
                  <a:srgbClr val="0070C0"/>
                </a:solidFill>
                <a:latin typeface="Times New Roman" pitchFamily="18" charset="0"/>
                <a:ea typeface="AvantGarde" panose="00000400000000000000" pitchFamily="2" charset="0"/>
                <a:cs typeface="Times New Roman" pitchFamily="18" charset="0"/>
              </a:rPr>
              <a:t>em</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vì</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sao</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nói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Đại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hội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Thể</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thao</a:t>
            </a:r>
            <a:r>
              <a:rPr lang="en-US" sz="3600" b="1" kern="0" dirty="0">
                <a:solidFill>
                  <a:srgbClr val="0070C0"/>
                </a:solidFill>
                <a:latin typeface="Times New Roman" pitchFamily="18" charset="0"/>
                <a:ea typeface="AvantGarde" panose="00000400000000000000" pitchFamily="2" charset="0"/>
                <a:cs typeface="Times New Roman" pitchFamily="18" charset="0"/>
              </a:rPr>
              <a:t> Ô-</a:t>
            </a:r>
            <a:r>
              <a:rPr lang="en-US" sz="3600" b="1" kern="0" dirty="0" err="1">
                <a:solidFill>
                  <a:srgbClr val="0070C0"/>
                </a:solidFill>
                <a:latin typeface="Times New Roman" pitchFamily="18" charset="0"/>
                <a:ea typeface="AvantGarde" panose="00000400000000000000" pitchFamily="2" charset="0"/>
                <a:cs typeface="Times New Roman" pitchFamily="18" charset="0"/>
              </a:rPr>
              <a:t>lim</a:t>
            </a:r>
            <a:r>
              <a:rPr lang="en-US" sz="3600" b="1" kern="0" dirty="0">
                <a:solidFill>
                  <a:srgbClr val="0070C0"/>
                </a:solidFill>
                <a:latin typeface="Times New Roman" pitchFamily="18" charset="0"/>
                <a:ea typeface="AvantGarde" panose="00000400000000000000" pitchFamily="2" charset="0"/>
                <a:cs typeface="Times New Roman" pitchFamily="18" charset="0"/>
              </a:rPr>
              <a:t>-</a:t>
            </a:r>
            <a:r>
              <a:rPr lang="en-US" sz="3600" b="1" kern="0" dirty="0" err="1">
                <a:solidFill>
                  <a:srgbClr val="0070C0"/>
                </a:solidFill>
                <a:latin typeface="Times New Roman" pitchFamily="18" charset="0"/>
                <a:ea typeface="AvantGarde" panose="00000400000000000000" pitchFamily="2" charset="0"/>
                <a:cs typeface="Times New Roman" pitchFamily="18" charset="0"/>
              </a:rPr>
              <a:t>pích</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là</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tục</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lệ</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tốt</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đẹp</a:t>
            </a:r>
            <a:r>
              <a:rPr lang="en-US" sz="3600" b="1" kern="0" dirty="0">
                <a:solidFill>
                  <a:srgbClr val="0070C0"/>
                </a:solidFill>
                <a:latin typeface="Times New Roman" pitchFamily="18" charset="0"/>
                <a:ea typeface="AvantGarde" panose="00000400000000000000" pitchFamily="2" charset="0"/>
                <a:cs typeface="Times New Roman" pitchFamily="18" charset="0"/>
              </a:rPr>
              <a:t> ?</a:t>
            </a:r>
          </a:p>
          <a:p>
            <a:pPr algn="just" defTabSz="457200">
              <a:defRPr/>
            </a:pPr>
            <a:endParaRPr lang="en-US" sz="3200" b="1" dirty="0">
              <a:solidFill>
                <a:srgbClr val="FF0000"/>
              </a:solidFill>
              <a:latin typeface="Times New Roman" panose="02020603050405020304" pitchFamily="18" charset="0"/>
              <a:cs typeface="Times New Roman" panose="02020603050405020304" pitchFamily="18" charset="0"/>
            </a:endParaRP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750"/>
                                        <p:tgtEl>
                                          <p:spTgt spid="27"/>
                                        </p:tgtEl>
                                      </p:cBhvr>
                                    </p:animEffect>
                                    <p:anim calcmode="lin" valueType="num">
                                      <p:cBhvr>
                                        <p:cTn id="54" dur="750" fill="hold"/>
                                        <p:tgtEl>
                                          <p:spTgt spid="27"/>
                                        </p:tgtEl>
                                        <p:attrNameLst>
                                          <p:attrName>ppt_x</p:attrName>
                                        </p:attrNameLst>
                                      </p:cBhvr>
                                      <p:tavLst>
                                        <p:tav tm="0">
                                          <p:val>
                                            <p:strVal val="#ppt_x"/>
                                          </p:val>
                                        </p:tav>
                                        <p:tav tm="100000">
                                          <p:val>
                                            <p:strVal val="#ppt_x"/>
                                          </p:val>
                                        </p:tav>
                                      </p:tavLst>
                                    </p:anim>
                                    <p:anim calcmode="lin" valueType="num">
                                      <p:cBhvr>
                                        <p:cTn id="55" dur="75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750"/>
                                        <p:tgtEl>
                                          <p:spTgt spid="31"/>
                                        </p:tgtEl>
                                      </p:cBhvr>
                                    </p:animEffect>
                                    <p:anim calcmode="lin" valueType="num">
                                      <p:cBhvr>
                                        <p:cTn id="59" dur="750" fill="hold"/>
                                        <p:tgtEl>
                                          <p:spTgt spid="31"/>
                                        </p:tgtEl>
                                        <p:attrNameLst>
                                          <p:attrName>ppt_x</p:attrName>
                                        </p:attrNameLst>
                                      </p:cBhvr>
                                      <p:tavLst>
                                        <p:tav tm="0">
                                          <p:val>
                                            <p:strVal val="#ppt_x"/>
                                          </p:val>
                                        </p:tav>
                                        <p:tav tm="100000">
                                          <p:val>
                                            <p:strVal val="#ppt_x"/>
                                          </p:val>
                                        </p:tav>
                                      </p:tavLst>
                                    </p:anim>
                                    <p:anim calcmode="lin" valueType="num">
                                      <p:cBhvr>
                                        <p:cTn id="60"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569660"/>
            </a:xfrm>
            <a:prstGeom prst="rect">
              <a:avLst/>
            </a:prstGeom>
          </p:spPr>
          <p:txBody>
            <a:bodyPr wrap="square">
              <a:spAutoFit/>
            </a:bodyPr>
            <a:lstStyle/>
            <a:p>
              <a:pPr algn="ctr"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ctr"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F3871600-7ED0-4B81-88BC-00865885BFA9}"/>
              </a:ext>
            </a:extLst>
          </p:cNvPr>
          <p:cNvSpPr/>
          <p:nvPr/>
        </p:nvSpPr>
        <p:spPr>
          <a:xfrm>
            <a:off x="1072822" y="3912835"/>
            <a:ext cx="7749205" cy="2217082"/>
          </a:xfrm>
          <a:prstGeom prst="rect">
            <a:avLst/>
          </a:prstGeom>
        </p:spPr>
        <p:txBody>
          <a:bodyPr wrap="square">
            <a:spAutoFit/>
          </a:bodyPr>
          <a:lstStyle/>
          <a:p>
            <a:pPr>
              <a:lnSpc>
                <a:spcPct val="150000"/>
              </a:lnSpc>
            </a:pPr>
            <a:r>
              <a:rPr lang="nl-NL" sz="3200" b="1" dirty="0" smtClean="0">
                <a:solidFill>
                  <a:srgbClr val="0000FF"/>
                </a:solidFill>
                <a:latin typeface="Times New Roman" panose="02020603050405020304" pitchFamily="18" charset="0"/>
                <a:cs typeface="Times New Roman" panose="02020603050405020304" pitchFamily="18" charset="0"/>
              </a:rPr>
              <a:t>Đại </a:t>
            </a:r>
            <a:r>
              <a:rPr lang="nl-NL" sz="3200" b="1" dirty="0">
                <a:solidFill>
                  <a:srgbClr val="0000FF"/>
                </a:solidFill>
                <a:latin typeface="Times New Roman" panose="02020603050405020304" pitchFamily="18" charset="0"/>
                <a:cs typeface="Times New Roman" panose="02020603050405020304" pitchFamily="18" charset="0"/>
              </a:rPr>
              <a:t>hội thể thao Ô-lim-pích có từ gần </a:t>
            </a:r>
            <a:endParaRPr lang="nl-NL" sz="3200" b="1" dirty="0" smtClean="0">
              <a:solidFill>
                <a:srgbClr val="0000FF"/>
              </a:solidFill>
              <a:latin typeface="Times New Roman" panose="02020603050405020304" pitchFamily="18" charset="0"/>
              <a:cs typeface="Times New Roman" panose="02020603050405020304" pitchFamily="18" charset="0"/>
            </a:endParaRPr>
          </a:p>
          <a:p>
            <a:pPr>
              <a:lnSpc>
                <a:spcPct val="150000"/>
              </a:lnSpc>
            </a:pPr>
            <a:r>
              <a:rPr lang="nl-NL" sz="3200" b="1" dirty="0" smtClean="0">
                <a:solidFill>
                  <a:srgbClr val="0000FF"/>
                </a:solidFill>
                <a:latin typeface="Times New Roman" panose="02020603050405020304" pitchFamily="18" charset="0"/>
                <a:cs typeface="Times New Roman" panose="02020603050405020304" pitchFamily="18" charset="0"/>
              </a:rPr>
              <a:t>3 </a:t>
            </a:r>
            <a:r>
              <a:rPr lang="nl-NL" sz="3200" b="1" dirty="0">
                <a:solidFill>
                  <a:srgbClr val="0000FF"/>
                </a:solidFill>
                <a:latin typeface="Times New Roman" panose="02020603050405020304" pitchFamily="18" charset="0"/>
                <a:cs typeface="Times New Roman" panose="02020603050405020304" pitchFamily="18" charset="0"/>
              </a:rPr>
              <a:t>000 năm trước ở Hy Lạp cổ.</a:t>
            </a:r>
            <a:endParaRPr lang="en-US" sz="3200" b="1" dirty="0">
              <a:solidFill>
                <a:srgbClr val="0000FF"/>
              </a:solidFill>
              <a:latin typeface="Times New Roman" panose="02020603050405020304" pitchFamily="18" charset="0"/>
              <a:cs typeface="Times New Roman" panose="02020603050405020304" pitchFamily="18" charset="0"/>
            </a:endParaRPr>
          </a:p>
          <a:p>
            <a:pPr algn="ctr">
              <a:lnSpc>
                <a:spcPct val="150000"/>
              </a:lnSpc>
            </a:pP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04" y="632947"/>
            <a:ext cx="7949254" cy="3653846"/>
          </a:xfrm>
          <a:prstGeom prst="rect">
            <a:avLst/>
          </a:prstGeom>
        </p:spPr>
      </p:pic>
      <p:sp>
        <p:nvSpPr>
          <p:cNvPr id="14" name="Rectangle 13"/>
          <p:cNvSpPr/>
          <p:nvPr/>
        </p:nvSpPr>
        <p:spPr>
          <a:xfrm>
            <a:off x="1495632" y="1859705"/>
            <a:ext cx="6064267"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71262" y="3673519"/>
            <a:ext cx="7399338"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03" y="-1466850"/>
            <a:ext cx="9681037" cy="7353299"/>
          </a:xfrm>
          <a:prstGeom prst="rect">
            <a:avLst/>
          </a:prstGeom>
        </p:spPr>
      </p:pic>
      <p:sp>
        <p:nvSpPr>
          <p:cNvPr id="13" name="Rectangle 12"/>
          <p:cNvSpPr/>
          <p:nvPr/>
        </p:nvSpPr>
        <p:spPr>
          <a:xfrm>
            <a:off x="2154271" y="555563"/>
            <a:ext cx="6565100" cy="3139321"/>
          </a:xfrm>
          <a:prstGeom prst="rect">
            <a:avLst/>
          </a:prstGeom>
        </p:spPr>
        <p:txBody>
          <a:bodyPr wrap="square">
            <a:spAutoFit/>
          </a:bodyPr>
          <a:lstStyle/>
          <a:p>
            <a:pPr>
              <a:lnSpc>
                <a:spcPct val="150000"/>
              </a:lnSpc>
            </a:pPr>
            <a:r>
              <a:rPr lang="en-US" sz="3600" b="1" dirty="0" err="1" smtClean="0">
                <a:solidFill>
                  <a:srgbClr val="FF0000"/>
                </a:solidFill>
                <a:latin typeface="Times New Roman" pitchFamily="18" charset="0"/>
                <a:cs typeface="Times New Roman" pitchFamily="18" charset="0"/>
              </a:rPr>
              <a:t>Khung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lễ</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747" y="3950472"/>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a:t>
            </a:r>
            <a:r>
              <a:rPr lang="nl-NL" sz="3200" b="1" dirty="0">
                <a:solidFill>
                  <a:srgbClr val="0000CC"/>
                </a:solidFill>
                <a:latin typeface="Times New Roman" pitchFamily="18" charset="0"/>
                <a:cs typeface="Times New Roman" pitchFamily="18" charset="0"/>
              </a:rPr>
              <a:t>Khung cảnh thành phố trong những ngày diễn ra lễ hội rất tưng bừng, náo nhiệt nhưng cũng rất yên bình vì mọi cuộc xung đột đều phải tạm </a:t>
            </a:r>
            <a:r>
              <a:rPr lang="nl-NL" sz="3200" b="1" dirty="0" smtClean="0">
                <a:solidFill>
                  <a:srgbClr val="0000CC"/>
                </a:solidFill>
                <a:latin typeface="Times New Roman" pitchFamily="18" charset="0"/>
                <a:cs typeface="Times New Roman" pitchFamily="18" charset="0"/>
              </a:rPr>
              <a:t>ngừng.</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89" y="-184654"/>
            <a:ext cx="7949254" cy="3653846"/>
          </a:xfrm>
          <a:prstGeom prst="rect">
            <a:avLst/>
          </a:prstGeom>
        </p:spPr>
      </p:pic>
      <p:sp>
        <p:nvSpPr>
          <p:cNvPr id="14" name="Rectangle 13"/>
          <p:cNvSpPr/>
          <p:nvPr/>
        </p:nvSpPr>
        <p:spPr>
          <a:xfrm>
            <a:off x="1526243" y="1011250"/>
            <a:ext cx="591774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lửa</a:t>
            </a:r>
            <a:r>
              <a:rPr lang="en-US" sz="3600" b="1" dirty="0" smtClean="0">
                <a:solidFill>
                  <a:srgbClr val="FF0000"/>
                </a:solidFill>
                <a:latin typeface="Times New Roman" panose="02020603050405020304" pitchFamily="18" charset="0"/>
                <a:cs typeface="Times New Roman" panose="02020603050405020304" pitchFamily="18" charset="0"/>
              </a:rPr>
              <a:t> Ô-</a:t>
            </a:r>
            <a:r>
              <a:rPr lang="en-US" sz="3600" b="1" dirty="0" err="1" smtClean="0">
                <a:solidFill>
                  <a:srgbClr val="FF0000"/>
                </a:solidFill>
                <a:latin typeface="Times New Roman" panose="02020603050405020304" pitchFamily="18" charset="0"/>
                <a:cs typeface="Times New Roman" panose="02020603050405020304" pitchFamily="18" charset="0"/>
              </a:rPr>
              <a:t>lim</a:t>
            </a:r>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9B7BBC93-09C7-1524-BE03-1DF1C0345E2A}"/>
              </a:ext>
            </a:extLst>
          </p:cNvPr>
          <p:cNvPicPr>
            <a:picLocks noChangeAspect="1"/>
          </p:cNvPicPr>
          <p:nvPr/>
        </p:nvPicPr>
        <p:blipFill>
          <a:blip r:embed="rId3"/>
          <a:stretch>
            <a:fillRect/>
          </a:stretch>
        </p:blipFill>
        <p:spPr>
          <a:xfrm>
            <a:off x="7295669" y="2991559"/>
            <a:ext cx="4450173" cy="2475191"/>
          </a:xfrm>
          <a:prstGeom prst="rect">
            <a:avLst/>
          </a:prstGeom>
        </p:spPr>
      </p:pic>
      <p:sp>
        <p:nvSpPr>
          <p:cNvPr id="16" name="Rectangle 15"/>
          <p:cNvSpPr/>
          <p:nvPr/>
        </p:nvSpPr>
        <p:spPr>
          <a:xfrm>
            <a:off x="581110" y="3105769"/>
            <a:ext cx="6386137"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28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456" y="-487499"/>
            <a:ext cx="9328971" cy="3653846"/>
          </a:xfrm>
          <a:prstGeom prst="rect">
            <a:avLst/>
          </a:prstGeom>
        </p:spPr>
      </p:pic>
      <p:sp>
        <p:nvSpPr>
          <p:cNvPr id="14" name="Rectangle 13"/>
          <p:cNvSpPr/>
          <p:nvPr/>
        </p:nvSpPr>
        <p:spPr>
          <a:xfrm>
            <a:off x="1498805" y="642565"/>
            <a:ext cx="7035549"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643C86E3-BB7C-4881-A777-02292F5C0C56}"/>
              </a:ext>
            </a:extLst>
          </p:cNvPr>
          <p:cNvGrpSpPr/>
          <p:nvPr/>
        </p:nvGrpSpPr>
        <p:grpSpPr>
          <a:xfrm>
            <a:off x="8774507" y="2878339"/>
            <a:ext cx="3104143" cy="3127647"/>
            <a:chOff x="7656474" y="831396"/>
            <a:chExt cx="3689350" cy="3269584"/>
          </a:xfrm>
        </p:grpSpPr>
        <p:pic>
          <p:nvPicPr>
            <p:cNvPr id="16" name="图片 2" descr="2">
              <a:extLst>
                <a:ext uri="{FF2B5EF4-FFF2-40B4-BE49-F238E27FC236}">
                  <a16:creationId xmlns:a16="http://schemas.microsoft.com/office/drawing/2014/main" id="{AAEA5DEF-4564-4DAC-BEE8-8A2A4C0EE27E}"/>
                </a:ext>
              </a:extLst>
            </p:cNvPr>
            <p:cNvPicPr>
              <a:picLocks noChangeAspect="1"/>
            </p:cNvPicPr>
            <p:nvPr/>
          </p:nvPicPr>
          <p:blipFill>
            <a:blip r:embed="rId3"/>
            <a:stretch>
              <a:fillRect/>
            </a:stretch>
          </p:blipFill>
          <p:spPr>
            <a:xfrm>
              <a:off x="7656474" y="831396"/>
              <a:ext cx="3689350" cy="3127375"/>
            </a:xfrm>
            <a:prstGeom prst="rect">
              <a:avLst/>
            </a:prstGeom>
          </p:spPr>
        </p:pic>
        <p:sp>
          <p:nvSpPr>
            <p:cNvPr id="17"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17"/>
          <p:cNvSpPr/>
          <p:nvPr/>
        </p:nvSpPr>
        <p:spPr>
          <a:xfrm>
            <a:off x="820239" y="2528111"/>
            <a:ext cx="7848586" cy="347787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a:t>
            </a:r>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đại hội đã đem đến cho thành phố không khí tưng bừng, náo nhiệt.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smtClean="0">
                <a:solidFill>
                  <a:srgbClr val="0000CC"/>
                </a:solidFill>
                <a:latin typeface="Times New Roman" panose="02020603050405020304" pitchFamily="18" charset="0"/>
                <a:cs typeface="Times New Roman" panose="02020603050405020304" pitchFamily="18" charset="0"/>
              </a:rPr>
              <a:t>+ Đại </a:t>
            </a:r>
            <a:r>
              <a:rPr lang="nl-NL" sz="2800" b="1" dirty="0">
                <a:solidFill>
                  <a:srgbClr val="0000CC"/>
                </a:solidFill>
                <a:latin typeface="Times New Roman" panose="02020603050405020304" pitchFamily="18" charset="0"/>
                <a:cs typeface="Times New Roman" panose="02020603050405020304" pitchFamily="18" charset="0"/>
              </a:rPr>
              <a:t>hội thể thao Ô-lim-pích là tục lệ tốt đẹp vì thông qua các môn thể thao lễ hội đã đem đến không khí hoà bình, hữu nghị cho các quốc gia trên thế giới./</a:t>
            </a:r>
            <a:r>
              <a:rPr lang="nl-NL" sz="4000" b="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3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66357784-3A9F-7741-EFE3-9EBF02A718B0}"/>
              </a:ext>
            </a:extLst>
          </p:cNvPr>
          <p:cNvSpPr>
            <a:spLocks noGrp="1"/>
          </p:cNvSpPr>
          <p:nvPr>
            <p:ph idx="1"/>
          </p:nvPr>
        </p:nvSpPr>
        <p:spPr>
          <a:xfrm>
            <a:off x="506015" y="1285657"/>
            <a:ext cx="11685985" cy="4525566"/>
          </a:xfrm>
        </p:spPr>
        <p:txBody>
          <a:bodyPr/>
          <a:lstStyle/>
          <a:p>
            <a:pPr lvl="1"/>
            <a:r>
              <a:rPr lang="en-US" dirty="0"/>
              <a:t>`</a:t>
            </a:r>
          </a:p>
        </p:txBody>
      </p:sp>
      <p:sp>
        <p:nvSpPr>
          <p:cNvPr id="4" name="TextBox 3">
            <a:extLst>
              <a:ext uri="{FF2B5EF4-FFF2-40B4-BE49-F238E27FC236}">
                <a16:creationId xmlns:a16="http://schemas.microsoft.com/office/drawing/2014/main" id="{FBD84AD8-B6C4-CEE5-C453-DFF60AA25862}"/>
              </a:ext>
            </a:extLst>
          </p:cNvPr>
          <p:cNvSpPr txBox="1"/>
          <p:nvPr/>
        </p:nvSpPr>
        <p:spPr>
          <a:xfrm>
            <a:off x="323265" y="1633327"/>
            <a:ext cx="3420207"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thời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lễ</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xung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đột</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phải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tạm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ngừng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4">
            <a:extLst>
              <a:ext uri="{FF2B5EF4-FFF2-40B4-BE49-F238E27FC236}">
                <a16:creationId xmlns:a16="http://schemas.microsoft.com/office/drawing/2014/main" id="{B8A37DDE-6B87-9A80-8058-718530CCF2AF}"/>
              </a:ext>
            </a:extLst>
          </p:cNvPr>
          <p:cNvSpPr txBox="1"/>
          <p:nvPr/>
        </p:nvSpPr>
        <p:spPr>
          <a:xfrm>
            <a:off x="284746" y="2722166"/>
            <a:ext cx="25688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Khuyến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khích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việc rèn luyện th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ể</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dục </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thể thao</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6" name="TextBox 5">
            <a:extLst>
              <a:ext uri="{FF2B5EF4-FFF2-40B4-BE49-F238E27FC236}">
                <a16:creationId xmlns:a16="http://schemas.microsoft.com/office/drawing/2014/main" id="{C97E8BAE-1F40-4141-2F47-04925A8D8CA4}"/>
              </a:ext>
            </a:extLst>
          </p:cNvPr>
          <p:cNvSpPr txBox="1"/>
          <p:nvPr/>
        </p:nvSpPr>
        <p:spPr>
          <a:xfrm>
            <a:off x="284746" y="3898248"/>
            <a:ext cx="3023046"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đua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thần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hòa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bình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hữu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nghị</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7" name="TextBox 6">
            <a:extLst>
              <a:ext uri="{FF2B5EF4-FFF2-40B4-BE49-F238E27FC236}">
                <a16:creationId xmlns:a16="http://schemas.microsoft.com/office/drawing/2014/main" id="{30A91D02-C55E-3057-E861-6758AB4F1EEF}"/>
              </a:ext>
            </a:extLst>
          </p:cNvPr>
          <p:cNvSpPr txBox="1"/>
          <p:nvPr/>
        </p:nvSpPr>
        <p:spPr>
          <a:xfrm>
            <a:off x="8046950" y="1749989"/>
            <a:ext cx="3197654"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ã có từ gần 3.000 năm trước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1C4ED6D8-8425-FD1A-3635-7860EE26B55D}"/>
              </a:ext>
            </a:extLst>
          </p:cNvPr>
          <p:cNvSpPr txBox="1"/>
          <p:nvPr/>
        </p:nvSpPr>
        <p:spPr>
          <a:xfrm>
            <a:off x="8630118" y="2690984"/>
            <a:ext cx="27740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Trai tráng từ khắp nơi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9" name="TextBox 8">
            <a:extLst>
              <a:ext uri="{FF2B5EF4-FFF2-40B4-BE49-F238E27FC236}">
                <a16:creationId xmlns:a16="http://schemas.microsoft.com/office/drawing/2014/main" id="{F3C02677-4929-C7A5-509E-B8D2F65A6559}"/>
              </a:ext>
            </a:extLst>
          </p:cNvPr>
          <p:cNvSpPr txBox="1"/>
          <p:nvPr/>
        </p:nvSpPr>
        <p:spPr>
          <a:xfrm>
            <a:off x="8359104" y="3933558"/>
            <a:ext cx="2619295"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sự</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vận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viên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nữ</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0" name="TextBox 9">
            <a:extLst>
              <a:ext uri="{FF2B5EF4-FFF2-40B4-BE49-F238E27FC236}">
                <a16:creationId xmlns:a16="http://schemas.microsoft.com/office/drawing/2014/main" id="{400847D5-72FB-9FCE-4D4A-A33F793C6DEC}"/>
              </a:ext>
            </a:extLst>
          </p:cNvPr>
          <p:cNvSpPr txBox="1"/>
          <p:nvPr/>
        </p:nvSpPr>
        <p:spPr>
          <a:xfrm>
            <a:off x="7658847" y="5088976"/>
            <a:ext cx="3083525" cy="84278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gười đoạt giải được tấu nhạc chúc mừng và được đặt một vòng nguyệt quế lên đầu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7315F943-0431-3C4D-DAA0-44A6F55EB7B3}"/>
              </a:ext>
            </a:extLst>
          </p:cNvPr>
          <p:cNvSpPr txBox="1"/>
          <p:nvPr/>
        </p:nvSpPr>
        <p:spPr>
          <a:xfrm>
            <a:off x="442105" y="5484201"/>
            <a:ext cx="3215677"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id="{6C1AC948-0FF0-E785-C329-050AFD57C12F}"/>
              </a:ext>
            </a:extLst>
          </p:cNvPr>
          <p:cNvGrpSpPr/>
          <p:nvPr/>
        </p:nvGrpSpPr>
        <p:grpSpPr>
          <a:xfrm>
            <a:off x="3640374" y="2734987"/>
            <a:ext cx="3769843" cy="1682123"/>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id="{5666E9B1-35FE-DA9D-DCCD-D52970FE0604}"/>
                </a:ext>
              </a:extLst>
            </p:cNvPr>
            <p:cNvSpPr txBox="1"/>
            <p:nvPr/>
          </p:nvSpPr>
          <p:spPr>
            <a:xfrm>
              <a:off x="4315399" y="3479540"/>
              <a:ext cx="4397027" cy="861775"/>
            </a:xfrm>
            <a:prstGeom prst="rect">
              <a:avLst/>
            </a:prstGeom>
            <a:noFill/>
          </p:spPr>
          <p:txBody>
            <a:bodyPr wrap="square">
              <a:spAutoFit/>
            </a:bodyPr>
            <a:lstStyle/>
            <a:p>
              <a:pPr algn="ct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Đại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Ô-</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lim</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pích</a:t>
              </a:r>
              <a:endPar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là</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tục</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lệ</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tốt</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p:txBody>
        </p:sp>
      </p:grpSp>
      <p:sp>
        <p:nvSpPr>
          <p:cNvPr id="15" name="Freeform: Shape 14">
            <a:extLst>
              <a:ext uri="{FF2B5EF4-FFF2-40B4-BE49-F238E27FC236}">
                <a16:creationId xmlns:a16="http://schemas.microsoft.com/office/drawing/2014/main" id="{5107BB65-1BDD-A7C8-BEC2-D42482DBA395}"/>
              </a:ext>
            </a:extLst>
          </p:cNvPr>
          <p:cNvSpPr/>
          <p:nvPr/>
        </p:nvSpPr>
        <p:spPr>
          <a:xfrm rot="20700148" flipH="1">
            <a:off x="3740480" y="1917685"/>
            <a:ext cx="699645" cy="732169"/>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7EBBD52-D2B7-5FEC-DE45-6AC7CF9C77B1}"/>
              </a:ext>
            </a:extLst>
          </p:cNvPr>
          <p:cNvSpPr/>
          <p:nvPr/>
        </p:nvSpPr>
        <p:spPr>
          <a:xfrm>
            <a:off x="6981151" y="1881305"/>
            <a:ext cx="865042" cy="727586"/>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F5A761C4-D2E0-5B4C-CAE3-128E46D32AD6}"/>
              </a:ext>
            </a:extLst>
          </p:cNvPr>
          <p:cNvSpPr/>
          <p:nvPr/>
        </p:nvSpPr>
        <p:spPr>
          <a:xfrm flipV="1">
            <a:off x="7427625" y="2737174"/>
            <a:ext cx="1179786" cy="443816"/>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019D0B5C-3DF6-1766-38F7-20442BBD78CE}"/>
              </a:ext>
            </a:extLst>
          </p:cNvPr>
          <p:cNvSpPr/>
          <p:nvPr/>
        </p:nvSpPr>
        <p:spPr>
          <a:xfrm>
            <a:off x="7427625" y="3753310"/>
            <a:ext cx="849509" cy="306717"/>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7435A2A2-1431-7CDB-1BC9-66CF937A98BD}"/>
              </a:ext>
            </a:extLst>
          </p:cNvPr>
          <p:cNvSpPr/>
          <p:nvPr/>
        </p:nvSpPr>
        <p:spPr>
          <a:xfrm>
            <a:off x="6622535" y="4028077"/>
            <a:ext cx="972403" cy="1160873"/>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73C4C9D4-572A-990E-E05D-9BD959DA8C98}"/>
              </a:ext>
            </a:extLst>
          </p:cNvPr>
          <p:cNvSpPr/>
          <p:nvPr/>
        </p:nvSpPr>
        <p:spPr>
          <a:xfrm>
            <a:off x="2865955" y="2910253"/>
            <a:ext cx="954710" cy="219680"/>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263C78CD-2A58-163D-C7D5-6AEC72D9CCCD}"/>
              </a:ext>
            </a:extLst>
          </p:cNvPr>
          <p:cNvSpPr/>
          <p:nvPr/>
        </p:nvSpPr>
        <p:spPr>
          <a:xfrm>
            <a:off x="3363146" y="3953485"/>
            <a:ext cx="849661" cy="149185"/>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81A779FD-8D6F-4111-E5CF-EC6409CF1E5B}"/>
              </a:ext>
            </a:extLst>
          </p:cNvPr>
          <p:cNvSpPr/>
          <p:nvPr/>
        </p:nvSpPr>
        <p:spPr>
          <a:xfrm>
            <a:off x="3703312" y="4702575"/>
            <a:ext cx="624240" cy="842059"/>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3" name="TextBox 22">
            <a:extLst>
              <a:ext uri="{FF2B5EF4-FFF2-40B4-BE49-F238E27FC236}">
                <a16:creationId xmlns:a16="http://schemas.microsoft.com/office/drawing/2014/main" id="{E0468CEB-051A-2FD0-7925-43ACCC5D47C5}"/>
              </a:ext>
            </a:extLst>
          </p:cNvPr>
          <p:cNvSpPr txBox="1"/>
          <p:nvPr/>
        </p:nvSpPr>
        <p:spPr>
          <a:xfrm>
            <a:off x="2943210" y="733080"/>
            <a:ext cx="6193689" cy="900182"/>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lIns="68516" tIns="34258" rIns="68516" bIns="34258" rtlCol="0">
            <a:spAutoFit/>
          </a:bodyPr>
          <a:lstStyle/>
          <a:p>
            <a:pPr marL="342580" lvl="1" defTabSz="685160">
              <a:defRPr/>
            </a:pP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Theo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em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vì</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nói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Đại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Ô-</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lim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pích</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là</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tục</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lệ</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700" b="1" ker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đẹp?</a:t>
            </a:r>
            <a:endPar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30627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900736"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1364433" y="2384176"/>
            <a:ext cx="9312153" cy="272873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51746" y="2384176"/>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3"/>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214044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a:t>
            </a:r>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000 </a:t>
            </a:r>
            <a:r>
              <a:rPr lang="vi-VN" sz="2400" dirty="0">
                <a:latin typeface="Times New Roman" panose="02020603050405020304" pitchFamily="18" charset="0"/>
                <a:cs typeface="Times New Roman" panose="02020603050405020304" pitchFamily="18" charset="0"/>
              </a:rPr>
              <a:t>năm trước ở nước </a:t>
            </a:r>
            <a:r>
              <a:rPr lang="en-US" sz="2400" dirty="0" err="1" smtClean="0">
                <a:latin typeface="Times New Roman" panose="02020603050405020304" pitchFamily="18" charset="0"/>
                <a:cs typeface="Times New Roman" panose="02020603050405020304" pitchFamily="18" charset="0"/>
              </a:rPr>
              <a:t>Hy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Lạp cổ.</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Đại </a:t>
            </a:r>
            <a:r>
              <a:rPr lang="vi-VN" sz="2400" dirty="0">
                <a:latin typeface="Times New Roman" panose="02020603050405020304" pitchFamily="18" charset="0"/>
                <a:cs typeface="Times New Roman" panose="02020603050405020304" pitchFamily="18" charset="0"/>
              </a:rPr>
              <a:t>hội được tổ chức bốn năm một lần, vào tháng </a:t>
            </a:r>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năm 1894, tục lệ tốt đẹp này được khôi phục và tổ chức trên phạm vi toàn thế giới.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Ngọn </a:t>
            </a:r>
            <a:r>
              <a:rPr lang="vi-VN" sz="2400" dirty="0">
                <a:latin typeface="Times New Roman" panose="02020603050405020304" pitchFamily="18" charset="0"/>
                <a:cs typeface="Times New Roman" panose="02020603050405020304" pitchFamily="18" charset="0"/>
              </a:rPr>
              <a:t>lửa mang từ thành phố Ô-lim-pi-a tới được thắp sáng trong giờ khai mạc, báo hiệu bắt đầu những cuộc đua tài theo tinh thần hoà bình và hữu nghị</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solidFill>
                  <a:prstClr val="black"/>
                </a:solidFill>
                <a:latin typeface="Arial" pitchFamily="34" charset="0"/>
                <a:ea typeface="Arial-Rounded" panose="020B0500000000000000" pitchFamily="34" charset="0"/>
                <a:cs typeface="Arial" pitchFamily="34" charset="0"/>
              </a:rPr>
              <a:t>(</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smtClean="0">
                <a:solidFill>
                  <a:prstClr val="black"/>
                </a:solidFill>
                <a:latin typeface="Arial" pitchFamily="34" charset="0"/>
                <a:ea typeface="Arial-Rounded" panose="020B0500000000000000" pitchFamily="34" charset="0"/>
                <a:cs typeface="Arial" pitchFamily="34" charset="0"/>
              </a:rPr>
              <a:t>lịch</a:t>
            </a:r>
            <a:r>
              <a:rPr lang="en-US" sz="2400" i="1" dirty="0" smtClean="0">
                <a:solidFill>
                  <a:prstClr val="black"/>
                </a:solidFill>
                <a:latin typeface="Arial" pitchFamily="34" charset="0"/>
                <a:ea typeface="Arial-Rounded" panose="020B0500000000000000" pitchFamily="34" charset="0"/>
                <a:cs typeface="Arial" pitchFamily="34" charset="0"/>
              </a:rPr>
              <a:t> </a:t>
            </a:r>
            <a:r>
              <a:rPr lang="en-US" sz="2400" i="1" dirty="0" err="1" smtClean="0">
                <a:solidFill>
                  <a:prstClr val="black"/>
                </a:solidFill>
                <a:latin typeface="Arial" pitchFamily="34" charset="0"/>
                <a:ea typeface="Arial-Rounded" panose="020B0500000000000000" pitchFamily="34" charset="0"/>
                <a:cs typeface="Arial" pitchFamily="34" charset="0"/>
              </a:rPr>
              <a:t>sử</a:t>
            </a:r>
            <a:r>
              <a:rPr lang="vi-VN" sz="2400" i="1" dirty="0" smtClean="0">
                <a:solidFill>
                  <a:prstClr val="black"/>
                </a:solidFill>
                <a:latin typeface="Arial" pitchFamily="34" charset="0"/>
                <a:ea typeface="Arial-Rounded" panose="020B0500000000000000" pitchFamily="34" charset="0"/>
                <a:cs typeface="Arial" pitchFamily="34" charset="0"/>
              </a:rPr>
              <a:t> </a:t>
            </a:r>
            <a:r>
              <a:rPr lang="vi-VN" sz="2400" i="1" dirty="0">
                <a:solidFill>
                  <a:prstClr val="black"/>
                </a:solidFill>
                <a:latin typeface="Arial" pitchFamily="34" charset="0"/>
                <a:ea typeface="Arial-Rounded" panose="020B0500000000000000" pitchFamily="34" charset="0"/>
                <a:cs typeface="Arial" pitchFamily="34" charset="0"/>
              </a:rPr>
              <a:t>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274623"/>
            <a:ext cx="3348461" cy="601139"/>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smtClean="0">
                <a:solidFill>
                  <a:prstClr val="white"/>
                </a:solidFill>
                <a:latin typeface="Times New Roman" panose="02020603050405020304" pitchFamily="18" charset="0"/>
                <a:cs typeface="Times New Roman" panose="02020603050405020304" pitchFamily="18" charset="0"/>
              </a:rPr>
              <a:t>Luyện</a:t>
            </a:r>
            <a:r>
              <a:rPr lang="en-US" sz="4400" b="1" noProof="0" dirty="0" smtClean="0">
                <a:solidFill>
                  <a:prstClr val="white"/>
                </a:solidFill>
                <a:latin typeface="Times New Roman" panose="02020603050405020304" pitchFamily="18" charset="0"/>
                <a:cs typeface="Times New Roman" panose="02020603050405020304" pitchFamily="18" charset="0"/>
              </a:rPr>
              <a:t> </a:t>
            </a:r>
            <a:r>
              <a:rPr lang="en-US" sz="4400" b="1" noProof="0" dirty="0" err="1" smtClean="0">
                <a:solidFill>
                  <a:prstClr val="white"/>
                </a:solidFill>
                <a:latin typeface="Times New Roman" panose="02020603050405020304" pitchFamily="18" charset="0"/>
                <a:cs typeface="Times New Roman" panose="02020603050405020304" pitchFamily="18" charset="0"/>
              </a:rPr>
              <a:t>đọc</a:t>
            </a:r>
            <a:r>
              <a:rPr lang="en-US" sz="4400" b="1" noProof="0" dirty="0" smtClean="0">
                <a:solidFill>
                  <a:prstClr val="white"/>
                </a:solidFill>
                <a:latin typeface="Times New Roman" panose="02020603050405020304" pitchFamily="18" charset="0"/>
                <a:cs typeface="Times New Roman" panose="02020603050405020304" pitchFamily="18" charset="0"/>
              </a:rPr>
              <a:t> </a:t>
            </a:r>
            <a:r>
              <a:rPr lang="en-US" sz="4400" b="1" noProof="0" dirty="0" err="1" smtClean="0">
                <a:solidFill>
                  <a:prstClr val="white"/>
                </a:solidFill>
                <a:latin typeface="Times New Roman" panose="02020603050405020304" pitchFamily="18" charset="0"/>
                <a:cs typeface="Times New Roman" panose="02020603050405020304" pitchFamily="18" charset="0"/>
              </a:rPr>
              <a:t>lại</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76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3" name="TextBox 2"/>
          <p:cNvSpPr txBox="1"/>
          <p:nvPr/>
        </p:nvSpPr>
        <p:spPr>
          <a:xfrm>
            <a:off x="581192" y="231715"/>
            <a:ext cx="9799180" cy="830997"/>
          </a:xfrm>
          <a:prstGeom prst="rect">
            <a:avLst/>
          </a:prstGeom>
          <a:noFill/>
        </p:spPr>
        <p:txBody>
          <a:bodyPr wrap="square" rtlCol="0">
            <a:spAutoFit/>
          </a:bodyPr>
          <a:lstStyle/>
          <a:p>
            <a:pPr marL="342900" indent="-342900">
              <a:buAutoNum type="arabicPeriod"/>
            </a:pPr>
            <a:r>
              <a:rPr lang="en-US" sz="2400" b="1" dirty="0" err="1" smtClean="0">
                <a:solidFill>
                  <a:srgbClr val="0000FF"/>
                </a:solidFill>
                <a:latin typeface="Times New Roman" pitchFamily="18" charset="0"/>
                <a:cs typeface="Times New Roman" pitchFamily="18" charset="0"/>
              </a:rPr>
              <a:t>Em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biết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cờ</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những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bức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tranh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dưới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đây</a:t>
            </a:r>
            <a:r>
              <a:rPr lang="en-US" sz="2400" b="1" dirty="0" smtClean="0">
                <a:solidFill>
                  <a:srgbClr val="0000FF"/>
                </a:solidFill>
                <a:latin typeface="Times New Roman" pitchFamily="18" charset="0"/>
                <a:cs typeface="Times New Roman" pitchFamily="18" charset="0"/>
              </a:rPr>
              <a:t>?</a:t>
            </a:r>
          </a:p>
          <a:p>
            <a:pPr marL="342900" indent="-342900">
              <a:buAutoNum type="arabicPeriod"/>
            </a:pPr>
            <a:r>
              <a:rPr lang="en-US" sz="2400" b="1" dirty="0" err="1" smtClean="0">
                <a:solidFill>
                  <a:srgbClr val="0000FF"/>
                </a:solidFill>
                <a:latin typeface="Times New Roman" pitchFamily="18" charset="0"/>
                <a:cs typeface="Times New Roman" pitchFamily="18" charset="0"/>
              </a:rPr>
              <a:t>Vì</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hình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đấu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thể</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này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có</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cờ</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nhiều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804779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
        <p:nvSpPr>
          <p:cNvPr id="2" name="TextBox 1"/>
          <p:cNvSpPr txBox="1"/>
          <p:nvPr/>
        </p:nvSpPr>
        <p:spPr>
          <a:xfrm>
            <a:off x="3190133" y="2017296"/>
            <a:ext cx="5280903" cy="1015663"/>
          </a:xfrm>
          <a:prstGeom prst="rect">
            <a:avLst/>
          </a:prstGeom>
          <a:noFill/>
        </p:spPr>
        <p:txBody>
          <a:bodyPr wrap="squar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VẬN DỤNG</a:t>
            </a:r>
            <a:endParaRPr lang="en-US" sz="6000" b="1" dirty="0">
              <a:solidFill>
                <a:srgbClr val="FF0000"/>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72C62CEF-FD01-4F55-9A09-69B6C45FA86C}"/>
              </a:ext>
            </a:extLst>
          </p:cNvPr>
          <p:cNvGrpSpPr/>
          <p:nvPr/>
        </p:nvGrpSpPr>
        <p:grpSpPr>
          <a:xfrm>
            <a:off x="663253" y="4582441"/>
            <a:ext cx="8970144" cy="2230790"/>
            <a:chOff x="256031" y="1133735"/>
            <a:chExt cx="9242811" cy="5377134"/>
          </a:xfrm>
        </p:grpSpPr>
        <p:sp>
          <p:nvSpPr>
            <p:cNvPr id="19"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01983FDB-884A-4647-85C9-54B74873D10F}"/>
              </a:ext>
            </a:extLst>
          </p:cNvPr>
          <p:cNvSpPr txBox="1"/>
          <p:nvPr/>
        </p:nvSpPr>
        <p:spPr>
          <a:xfrm>
            <a:off x="766015" y="4722015"/>
            <a:ext cx="8382377" cy="1569660"/>
          </a:xfrm>
          <a:prstGeom prst="rect">
            <a:avLst/>
          </a:prstGeom>
          <a:noFill/>
        </p:spPr>
        <p:txBody>
          <a:bodyPr wrap="square" rtlCol="0">
            <a:spAutoFit/>
          </a:bodyPr>
          <a:lstStyle/>
          <a:p>
            <a:pPr algn="ct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lang="en-US" sz="480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a:t>
            </a:r>
            <a:r>
              <a:rPr lang="en-US" sz="48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Nam.</a:t>
            </a:r>
            <a:endParaRPr lang="vi-VN"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55121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2" name="TextBox 1"/>
          <p:cNvSpPr txBox="1"/>
          <p:nvPr/>
        </p:nvSpPr>
        <p:spPr>
          <a:xfrm>
            <a:off x="689018" y="68137"/>
            <a:ext cx="10792496" cy="1200329"/>
          </a:xfrm>
          <a:prstGeom prst="rect">
            <a:avLst/>
          </a:prstGeom>
          <a:noFill/>
        </p:spPr>
        <p:txBody>
          <a:bodyPr wrap="square" rtlCol="0">
            <a:spAutoFit/>
          </a:bodyPr>
          <a:lstStyle/>
          <a:p>
            <a:r>
              <a:rPr lang="en-US" b="1" dirty="0" smtClean="0">
                <a:solidFill>
                  <a:srgbClr val="0000FF"/>
                </a:solidFill>
              </a:rPr>
              <a:t>1. </a:t>
            </a:r>
            <a:r>
              <a:rPr lang="en-US" sz="2400" b="1" dirty="0" smtClean="0">
                <a:solidFill>
                  <a:srgbClr val="0000FF"/>
                </a:solidFill>
                <a:latin typeface="Times New Roman" pitchFamily="18" charset="0"/>
                <a:cs typeface="Times New Roman" pitchFamily="18" charset="0"/>
              </a:rPr>
              <a:t>C</a:t>
            </a:r>
            <a:r>
              <a:rPr lang="vi-VN" sz="2400" b="1" dirty="0" smtClean="0">
                <a:solidFill>
                  <a:srgbClr val="0000FF"/>
                </a:solidFill>
                <a:latin typeface="Times New Roman" pitchFamily="18" charset="0"/>
                <a:cs typeface="Times New Roman" pitchFamily="18" charset="0"/>
              </a:rPr>
              <a:t>ờ </a:t>
            </a:r>
            <a:r>
              <a:rPr lang="vi-VN" sz="2400" b="1" dirty="0">
                <a:solidFill>
                  <a:srgbClr val="0000FF"/>
                </a:solidFill>
                <a:latin typeface="Times New Roman" pitchFamily="18" charset="0"/>
                <a:cs typeface="Times New Roman" pitchFamily="18" charset="0"/>
              </a:rPr>
              <a:t>của các nước: Việt Nam, Lào, Campuchia, Malaysia, Indonesia, </a:t>
            </a:r>
            <a:r>
              <a:rPr lang="vi-VN" sz="2400" b="1" dirty="0" smtClean="0">
                <a:solidFill>
                  <a:srgbClr val="0000FF"/>
                </a:solidFill>
                <a:latin typeface="Times New Roman" pitchFamily="18" charset="0"/>
                <a:cs typeface="Times New Roman" pitchFamily="18" charset="0"/>
              </a:rPr>
              <a:t>Myanmar</a:t>
            </a:r>
            <a:endParaRPr lang="en-US" sz="2400" b="1" dirty="0" smtClean="0">
              <a:solidFill>
                <a:srgbClr val="0000FF"/>
              </a:solidFill>
              <a:latin typeface="Times New Roman" pitchFamily="18" charset="0"/>
              <a:cs typeface="Times New Roman" pitchFamily="18" charset="0"/>
            </a:endParaRPr>
          </a:p>
          <a:p>
            <a:r>
              <a:rPr lang="en-US" sz="2400" b="1" dirty="0" smtClean="0">
                <a:solidFill>
                  <a:srgbClr val="0000FF"/>
                </a:solidFill>
                <a:latin typeface="Times New Roman" pitchFamily="18" charset="0"/>
                <a:cs typeface="Times New Roman" pitchFamily="18" charset="0"/>
              </a:rPr>
              <a:t>2. </a:t>
            </a:r>
            <a:r>
              <a:rPr lang="en-US" sz="2400" b="1" dirty="0" err="1" smtClean="0">
                <a:solidFill>
                  <a:srgbClr val="0000FF"/>
                </a:solidFill>
                <a:latin typeface="Times New Roman" pitchFamily="18" charset="0"/>
                <a:cs typeface="Times New Roman" pitchFamily="18" charset="0"/>
              </a:rPr>
              <a:t>Đâ</a:t>
            </a:r>
            <a:r>
              <a:rPr lang="vi-VN" sz="2400" b="1" dirty="0" smtClean="0">
                <a:solidFill>
                  <a:srgbClr val="0000FF"/>
                </a:solidFill>
                <a:latin typeface="Times New Roman" pitchFamily="18" charset="0"/>
                <a:cs typeface="Times New Roman" pitchFamily="18" charset="0"/>
              </a:rPr>
              <a:t>y </a:t>
            </a:r>
            <a:r>
              <a:rPr lang="vi-VN" sz="2400" b="1" dirty="0">
                <a:solidFill>
                  <a:srgbClr val="0000FF"/>
                </a:solidFill>
                <a:latin typeface="Times New Roman" pitchFamily="18" charset="0"/>
                <a:cs typeface="Times New Roman" pitchFamily="18" charset="0"/>
              </a:rPr>
              <a:t>là một cuộc thi quốc tế có sự góp mặt của các nước trên thế giới nên xuất hiện cờ của nhiều nước.</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2361686"/>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nghỉ</a:t>
              </a:r>
              <a:r>
                <a:rPr kumimoji="0" lang="en-US" altLang="zh-CN" sz="3000" b="0" i="0" u="none" strike="noStrike" kern="1200" cap="none" spc="0" normalizeH="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hơi</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sz="3000" dirty="0" err="1"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xác</a:t>
              </a:r>
              <a:r>
                <a:rPr lang="en-US" altLang="zh-CN" sz="3000"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614396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a:t>
            </a:r>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000 </a:t>
            </a:r>
            <a:r>
              <a:rPr lang="vi-VN" sz="2400" dirty="0">
                <a:latin typeface="Times New Roman" panose="02020603050405020304" pitchFamily="18" charset="0"/>
                <a:cs typeface="Times New Roman" panose="02020603050405020304" pitchFamily="18" charset="0"/>
              </a:rPr>
              <a:t>năm trước ở nước </a:t>
            </a:r>
            <a:r>
              <a:rPr lang="en-US" sz="2400" dirty="0" err="1" smtClean="0">
                <a:latin typeface="Times New Roman" panose="02020603050405020304" pitchFamily="18" charset="0"/>
                <a:cs typeface="Times New Roman" panose="02020603050405020304" pitchFamily="18" charset="0"/>
              </a:rPr>
              <a:t>Hy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Lạp cổ.</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Đại </a:t>
            </a:r>
            <a:r>
              <a:rPr lang="vi-VN" sz="2400" dirty="0">
                <a:latin typeface="Times New Roman" panose="02020603050405020304" pitchFamily="18" charset="0"/>
                <a:cs typeface="Times New Roman" panose="02020603050405020304" pitchFamily="18" charset="0"/>
              </a:rPr>
              <a:t>hội được tổ chức bốn năm một lần, vào tháng </a:t>
            </a:r>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năm 1894, tục lệ tốt đẹp này được khôi phục và tổ chức trên phạm vi toàn thế giới.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Ngọn </a:t>
            </a:r>
            <a:r>
              <a:rPr lang="vi-VN" sz="2400" dirty="0">
                <a:latin typeface="Times New Roman" panose="02020603050405020304" pitchFamily="18" charset="0"/>
                <a:cs typeface="Times New Roman" panose="02020603050405020304" pitchFamily="18" charset="0"/>
              </a:rPr>
              <a:t>lửa mang từ thành phố Ô-lim-pi-a tới được thắp sáng trong giờ khai mạc, báo hiệu bắt đầu những cuộc đua tài theo tinh thần hoà bình và hữu nghị</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chuyện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sử</a:t>
            </a:r>
            <a:r>
              <a:rPr lang="vi-VN"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 giới</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0" lang="en-US" sz="2400" b="0" i="0" u="none" strike="noStrike" kern="1200" cap="none" spc="0" normalizeH="0" baseline="0" noProof="0" dirty="0" smtClean="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0" lang="en-US" sz="2400" b="0" i="0" u="none" strike="noStrike" kern="1200" cap="none" spc="0" normalizeH="0" baseline="0" noProof="0" dirty="0" smtClean="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smtClean="0"/>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grpSp>
        <p:nvGrpSpPr>
          <p:cNvPr id="12" name="Group 11">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13"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25173507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9636896"/>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1477</Words>
  <Application>Microsoft Office PowerPoint</Application>
  <PresentationFormat>Widescreen</PresentationFormat>
  <Paragraphs>140</Paragraphs>
  <Slides>31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等线</vt:lpstr>
      <vt:lpstr>等线 Light</vt:lpstr>
      <vt:lpstr>SimSun</vt:lpstr>
      <vt:lpstr>Arial</vt:lpstr>
      <vt:lpstr>Arial-Rounded</vt:lpstr>
      <vt:lpstr>AvantGarde</vt:lpstr>
      <vt:lpstr>Calibri</vt:lpstr>
      <vt:lpstr>Cambria</vt:lpstr>
      <vt:lpstr>Coiny</vt:lpstr>
      <vt:lpstr>inpin heiti</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59</cp:revision>
  <dcterms:created xsi:type="dcterms:W3CDTF">2022-06-21T09:04:21Z</dcterms:created>
  <dcterms:modified xsi:type="dcterms:W3CDTF">2023-05-02T08:44:32Z</dcterms:modified>
</cp:coreProperties>
</file>