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570" r:id="rId2"/>
    <p:sldId id="470" r:id="rId3"/>
    <p:sldId id="547" r:id="rId4"/>
    <p:sldId id="548" r:id="rId5"/>
    <p:sldId id="549" r:id="rId6"/>
    <p:sldId id="550" r:id="rId7"/>
    <p:sldId id="353" r:id="rId8"/>
    <p:sldId id="561" r:id="rId9"/>
    <p:sldId id="567" r:id="rId10"/>
    <p:sldId id="566" r:id="rId11"/>
    <p:sldId id="568" r:id="rId12"/>
    <p:sldId id="569" r:id="rId13"/>
    <p:sldId id="552" r:id="rId14"/>
    <p:sldId id="553" r:id="rId15"/>
    <p:sldId id="554" r:id="rId16"/>
    <p:sldId id="555" r:id="rId17"/>
    <p:sldId id="556" r:id="rId18"/>
    <p:sldId id="559" r:id="rId19"/>
    <p:sldId id="560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9C32"/>
    <a:srgbClr val="008000"/>
    <a:srgbClr val="E37442"/>
    <a:srgbClr val="46B29B"/>
    <a:srgbClr val="45C5A4"/>
    <a:srgbClr val="3296A8"/>
    <a:srgbClr val="6D8AAB"/>
    <a:srgbClr val="31709C"/>
    <a:srgbClr val="7697B3"/>
    <a:srgbClr val="6FA0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9" autoAdjust="0"/>
    <p:restoredTop sz="95520" autoAdjust="0"/>
  </p:normalViewPr>
  <p:slideViewPr>
    <p:cSldViewPr snapToGrid="0" showGuides="1">
      <p:cViewPr>
        <p:scale>
          <a:sx n="66" d="100"/>
          <a:sy n="66" d="100"/>
        </p:scale>
        <p:origin x="-354" y="-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175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E860A0F0-0158-4862-B88D-AA5CABDB0A8B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24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8" y="274703"/>
            <a:ext cx="3655008" cy="5854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703"/>
            <a:ext cx="10768198" cy="5854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702"/>
            <a:ext cx="10971372" cy="5852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A21D-9F43-4EBA-9630-96D7C3367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6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9.wav"/><Relationship Id="rId7" Type="http://schemas.openxmlformats.org/officeDocument/2006/relationships/image" Target="../media/image1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4.wav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=""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8521" y="468121"/>
            <a:ext cx="3020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u="sng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Toán</a:t>
            </a:r>
            <a:r>
              <a:rPr lang="en-US" sz="7200" b="1" u="sng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 4</a:t>
            </a:r>
            <a:endParaRPr lang="en-US" sz="7200" b="1" u="sng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" y="1540867"/>
            <a:ext cx="127260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Ôn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tập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về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Tìm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58056" y="2"/>
            <a:ext cx="12248469" cy="2141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400" b="1" u="sng" dirty="0" err="1" smtClean="0">
                <a:latin typeface="Times New Roman" pitchFamily="18" charset="0"/>
              </a:rPr>
              <a:t>Bài</a:t>
            </a:r>
            <a:r>
              <a:rPr lang="en-US" altLang="en-US" sz="4400" b="1" u="sng" dirty="0" smtClean="0">
                <a:latin typeface="Times New Roman" pitchFamily="18" charset="0"/>
              </a:rPr>
              <a:t> 2: </a:t>
            </a:r>
            <a:r>
              <a:rPr lang="en-US" altLang="en-US" sz="4400" b="1" dirty="0" err="1">
                <a:latin typeface="Times New Roman" pitchFamily="18" charset="0"/>
              </a:rPr>
              <a:t>Hai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đội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trồng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rừng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trồng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được</a:t>
            </a:r>
            <a:r>
              <a:rPr lang="en-US" altLang="en-US" sz="4400" b="1" dirty="0">
                <a:latin typeface="Times New Roman" pitchFamily="18" charset="0"/>
              </a:rPr>
              <a:t> 1375 </a:t>
            </a:r>
            <a:r>
              <a:rPr lang="en-US" altLang="en-US" sz="4400" b="1" dirty="0" err="1">
                <a:latin typeface="Times New Roman" pitchFamily="18" charset="0"/>
              </a:rPr>
              <a:t>cây</a:t>
            </a:r>
            <a:r>
              <a:rPr lang="en-US" altLang="en-US" sz="4400" b="1" dirty="0">
                <a:latin typeface="Times New Roman" pitchFamily="18" charset="0"/>
              </a:rPr>
              <a:t>. </a:t>
            </a:r>
            <a:endParaRPr lang="en-US" altLang="en-US" sz="4400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4400" b="1" dirty="0" err="1" smtClean="0">
                <a:latin typeface="Times New Roman" pitchFamily="18" charset="0"/>
              </a:rPr>
              <a:t>Đội</a:t>
            </a:r>
            <a:r>
              <a:rPr lang="en-US" altLang="en-US" sz="4400" b="1" dirty="0" smtClean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thứ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nhất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trồng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nhiều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hơn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đội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thứ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hai</a:t>
            </a:r>
            <a:r>
              <a:rPr lang="en-US" altLang="en-US" sz="4400" b="1" dirty="0">
                <a:latin typeface="Times New Roman" pitchFamily="18" charset="0"/>
              </a:rPr>
              <a:t> 285 </a:t>
            </a:r>
            <a:r>
              <a:rPr lang="en-US" altLang="en-US" sz="4400" b="1" dirty="0" err="1">
                <a:latin typeface="Times New Roman" pitchFamily="18" charset="0"/>
              </a:rPr>
              <a:t>cây</a:t>
            </a:r>
            <a:r>
              <a:rPr lang="en-US" altLang="en-US" sz="4400" b="1" dirty="0">
                <a:latin typeface="Times New Roman" pitchFamily="18" charset="0"/>
              </a:rPr>
              <a:t>. </a:t>
            </a:r>
            <a:r>
              <a:rPr lang="en-US" altLang="en-US" sz="4400" b="1" dirty="0" err="1">
                <a:latin typeface="Times New Roman" pitchFamily="18" charset="0"/>
              </a:rPr>
              <a:t>Hỏi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mỗi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đội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trồng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được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bao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nhiêu</a:t>
            </a:r>
            <a:r>
              <a:rPr lang="en-US" altLang="en-US" sz="4400" b="1" dirty="0">
                <a:latin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</a:rPr>
              <a:t>cây</a:t>
            </a:r>
            <a:r>
              <a:rPr lang="en-US" altLang="en-US" sz="4400" b="1" dirty="0">
                <a:latin typeface="Times New Roman" pitchFamily="18" charset="0"/>
              </a:rPr>
              <a:t>?  </a:t>
            </a:r>
            <a:endParaRPr lang="en-US" altLang="en-US" sz="4400" b="1" dirty="0">
              <a:latin typeface=".VnTime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00458" y="696686"/>
            <a:ext cx="19449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76960" y="1342562"/>
            <a:ext cx="19449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1475" y="2061019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1807" y="2105078"/>
            <a:ext cx="7649279" cy="45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altLang="en-US" sz="29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9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9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( 1375 - 285 ) : 2 = 545 (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545 + 285 = 830 (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9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830 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545 </a:t>
            </a:r>
            <a:r>
              <a:rPr lang="en-US" alt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42324" y="-744710"/>
            <a:ext cx="219891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>
            <a:spAutoFit/>
          </a:bodyPr>
          <a:lstStyle/>
          <a:p>
            <a:pPr eaLnBrk="1" hangingPunct="1"/>
            <a:endParaRPr lang="en-US" altLang="en-US" sz="33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157" name="Rectangle 2"/>
          <p:cNvSpPr>
            <a:spLocks noChangeArrowheads="1"/>
          </p:cNvSpPr>
          <p:nvPr/>
        </p:nvSpPr>
        <p:spPr bwMode="auto">
          <a:xfrm>
            <a:off x="-47544" y="433771"/>
            <a:ext cx="12486287" cy="21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altLang="en-US" sz="4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(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58" name="Rectangle 15"/>
          <p:cNvSpPr>
            <a:spLocks noChangeArrowheads="1"/>
          </p:cNvSpPr>
          <p:nvPr/>
        </p:nvSpPr>
        <p:spPr bwMode="auto">
          <a:xfrm>
            <a:off x="10187" y="2703763"/>
            <a:ext cx="12704327" cy="21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5158" grpId="0"/>
      <p:bldP spid="5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761" y="-79394"/>
            <a:ext cx="11580892" cy="18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eaLnBrk="1" hangingPunct="1"/>
            <a:r>
              <a:rPr lang="en-US" alt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530m,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47m.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7084" y="1944022"/>
            <a:ext cx="10344920" cy="509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530 : 2 = 265 (m)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(265 – 47) : 2 = 109 (m)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265 – 109 = 156 (m)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156 x 109 = 17004 (m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17004 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76994" y="1329072"/>
            <a:ext cx="2391522" cy="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/>
            <a:r>
              <a:rPr lang="en-US" alt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6" y="310256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9" y="454136"/>
            <a:ext cx="1177287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12" y="504686"/>
            <a:ext cx="140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bé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943179"/>
            <a:ext cx="1422400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726657" y="1988442"/>
            <a:ext cx="154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lớn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_tradnl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_tradnl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ES_tradnl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 = …..</a:t>
            </a:r>
            <a:endParaRPr lang="es-E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192884"/>
            <a:ext cx="1003116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1177345"/>
            <a:ext cx="1190171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896656" y="275775"/>
            <a:ext cx="138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lớn</a:t>
            </a:r>
            <a:endParaRPr lang="es-ES" sz="2800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650700" y="1254816"/>
            <a:ext cx="144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Hiệu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1" y="1419523"/>
            <a:ext cx="1249973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815772" y="1524001"/>
            <a:ext cx="122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bé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91087" y="2670844"/>
            <a:ext cx="547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…..</a:t>
            </a:r>
            <a:endParaRPr lang="es-E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6" y="0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06269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3495"/>
            <a:ext cx="1509800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454136"/>
            <a:ext cx="1211649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1882501" y="573107"/>
            <a:ext cx="13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Hiệu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504779" y="504685"/>
            <a:ext cx="124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bé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4" y="2051241"/>
            <a:ext cx="1360930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1975139" y="2137613"/>
            <a:ext cx="14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lớn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…. </a:t>
            </a:r>
            <a:endParaRPr lang="es-E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5" y="1132594"/>
            <a:ext cx="1378857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36800" y="1473707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lớn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29" y="435680"/>
            <a:ext cx="1306285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bé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623144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1" y="2741547"/>
            <a:ext cx="565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sz="4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_tradnl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_tradnl" sz="4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ES_tradnl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 = …..</a:t>
            </a:r>
            <a:endParaRPr lang="es-E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6358E-6 L 0.00066 0.6233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110" y="269734"/>
            <a:ext cx="7615005" cy="8637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Google Shape;613;p40"/>
          <p:cNvSpPr txBox="1">
            <a:spLocks/>
          </p:cNvSpPr>
          <p:nvPr/>
        </p:nvSpPr>
        <p:spPr>
          <a:xfrm>
            <a:off x="2554514" y="144273"/>
            <a:ext cx="7503886" cy="885449"/>
          </a:xfrm>
          <a:prstGeom prst="rect">
            <a:avLst/>
          </a:prstGeom>
        </p:spPr>
        <p:txBody>
          <a:bodyPr spcFirstLastPara="1" vert="horz" wrap="square" lIns="102338" tIns="102338" rIns="102338" bIns="10233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27">
              <a:lnSpc>
                <a:spcPct val="150000"/>
              </a:lnSpc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Tìm hai số khi biết tổng và hiệu của hai số đó</a:t>
            </a:r>
          </a:p>
        </p:txBody>
      </p:sp>
      <p:pic>
        <p:nvPicPr>
          <p:cNvPr id="11" name="Google Shape;1433;p53">
            <a:hlinkClick r:id="" action="ppaction://noaction"/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flipH="1">
            <a:off x="9678332" y="340335"/>
            <a:ext cx="332276" cy="4428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005947" y="2016201"/>
            <a:ext cx="4827248" cy="569968"/>
          </a:xfrm>
          <a:prstGeom prst="rect">
            <a:avLst/>
          </a:prstGeom>
          <a:solidFill>
            <a:srgbClr val="F39C32"/>
          </a:solidFill>
        </p:spPr>
        <p:txBody>
          <a:bodyPr wrap="square" lIns="76776" tIns="38388" rIns="76776" bIns="38388">
            <a:spAutoFit/>
          </a:bodyPr>
          <a:lstStyle/>
          <a:p>
            <a:pPr algn="ctr" defTabSz="768027"/>
            <a:r>
              <a:rPr lang="vi-VN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2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 dụng quy tắc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821" y="3110751"/>
            <a:ext cx="4827781" cy="569968"/>
          </a:xfrm>
          <a:prstGeom prst="rect">
            <a:avLst/>
          </a:prstGeom>
          <a:solidFill>
            <a:srgbClr val="FFFF00"/>
          </a:solidFill>
        </p:spPr>
        <p:txBody>
          <a:bodyPr wrap="square" lIns="76776" tIns="38388" rIns="76776" bIns="38388">
            <a:spAutoFit/>
          </a:bodyPr>
          <a:lstStyle/>
          <a:p>
            <a:pPr defTabSz="768027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(Tổng + hiệu) :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3814" y="3146959"/>
            <a:ext cx="4735366" cy="569968"/>
          </a:xfrm>
          <a:prstGeom prst="rect">
            <a:avLst/>
          </a:prstGeom>
          <a:solidFill>
            <a:srgbClr val="FFFF00"/>
          </a:solidFill>
        </p:spPr>
        <p:txBody>
          <a:bodyPr wrap="square" lIns="76776" tIns="38388" rIns="76776" bIns="38388">
            <a:spAutoFit/>
          </a:bodyPr>
          <a:lstStyle/>
          <a:p>
            <a:pPr defTabSz="768027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(Tổng – hiệu) : 2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120" y="4972304"/>
            <a:ext cx="3909537" cy="1554853"/>
          </a:xfrm>
          <a:prstGeom prst="rect">
            <a:avLst/>
          </a:prstGeom>
          <a:solidFill>
            <a:srgbClr val="FFFF00"/>
          </a:solidFill>
        </p:spPr>
        <p:txBody>
          <a:bodyPr wrap="square" lIns="76776" tIns="38388" rIns="76776" bIns="38388">
            <a:spAutoFit/>
          </a:bodyPr>
          <a:lstStyle/>
          <a:p>
            <a:pPr defTabSz="768027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Tổng – số lớn  </a:t>
            </a:r>
          </a:p>
          <a:p>
            <a:pPr defTabSz="768027">
              <a:lnSpc>
                <a:spcPct val="150000"/>
              </a:lnSpc>
            </a:pPr>
            <a:r>
              <a:rPr lang="vi-VN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Số lớn – hiệu</a:t>
            </a:r>
            <a:endParaRPr lang="en-US" sz="3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3681" y="5044312"/>
            <a:ext cx="4382920" cy="1554853"/>
          </a:xfrm>
          <a:prstGeom prst="rect">
            <a:avLst/>
          </a:prstGeom>
          <a:solidFill>
            <a:srgbClr val="FFFF00"/>
          </a:solidFill>
        </p:spPr>
        <p:txBody>
          <a:bodyPr wrap="square" lIns="76776" tIns="38388" rIns="76776" bIns="38388">
            <a:spAutoFit/>
          </a:bodyPr>
          <a:lstStyle/>
          <a:p>
            <a:pPr defTabSz="768027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Tổng – số bé             </a:t>
            </a:r>
          </a:p>
          <a:p>
            <a:pPr defTabSz="768027">
              <a:lnSpc>
                <a:spcPct val="150000"/>
              </a:lnSpc>
            </a:pPr>
            <a:r>
              <a:rPr lang="vi-VN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Số bé + hiệu</a:t>
            </a:r>
            <a:endParaRPr lang="en-US" sz="32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75566" y="3600085"/>
            <a:ext cx="263977" cy="405858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4768575" y="2562715"/>
            <a:ext cx="1151221" cy="495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82273" y="2557881"/>
            <a:ext cx="1204861" cy="535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4639526" y="4572474"/>
            <a:ext cx="767460" cy="33018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02208" y="4603571"/>
            <a:ext cx="713236" cy="3130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3057857"/>
            <a:ext cx="4986181" cy="350259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93994" y="3105871"/>
            <a:ext cx="5377091" cy="35416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97598" y="4049322"/>
            <a:ext cx="4073339" cy="569968"/>
          </a:xfrm>
          <a:prstGeom prst="rect">
            <a:avLst/>
          </a:prstGeom>
          <a:solidFill>
            <a:srgbClr val="F39C32"/>
          </a:solidFill>
        </p:spPr>
        <p:txBody>
          <a:bodyPr wrap="square" lIns="76776" tIns="38388" rIns="76776" bIns="38388">
            <a:spAutoFit/>
          </a:bodyPr>
          <a:lstStyle/>
          <a:p>
            <a:pPr algn="ctr" defTabSz="768027"/>
            <a:r>
              <a:rPr lang="vi-VN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số kia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923274" y="2305773"/>
            <a:ext cx="1354704" cy="1023799"/>
            <a:chOff x="-50492" y="4314115"/>
            <a:chExt cx="1345655" cy="1023933"/>
          </a:xfrm>
        </p:grpSpPr>
        <p:sp>
          <p:nvSpPr>
            <p:cNvPr id="39" name="Google Shape;970;p47"/>
            <p:cNvSpPr/>
            <p:nvPr/>
          </p:nvSpPr>
          <p:spPr>
            <a:xfrm>
              <a:off x="-50492" y="4314115"/>
              <a:ext cx="1211569" cy="78907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34" tIns="91434" rIns="91434" bIns="91434" anchor="ctr" anchorCtr="0">
              <a:noAutofit/>
            </a:bodyPr>
            <a:lstStyle/>
            <a:p>
              <a:pPr defTabSz="768027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41" y="4506943"/>
              <a:ext cx="1247322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8027"/>
              <a:r>
                <a:rPr lang="vi-VN" sz="24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1</a:t>
              </a:r>
              <a:endPara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9425208" y="2404644"/>
            <a:ext cx="1402991" cy="1023597"/>
            <a:chOff x="10364972" y="2752093"/>
            <a:chExt cx="1393619" cy="1023731"/>
          </a:xfrm>
        </p:grpSpPr>
        <p:sp>
          <p:nvSpPr>
            <p:cNvPr id="41" name="Google Shape;970;p47"/>
            <p:cNvSpPr/>
            <p:nvPr/>
          </p:nvSpPr>
          <p:spPr>
            <a:xfrm>
              <a:off x="10364972" y="2752093"/>
              <a:ext cx="1196304" cy="733737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spcFirstLastPara="1" wrap="square" lIns="91434" tIns="91434" rIns="91434" bIns="91434" anchor="ctr" anchorCtr="0">
              <a:noAutofit/>
            </a:bodyPr>
            <a:lstStyle/>
            <a:p>
              <a:pPr defTabSz="768027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511269" y="2944718"/>
              <a:ext cx="124732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8027"/>
              <a:r>
                <a:rPr lang="vi-VN" sz="24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2</a:t>
              </a:r>
              <a:endPara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1470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 animBg="1"/>
      <p:bldP spid="17" grpId="0" animBg="1"/>
      <p:bldP spid="18" grpId="0" animBg="1"/>
      <p:bldP spid="20" grpId="0" animBg="1"/>
      <p:bldP spid="3" grpId="0" animBg="1"/>
      <p:bldP spid="28" grpId="0" animBg="1"/>
      <p:bldP spid="8" grpId="0" animBg="1"/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=""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=""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745298"/>
            <a:ext cx="11527183" cy="3648902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="" xmlns:p14="http://schemas.microsoft.com/office/powerpoint/2010/main" val="1462424996"/>
      </p:ext>
    </p:extLst>
  </p:cSld>
  <p:clrMapOvr>
    <a:masterClrMapping/>
  </p:clrMapOvr>
  <p:transition spd="slow" advClick="0" advTm="2000">
    <p:pull/>
    <p:sndAc>
      <p:stSnd>
        <p:snd r:embed="rId3" name="NHAC CHU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13" grpId="0"/>
      <p:bldP spid="13" grpId="1"/>
      <p:bldP spid="13" grpId="2"/>
      <p:bldP spid="1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802" y="0"/>
            <a:ext cx="914281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88154" y="107325"/>
            <a:ext cx="4898422" cy="12494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52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38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9740"/>
            <a:ext cx="1841113" cy="21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114301" y="2214282"/>
            <a:ext cx="11976099" cy="40934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vi-VN" sz="4000" b="1" dirty="0" err="1" smtClean="0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altLang="vi-VN" sz="4000" b="1" dirty="0" smtClean="0">
                <a:solidFill>
                  <a:srgbClr val="002060"/>
                </a:solidFill>
                <a:cs typeface="Times New Roman" pitchFamily="18" charset="0"/>
              </a:rPr>
              <a:t> 3 </a:t>
            </a:r>
            <a:r>
              <a:rPr lang="en-US" altLang="vi-VN" sz="4000" b="1" dirty="0" err="1" smtClean="0">
                <a:solidFill>
                  <a:srgbClr val="002060"/>
                </a:solidFill>
                <a:cs typeface="Times New Roman" pitchFamily="18" charset="0"/>
              </a:rPr>
              <a:t>câu</a:t>
            </a:r>
            <a:r>
              <a:rPr lang="en-US" altLang="vi-VN" sz="4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2060"/>
                </a:solidFill>
                <a:cs typeface="Times New Roman" pitchFamily="18" charset="0"/>
              </a:rPr>
              <a:t>hỏi</a:t>
            </a:r>
            <a:r>
              <a:rPr lang="en-US" altLang="vi-VN" sz="40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altLang="vi-VN" sz="4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Mỗi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hỏi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suy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nghĩ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 vòng 10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giây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Hết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10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giây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đưa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ra đáp án của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mình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Nếu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trả lời </a:t>
            </a:r>
            <a:r>
              <a:rPr lang="en-US" altLang="vi-VN" sz="4000" b="1" dirty="0" err="1">
                <a:solidFill>
                  <a:srgbClr val="C00000"/>
                </a:solidFill>
                <a:cs typeface="Times New Roman" pitchFamily="18" charset="0"/>
              </a:rPr>
              <a:t>đúng</a:t>
            </a:r>
            <a:r>
              <a:rPr lang="en-US" altLang="vi-VN" sz="4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sẽ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được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tham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gia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chơi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tiếp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Nếu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trả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lời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sai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sẽ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bị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dừng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cuộc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chơi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nào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được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chơi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đến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câu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cuối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cùng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những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chiến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C00000"/>
                </a:solidFill>
                <a:cs typeface="Times New Roman" pitchFamily="18" charset="0"/>
              </a:rPr>
              <a:t>thắng</a:t>
            </a:r>
            <a:r>
              <a:rPr lang="en-US" altLang="vi-VN" sz="40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altLang="vi-VN" sz="4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72942" y="1419660"/>
            <a:ext cx="81282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FF0000"/>
                </a:solidFill>
                <a:latin typeface=".VnTimeH" pitchFamily="34" charset="0"/>
              </a:rPr>
              <a:t>           </a:t>
            </a:r>
            <a:r>
              <a:rPr lang="en-US" altLang="vi-VN" sz="6000" b="1" dirty="0" err="1">
                <a:solidFill>
                  <a:srgbClr val="FF0000"/>
                </a:solidFill>
                <a:latin typeface=".VnTimeH" pitchFamily="34" charset="0"/>
              </a:rPr>
              <a:t>LuËt</a:t>
            </a:r>
            <a:r>
              <a:rPr lang="en-US" altLang="vi-VN" sz="60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.VnTimeH" pitchFamily="34" charset="0"/>
              </a:rPr>
              <a:t>ch¬i</a:t>
            </a:r>
            <a:endParaRPr lang="en-US" altLang="vi-VN" sz="60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5372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1770819" y="2776468"/>
            <a:ext cx="11420260" cy="1570565"/>
            <a:chOff x="384" y="1336"/>
            <a:chExt cx="3723" cy="628"/>
          </a:xfrm>
        </p:grpSpPr>
        <p:sp>
          <p:nvSpPr>
            <p:cNvPr id="63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137" cy="55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374" cy="50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13"/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14"/>
            <p:cNvSpPr txBox="1">
              <a:spLocks noChangeArrowheads="1"/>
            </p:cNvSpPr>
            <p:nvPr/>
          </p:nvSpPr>
          <p:spPr bwMode="gray">
            <a:xfrm>
              <a:off x="790" y="1336"/>
              <a:ext cx="331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Trung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bình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cộng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2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10.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Vậy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tổng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2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en-US" sz="4800" b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: </a:t>
              </a:r>
              <a:endParaRPr lang="en-US" altLang="en-US" sz="4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430148" y="4593626"/>
            <a:ext cx="142856" cy="85427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430148" y="5649557"/>
            <a:ext cx="142856" cy="852685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36" descr="Picture1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802" y="2"/>
            <a:ext cx="773964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8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000" y="2"/>
            <a:ext cx="144761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423798" y="3879779"/>
            <a:ext cx="144443" cy="820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gray">
          <a:xfrm>
            <a:off x="4942833" y="1449544"/>
            <a:ext cx="2447606" cy="11353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747717" y="2731263"/>
            <a:ext cx="1342415" cy="1238308"/>
            <a:chOff x="1871" y="1824"/>
            <a:chExt cx="2015" cy="1821"/>
          </a:xfrm>
        </p:grpSpPr>
        <p:sp>
          <p:nvSpPr>
            <p:cNvPr id="64528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7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29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4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gray">
            <a:xfrm>
              <a:off x="2689" y="2266"/>
              <a:ext cx="390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7" name="Oval 22"/>
            <p:cNvSpPr>
              <a:spLocks noChangeArrowheads="1"/>
            </p:cNvSpPr>
            <p:nvPr/>
          </p:nvSpPr>
          <p:spPr bwMode="gray">
            <a:xfrm>
              <a:off x="2690" y="2267"/>
              <a:ext cx="390" cy="73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9" name="Oval 24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92054" y="4281958"/>
            <a:ext cx="7644405" cy="930490"/>
            <a:chOff x="432" y="3024"/>
            <a:chExt cx="4151" cy="559"/>
          </a:xfrm>
        </p:grpSpPr>
        <p:sp>
          <p:nvSpPr>
            <p:cNvPr id="1065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559"/>
              <a:chOff x="960" y="3696"/>
              <a:chExt cx="420" cy="559"/>
            </a:xfrm>
          </p:grpSpPr>
          <p:sp>
            <p:nvSpPr>
              <p:cNvPr id="1067" name="AutoShape 28"/>
              <p:cNvSpPr>
                <a:spLocks noChangeArrowheads="1"/>
              </p:cNvSpPr>
              <p:nvPr/>
            </p:nvSpPr>
            <p:spPr bwMode="auto">
              <a:xfrm rot="-5400000">
                <a:off x="933" y="3808"/>
                <a:ext cx="474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68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69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51"/>
                <a:ext cx="240" cy="3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992054" y="5247828"/>
            <a:ext cx="7701547" cy="744709"/>
            <a:chOff x="416" y="3024"/>
            <a:chExt cx="4167" cy="557"/>
          </a:xfrm>
        </p:grpSpPr>
        <p:sp>
          <p:nvSpPr>
            <p:cNvPr id="1059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16" y="3024"/>
              <a:ext cx="420" cy="557"/>
              <a:chOff x="926" y="3696"/>
              <a:chExt cx="420" cy="557"/>
            </a:xfrm>
          </p:grpSpPr>
          <p:sp>
            <p:nvSpPr>
              <p:cNvPr id="1061" name="AutoShape 35"/>
              <p:cNvSpPr>
                <a:spLocks noChangeArrowheads="1"/>
              </p:cNvSpPr>
              <p:nvPr/>
            </p:nvSpPr>
            <p:spPr bwMode="auto">
              <a:xfrm rot="-5400000">
                <a:off x="933" y="3841"/>
                <a:ext cx="405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62" name="AutoShape 36"/>
              <p:cNvSpPr>
                <a:spLocks noChangeArrowheads="1"/>
              </p:cNvSpPr>
              <p:nvPr/>
            </p:nvSpPr>
            <p:spPr bwMode="auto">
              <a:xfrm rot="-5400000">
                <a:off x="1100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63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15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64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37" y="3848"/>
                <a:ext cx="240" cy="40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992055" y="6038586"/>
            <a:ext cx="7674459" cy="865387"/>
            <a:chOff x="328" y="3017"/>
            <a:chExt cx="4255" cy="565"/>
          </a:xfrm>
        </p:grpSpPr>
        <p:sp>
          <p:nvSpPr>
            <p:cNvPr id="1053" name="AutoShape 40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28" y="3017"/>
              <a:ext cx="420" cy="565"/>
              <a:chOff x="838" y="3689"/>
              <a:chExt cx="420" cy="565"/>
            </a:xfrm>
          </p:grpSpPr>
          <p:sp>
            <p:nvSpPr>
              <p:cNvPr id="1055" name="AutoShape 42"/>
              <p:cNvSpPr>
                <a:spLocks noChangeArrowheads="1"/>
              </p:cNvSpPr>
              <p:nvPr/>
            </p:nvSpPr>
            <p:spPr bwMode="auto">
              <a:xfrm rot="-5400000">
                <a:off x="845" y="3842"/>
                <a:ext cx="405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56" name="AutoShape 43"/>
              <p:cNvSpPr>
                <a:spLocks noChangeArrowheads="1"/>
              </p:cNvSpPr>
              <p:nvPr/>
            </p:nvSpPr>
            <p:spPr bwMode="auto">
              <a:xfrm rot="-5400000">
                <a:off x="1004" y="3639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57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013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58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943" y="3878"/>
                <a:ext cx="240" cy="35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C</a:t>
                </a:r>
              </a:p>
            </p:txBody>
          </p:sp>
        </p:grpSp>
      </p:grpSp>
      <p:sp>
        <p:nvSpPr>
          <p:cNvPr id="64559" name="Rectangle 47"/>
          <p:cNvSpPr>
            <a:spLocks noChangeArrowheads="1"/>
          </p:cNvSpPr>
          <p:nvPr/>
        </p:nvSpPr>
        <p:spPr bwMode="auto">
          <a:xfrm>
            <a:off x="2990462" y="5258966"/>
            <a:ext cx="6598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                    5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64560" name="Rectangle 48"/>
          <p:cNvSpPr>
            <a:spLocks noChangeArrowheads="1"/>
          </p:cNvSpPr>
          <p:nvPr/>
        </p:nvSpPr>
        <p:spPr bwMode="auto">
          <a:xfrm>
            <a:off x="2999984" y="6114811"/>
            <a:ext cx="6812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                  20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64561" name="Object 49"/>
          <p:cNvGraphicFramePr>
            <a:graphicFrameLocks noChangeAspect="1"/>
          </p:cNvGraphicFramePr>
          <p:nvPr/>
        </p:nvGraphicFramePr>
        <p:xfrm>
          <a:off x="10490134" y="1071492"/>
          <a:ext cx="1446024" cy="1448135"/>
        </p:xfrm>
        <a:graphic>
          <a:graphicData uri="http://schemas.openxmlformats.org/presentationml/2006/ole">
            <p:oleObj spid="_x0000_s1026" name="CorelDRAW" r:id="rId11" imgW="3709440" imgH="3709440" progId="">
              <p:embed/>
            </p:oleObj>
          </a:graphicData>
        </a:graphic>
      </p:graphicFrame>
      <p:sp>
        <p:nvSpPr>
          <p:cNvPr id="64562" name="Oval 50" descr="Newsprint"/>
          <p:cNvSpPr>
            <a:spLocks noChangeArrowheads="1"/>
          </p:cNvSpPr>
          <p:nvPr/>
        </p:nvSpPr>
        <p:spPr bwMode="auto">
          <a:xfrm>
            <a:off x="10871084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4563" name="Oval 51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4564" name="Oval 52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4565" name="Oval 53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4566" name="Oval 54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4567" name="Oval 55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4568" name="Oval 56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4569" name="Oval 57" descr="Newsprint"/>
          <p:cNvSpPr>
            <a:spLocks noChangeArrowheads="1"/>
          </p:cNvSpPr>
          <p:nvPr/>
        </p:nvSpPr>
        <p:spPr bwMode="auto">
          <a:xfrm>
            <a:off x="10859973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4570" name="Oval 58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4571" name="Oval 59" descr="Newsprint"/>
          <p:cNvSpPr>
            <a:spLocks noChangeArrowheads="1"/>
          </p:cNvSpPr>
          <p:nvPr/>
        </p:nvSpPr>
        <p:spPr bwMode="auto">
          <a:xfrm>
            <a:off x="10858386" y="1452580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4572" name="Oval 60" descr="Newsprint"/>
          <p:cNvSpPr>
            <a:spLocks noChangeArrowheads="1"/>
          </p:cNvSpPr>
          <p:nvPr/>
        </p:nvSpPr>
        <p:spPr bwMode="auto">
          <a:xfrm>
            <a:off x="10310769" y="1452580"/>
            <a:ext cx="1752372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</a:rPr>
              <a:t>Hết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giờ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289527" y="168249"/>
            <a:ext cx="4714261" cy="13482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2" name="Rectangle 47"/>
          <p:cNvSpPr>
            <a:spLocks noChangeArrowheads="1"/>
          </p:cNvSpPr>
          <p:nvPr/>
        </p:nvSpPr>
        <p:spPr bwMode="auto">
          <a:xfrm>
            <a:off x="2960302" y="4434853"/>
            <a:ext cx="67856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                   10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803797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9" grpId="0" animBg="1"/>
      <p:bldP spid="64559" grpId="0"/>
      <p:bldP spid="64560" grpId="0"/>
      <p:bldP spid="64560" grpId="1"/>
      <p:bldP spid="64562" grpId="0" animBg="1"/>
      <p:bldP spid="64562" grpId="1" animBg="1"/>
      <p:bldP spid="64563" grpId="0" animBg="1"/>
      <p:bldP spid="64563" grpId="1" animBg="1"/>
      <p:bldP spid="64564" grpId="0" animBg="1"/>
      <p:bldP spid="64564" grpId="1" animBg="1"/>
      <p:bldP spid="64565" grpId="0" animBg="1"/>
      <p:bldP spid="64565" grpId="1" animBg="1"/>
      <p:bldP spid="64566" grpId="0" animBg="1"/>
      <p:bldP spid="64566" grpId="1" animBg="1"/>
      <p:bldP spid="64567" grpId="0" animBg="1"/>
      <p:bldP spid="64567" grpId="1" animBg="1"/>
      <p:bldP spid="64568" grpId="0" animBg="1"/>
      <p:bldP spid="64568" grpId="1" animBg="1"/>
      <p:bldP spid="64569" grpId="0" animBg="1"/>
      <p:bldP spid="64569" grpId="1" animBg="1"/>
      <p:bldP spid="64570" grpId="0" animBg="1"/>
      <p:bldP spid="64570" grpId="1" animBg="1"/>
      <p:bldP spid="64571" grpId="0" animBg="1"/>
      <p:bldP spid="64571" grpId="1" animBg="1"/>
      <p:bldP spid="64572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42496" y="4595289"/>
            <a:ext cx="144443" cy="820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242496" y="5459089"/>
            <a:ext cx="144443" cy="820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3" name="Picture 36" descr="Picture1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802" y="2"/>
            <a:ext cx="773964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8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000" y="2"/>
            <a:ext cx="144761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423798" y="3844229"/>
            <a:ext cx="144443" cy="82092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gray">
          <a:xfrm>
            <a:off x="196755" y="290938"/>
            <a:ext cx="2447606" cy="1135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79353" y="2061018"/>
            <a:ext cx="9520555" cy="2090056"/>
            <a:chOff x="384" y="1344"/>
            <a:chExt cx="3327" cy="381"/>
          </a:xfrm>
        </p:grpSpPr>
        <p:sp>
          <p:nvSpPr>
            <p:cNvPr id="10311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305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3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369" cy="12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16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0315" name="Text Box 14"/>
            <p:cNvSpPr txBox="1">
              <a:spLocks noChangeArrowheads="1"/>
            </p:cNvSpPr>
            <p:nvPr/>
          </p:nvSpPr>
          <p:spPr bwMode="gray">
            <a:xfrm>
              <a:off x="810" y="1410"/>
              <a:ext cx="2901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Chu vi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hình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chữ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nhật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bằng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12m.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Vậy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nửa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chu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vi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hình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chữ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nhật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đó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là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:   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2241773" y="2028606"/>
            <a:ext cx="1342414" cy="1295231"/>
            <a:chOff x="1871" y="1824"/>
            <a:chExt cx="2015" cy="1821"/>
          </a:xfrm>
        </p:grpSpPr>
        <p:sp>
          <p:nvSpPr>
            <p:cNvPr id="69648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7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9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98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99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gray">
            <a:xfrm>
              <a:off x="2689" y="2266"/>
              <a:ext cx="390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" name="Oval 22"/>
            <p:cNvSpPr>
              <a:spLocks noChangeArrowheads="1"/>
            </p:cNvSpPr>
            <p:nvPr/>
          </p:nvSpPr>
          <p:spPr bwMode="gray">
            <a:xfrm>
              <a:off x="2690" y="2267"/>
              <a:ext cx="390" cy="73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3" name="Oval 24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007578" y="4425389"/>
            <a:ext cx="7715833" cy="676432"/>
            <a:chOff x="432" y="3024"/>
            <a:chExt cx="4151" cy="528"/>
          </a:xfrm>
        </p:grpSpPr>
        <p:sp>
          <p:nvSpPr>
            <p:cNvPr id="2089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91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92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93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94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979006" y="5179620"/>
            <a:ext cx="7744404" cy="716129"/>
            <a:chOff x="432" y="3024"/>
            <a:chExt cx="4151" cy="528"/>
          </a:xfrm>
        </p:grpSpPr>
        <p:sp>
          <p:nvSpPr>
            <p:cNvPr id="2083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85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6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7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998053" y="5894166"/>
            <a:ext cx="7796785" cy="733595"/>
            <a:chOff x="432" y="3024"/>
            <a:chExt cx="4151" cy="528"/>
          </a:xfrm>
        </p:grpSpPr>
        <p:sp>
          <p:nvSpPr>
            <p:cNvPr id="2077" name="AutoShape 40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79" name="AutoShape 42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0" name="AutoShape 43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1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82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C</a:t>
                </a:r>
              </a:p>
            </p:txBody>
          </p:sp>
        </p:grpSp>
      </p:grp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3848844" y="4380945"/>
            <a:ext cx="6803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FF00"/>
                </a:solidFill>
              </a:rPr>
              <a:t>                   24 m </a:t>
            </a:r>
            <a:endParaRPr lang="en-US" altLang="en-US" sz="4800" b="1" dirty="0">
              <a:solidFill>
                <a:srgbClr val="FFFF00"/>
              </a:solidFill>
            </a:endParaRP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3831383" y="5157413"/>
            <a:ext cx="68491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00"/>
                </a:solidFill>
              </a:rPr>
              <a:t> </a:t>
            </a:r>
            <a:r>
              <a:rPr lang="en-US" altLang="en-US" sz="4800" dirty="0" smtClean="0">
                <a:solidFill>
                  <a:srgbClr val="FFFF00"/>
                </a:solidFill>
              </a:rPr>
              <a:t>                  </a:t>
            </a:r>
            <a:r>
              <a:rPr lang="en-US" altLang="en-US" sz="4800" b="1" dirty="0" smtClean="0">
                <a:solidFill>
                  <a:srgbClr val="FFFF00"/>
                </a:solidFill>
              </a:rPr>
              <a:t>3 m</a:t>
            </a:r>
            <a:endParaRPr lang="en-US" altLang="en-US" sz="4800" b="1" dirty="0">
              <a:solidFill>
                <a:srgbClr val="FFFF00"/>
              </a:solidFill>
            </a:endParaRP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3898055" y="5900420"/>
            <a:ext cx="68761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</a:rPr>
              <a:t>                    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6 m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69681" name="Object 49"/>
          <p:cNvGraphicFramePr>
            <a:graphicFrameLocks noChangeAspect="1"/>
          </p:cNvGraphicFramePr>
          <p:nvPr/>
        </p:nvGraphicFramePr>
        <p:xfrm>
          <a:off x="10475620" y="534474"/>
          <a:ext cx="1446024" cy="1448135"/>
        </p:xfrm>
        <a:graphic>
          <a:graphicData uri="http://schemas.openxmlformats.org/presentationml/2006/ole">
            <p:oleObj spid="_x0000_s2050" name="CorelDRAW" r:id="rId11" imgW="3709440" imgH="3709440" progId="">
              <p:embed/>
            </p:oleObj>
          </a:graphicData>
        </a:graphic>
      </p:graphicFrame>
      <p:sp>
        <p:nvSpPr>
          <p:cNvPr id="69682" name="Oval 50" descr="Newsprint"/>
          <p:cNvSpPr>
            <a:spLocks noChangeArrowheads="1"/>
          </p:cNvSpPr>
          <p:nvPr/>
        </p:nvSpPr>
        <p:spPr bwMode="auto">
          <a:xfrm>
            <a:off x="10856570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9683" name="Oval 51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9684" name="Oval 52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9685" name="Oval 53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9686" name="Oval 54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9687" name="Oval 55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9688" name="Oval 56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9689" name="Oval 57" descr="Newsprint"/>
          <p:cNvSpPr>
            <a:spLocks noChangeArrowheads="1"/>
          </p:cNvSpPr>
          <p:nvPr/>
        </p:nvSpPr>
        <p:spPr bwMode="auto">
          <a:xfrm>
            <a:off x="10845459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9690" name="Oval 58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9691" name="Oval 59" descr="Newsprint"/>
          <p:cNvSpPr>
            <a:spLocks noChangeArrowheads="1"/>
          </p:cNvSpPr>
          <p:nvPr/>
        </p:nvSpPr>
        <p:spPr bwMode="auto">
          <a:xfrm>
            <a:off x="10843872" y="915562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92" name="Oval 60" descr="Newsprint"/>
          <p:cNvSpPr>
            <a:spLocks noChangeArrowheads="1"/>
          </p:cNvSpPr>
          <p:nvPr/>
        </p:nvSpPr>
        <p:spPr bwMode="auto">
          <a:xfrm>
            <a:off x="10296255" y="915562"/>
            <a:ext cx="1752372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</a:rPr>
              <a:t>Hết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giờ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476169" y="476362"/>
            <a:ext cx="4714261" cy="8749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xmlns="" val="3832962807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69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9" grpId="0" animBg="1"/>
      <p:bldP spid="69678" grpId="0"/>
      <p:bldP spid="69679" grpId="0" build="allAtOnce"/>
      <p:bldP spid="69680" grpId="0" build="allAtOnce"/>
      <p:bldP spid="69682" grpId="0" animBg="1"/>
      <p:bldP spid="69682" grpId="1" animBg="1"/>
      <p:bldP spid="69683" grpId="0" animBg="1"/>
      <p:bldP spid="69683" grpId="1" animBg="1"/>
      <p:bldP spid="69684" grpId="0" animBg="1"/>
      <p:bldP spid="69684" grpId="1" animBg="1"/>
      <p:bldP spid="69685" grpId="0" animBg="1"/>
      <p:bldP spid="69685" grpId="1" animBg="1"/>
      <p:bldP spid="69686" grpId="0" animBg="1"/>
      <p:bldP spid="69686" grpId="1" animBg="1"/>
      <p:bldP spid="69687" grpId="0" animBg="1"/>
      <p:bldP spid="69687" grpId="1" animBg="1"/>
      <p:bldP spid="69688" grpId="0" animBg="1"/>
      <p:bldP spid="69688" grpId="1" animBg="1"/>
      <p:bldP spid="69689" grpId="0" animBg="1"/>
      <p:bldP spid="69689" grpId="1" animBg="1"/>
      <p:bldP spid="69690" grpId="0" animBg="1"/>
      <p:bldP spid="69690" grpId="1" animBg="1"/>
      <p:bldP spid="69691" grpId="0" animBg="1"/>
      <p:bldP spid="69691" grpId="1" animBg="1"/>
      <p:bldP spid="696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430147" y="4595289"/>
            <a:ext cx="144443" cy="820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430147" y="5459089"/>
            <a:ext cx="144443" cy="820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149" name="Picture 36" descr="Picture1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802" y="2"/>
            <a:ext cx="773964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8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000" y="2"/>
            <a:ext cx="1447612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423798" y="3844229"/>
            <a:ext cx="144443" cy="82092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gray">
          <a:xfrm>
            <a:off x="0" y="0"/>
            <a:ext cx="2447606" cy="11353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1526" y="1582052"/>
            <a:ext cx="11577201" cy="2534507"/>
            <a:chOff x="384" y="1344"/>
            <a:chExt cx="3122" cy="381"/>
          </a:xfrm>
        </p:grpSpPr>
        <p:sp>
          <p:nvSpPr>
            <p:cNvPr id="15417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238" cy="1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16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6204" name="Text Box 14"/>
            <p:cNvSpPr txBox="1">
              <a:spLocks noChangeArrowheads="1"/>
            </p:cNvSpPr>
            <p:nvPr/>
          </p:nvSpPr>
          <p:spPr bwMode="gray">
            <a:xfrm>
              <a:off x="751" y="1378"/>
              <a:ext cx="27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Lớp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4A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có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số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HS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nam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hơn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số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HS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nữ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là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10 HS.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Vậy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số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bé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 </a:t>
              </a:r>
              <a:r>
                <a:rPr lang="en-US" altLang="en-US" sz="6000" b="1" dirty="0" err="1" smtClean="0">
                  <a:solidFill>
                    <a:srgbClr val="F80808"/>
                  </a:solidFill>
                </a:rPr>
                <a:t>là</a:t>
              </a:r>
              <a:r>
                <a:rPr lang="en-US" altLang="en-US" sz="6000" b="1" dirty="0" smtClean="0">
                  <a:solidFill>
                    <a:srgbClr val="F80808"/>
                  </a:solidFill>
                </a:rPr>
                <a:t>:</a:t>
              </a:r>
              <a:endParaRPr lang="vi-VN" altLang="en-US" sz="6000" b="1" dirty="0">
                <a:solidFill>
                  <a:srgbClr val="F80808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5400000">
            <a:off x="601658" y="1448044"/>
            <a:ext cx="1342414" cy="1295231"/>
            <a:chOff x="1871" y="1824"/>
            <a:chExt cx="2015" cy="1821"/>
          </a:xfrm>
        </p:grpSpPr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7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94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95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1"/>
            <p:cNvSpPr>
              <a:spLocks noChangeArrowheads="1"/>
            </p:cNvSpPr>
            <p:nvPr/>
          </p:nvSpPr>
          <p:spPr bwMode="gray">
            <a:xfrm>
              <a:off x="2689" y="2266"/>
              <a:ext cx="390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97" name="Oval 22"/>
            <p:cNvSpPr>
              <a:spLocks noChangeArrowheads="1"/>
            </p:cNvSpPr>
            <p:nvPr/>
          </p:nvSpPr>
          <p:spPr bwMode="gray">
            <a:xfrm>
              <a:off x="2690" y="2267"/>
              <a:ext cx="390" cy="73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99" name="Oval 24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195229" y="4222140"/>
            <a:ext cx="7787261" cy="863800"/>
            <a:chOff x="432" y="3024"/>
            <a:chExt cx="4151" cy="528"/>
          </a:xfrm>
        </p:grpSpPr>
        <p:sp>
          <p:nvSpPr>
            <p:cNvPr id="6185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6187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88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89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9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166656" y="5054185"/>
            <a:ext cx="7815833" cy="916199"/>
            <a:chOff x="432" y="3024"/>
            <a:chExt cx="4151" cy="528"/>
          </a:xfrm>
        </p:grpSpPr>
        <p:sp>
          <p:nvSpPr>
            <p:cNvPr id="6179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6181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82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83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84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graphicFrame>
        <p:nvGraphicFramePr>
          <p:cNvPr id="73777" name="Object 49"/>
          <p:cNvGraphicFramePr>
            <a:graphicFrameLocks noChangeAspect="1"/>
          </p:cNvGraphicFramePr>
          <p:nvPr/>
        </p:nvGraphicFramePr>
        <p:xfrm>
          <a:off x="10617406" y="215138"/>
          <a:ext cx="1446024" cy="1448135"/>
        </p:xfrm>
        <a:graphic>
          <a:graphicData uri="http://schemas.openxmlformats.org/presentationml/2006/ole">
            <p:oleObj spid="_x0000_s3074" name="CorelDRAW" r:id="rId11" imgW="3709440" imgH="3709440" progId="">
              <p:embed/>
            </p:oleObj>
          </a:graphicData>
        </a:graphic>
      </p:graphicFrame>
      <p:sp>
        <p:nvSpPr>
          <p:cNvPr id="73778" name="Oval 50" descr="Newsprint"/>
          <p:cNvSpPr>
            <a:spLocks noChangeArrowheads="1"/>
          </p:cNvSpPr>
          <p:nvPr/>
        </p:nvSpPr>
        <p:spPr bwMode="auto">
          <a:xfrm>
            <a:off x="10998356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73779" name="Oval 51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73780" name="Oval 52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73781" name="Oval 53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73782" name="Oval 54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73783" name="Oval 55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73784" name="Oval 56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73785" name="Oval 57" descr="Newsprint"/>
          <p:cNvSpPr>
            <a:spLocks noChangeArrowheads="1"/>
          </p:cNvSpPr>
          <p:nvPr/>
        </p:nvSpPr>
        <p:spPr bwMode="auto">
          <a:xfrm>
            <a:off x="10987245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73786" name="Oval 58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3787" name="Oval 59" descr="Newsprint"/>
          <p:cNvSpPr>
            <a:spLocks noChangeArrowheads="1"/>
          </p:cNvSpPr>
          <p:nvPr/>
        </p:nvSpPr>
        <p:spPr bwMode="auto">
          <a:xfrm>
            <a:off x="10985658" y="596226"/>
            <a:ext cx="685711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88" name="Oval 60" descr="Newsprint"/>
          <p:cNvSpPr>
            <a:spLocks noChangeArrowheads="1"/>
          </p:cNvSpPr>
          <p:nvPr/>
        </p:nvSpPr>
        <p:spPr bwMode="auto">
          <a:xfrm>
            <a:off x="10438041" y="596226"/>
            <a:ext cx="1752372" cy="685959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317440" y="92098"/>
            <a:ext cx="4904736" cy="12560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74575" y="4176632"/>
            <a:ext cx="26163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smtClean="0">
                <a:solidFill>
                  <a:srgbClr val="FFFF00"/>
                </a:solidFill>
              </a:rPr>
              <a:t>    Nam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580961" y="5086209"/>
            <a:ext cx="20888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FFFF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FFFF00"/>
                </a:solidFill>
              </a:rPr>
              <a:t>Nữ</a:t>
            </a:r>
            <a:r>
              <a:rPr lang="en-US" altLang="en-US" sz="6000" b="1" dirty="0" smtClean="0">
                <a:solidFill>
                  <a:srgbClr val="FFFF00"/>
                </a:solidFill>
              </a:rPr>
              <a:t> 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77545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3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73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73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  <p:bldP spid="73735" grpId="0" animBg="1"/>
      <p:bldP spid="73778" grpId="0" animBg="1"/>
      <p:bldP spid="73778" grpId="1" animBg="1"/>
      <p:bldP spid="73779" grpId="0" animBg="1"/>
      <p:bldP spid="73779" grpId="1" animBg="1"/>
      <p:bldP spid="73780" grpId="0" animBg="1"/>
      <p:bldP spid="73780" grpId="1" animBg="1"/>
      <p:bldP spid="73781" grpId="0" animBg="1"/>
      <p:bldP spid="73781" grpId="1" animBg="1"/>
      <p:bldP spid="73782" grpId="0" animBg="1"/>
      <p:bldP spid="73782" grpId="1" animBg="1"/>
      <p:bldP spid="73783" grpId="0" animBg="1"/>
      <p:bldP spid="73783" grpId="1" animBg="1"/>
      <p:bldP spid="73784" grpId="0" animBg="1"/>
      <p:bldP spid="73784" grpId="1" animBg="1"/>
      <p:bldP spid="73785" grpId="0" animBg="1"/>
      <p:bldP spid="73785" grpId="1" animBg="1"/>
      <p:bldP spid="73786" grpId="0" animBg="1"/>
      <p:bldP spid="73786" grpId="1" animBg="1"/>
      <p:bldP spid="73787" grpId="0" animBg="1"/>
      <p:bldP spid="73787" grpId="1" animBg="1"/>
      <p:bldP spid="73788" grpId="0" animBg="1"/>
      <p:bldP spid="80" grpId="0"/>
      <p:bldP spid="8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=""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8521" y="468121"/>
            <a:ext cx="22707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u="sng" cap="none" spc="0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Toán</a:t>
            </a:r>
            <a:endParaRPr lang="en-US" sz="7200" b="1" u="sng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" y="1540867"/>
            <a:ext cx="121361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Ôn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tập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về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tìm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eagull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42324" y="-744710"/>
            <a:ext cx="219891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>
            <a:spAutoFit/>
          </a:bodyPr>
          <a:lstStyle/>
          <a:p>
            <a:pPr eaLnBrk="1" hangingPunct="1"/>
            <a:endParaRPr lang="en-US" altLang="en-US" sz="33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5140" y="58056"/>
            <a:ext cx="12190413" cy="5018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ô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3300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</a:t>
            </a:r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4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sz="33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2680" name="Group 152"/>
          <p:cNvGraphicFramePr>
            <a:graphicFrameLocks noGrp="1"/>
          </p:cNvGraphicFramePr>
          <p:nvPr/>
        </p:nvGraphicFramePr>
        <p:xfrm>
          <a:off x="391822" y="827314"/>
          <a:ext cx="11174545" cy="4412342"/>
        </p:xfrm>
        <a:graphic>
          <a:graphicData uri="http://schemas.openxmlformats.org/drawingml/2006/table">
            <a:tbl>
              <a:tblPr/>
              <a:tblGrid>
                <a:gridCol w="3352364"/>
                <a:gridCol w="2539669"/>
                <a:gridCol w="2742843"/>
                <a:gridCol w="2539669"/>
              </a:tblGrid>
              <a:tr h="100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Tổng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hai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318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1945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3271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Hiệu</a:t>
                      </a: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hai</a:t>
                      </a: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số</a:t>
                      </a:r>
                      <a:endParaRPr kumimoji="0" lang="en-US" sz="4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42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87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493</a:t>
                      </a: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Số</a:t>
                      </a: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lớn</a:t>
                      </a:r>
                      <a:endParaRPr kumimoji="0" lang="en-US" sz="4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Số</a:t>
                      </a:r>
                      <a:r>
                        <a:rPr kumimoji="0" lang="en-US" sz="4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4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bé</a:t>
                      </a:r>
                      <a:endParaRPr kumimoji="0" lang="en-US" sz="4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9" name="Text Box 111"/>
          <p:cNvSpPr txBox="1">
            <a:spLocks noChangeArrowheads="1"/>
          </p:cNvSpPr>
          <p:nvPr/>
        </p:nvSpPr>
        <p:spPr bwMode="auto">
          <a:xfrm>
            <a:off x="3773198" y="3099541"/>
            <a:ext cx="2438083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22640" name="Text Box 112"/>
          <p:cNvSpPr txBox="1">
            <a:spLocks noChangeArrowheads="1"/>
          </p:cNvSpPr>
          <p:nvPr/>
        </p:nvSpPr>
        <p:spPr bwMode="auto">
          <a:xfrm>
            <a:off x="3773202" y="4289844"/>
            <a:ext cx="2539669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138</a:t>
            </a:r>
          </a:p>
        </p:txBody>
      </p:sp>
      <p:sp>
        <p:nvSpPr>
          <p:cNvPr id="22641" name="Text Box 113"/>
          <p:cNvSpPr txBox="1">
            <a:spLocks noChangeArrowheads="1"/>
          </p:cNvSpPr>
          <p:nvPr/>
        </p:nvSpPr>
        <p:spPr bwMode="auto">
          <a:xfrm>
            <a:off x="6501554" y="3118821"/>
            <a:ext cx="2742843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1016</a:t>
            </a:r>
          </a:p>
        </p:txBody>
      </p:sp>
      <p:sp>
        <p:nvSpPr>
          <p:cNvPr id="22642" name="Text Box 114"/>
          <p:cNvSpPr txBox="1">
            <a:spLocks noChangeArrowheads="1"/>
          </p:cNvSpPr>
          <p:nvPr/>
        </p:nvSpPr>
        <p:spPr bwMode="auto">
          <a:xfrm>
            <a:off x="6327383" y="4362649"/>
            <a:ext cx="2641256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  929</a:t>
            </a:r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9244397" y="3248777"/>
            <a:ext cx="2539669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 1882</a:t>
            </a:r>
          </a:p>
        </p:txBody>
      </p:sp>
      <p:sp>
        <p:nvSpPr>
          <p:cNvPr id="22644" name="Text Box 116"/>
          <p:cNvSpPr txBox="1">
            <a:spLocks noChangeArrowheads="1"/>
          </p:cNvSpPr>
          <p:nvPr/>
        </p:nvSpPr>
        <p:spPr bwMode="auto">
          <a:xfrm>
            <a:off x="9244397" y="4308452"/>
            <a:ext cx="2539669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</a:rPr>
              <a:t>1389</a:t>
            </a:r>
          </a:p>
        </p:txBody>
      </p:sp>
      <p:pic>
        <p:nvPicPr>
          <p:cNvPr id="6181" name="Picture 8" descr="1174645oad7z9n2i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7312" y="5422569"/>
            <a:ext cx="3286755" cy="13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9" grpId="0"/>
      <p:bldP spid="22640" grpId="0"/>
      <p:bldP spid="22641" grpId="0"/>
      <p:bldP spid="22642" grpId="0"/>
      <p:bldP spid="22643" grpId="0"/>
      <p:bldP spid="226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42324" y="-744710"/>
            <a:ext cx="219891" cy="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>
            <a:spAutoFit/>
          </a:bodyPr>
          <a:lstStyle/>
          <a:p>
            <a:pPr eaLnBrk="1" hangingPunct="1"/>
            <a:endParaRPr lang="en-US" altLang="en-US" sz="33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157" name="Rectangle 2"/>
          <p:cNvSpPr>
            <a:spLocks noChangeArrowheads="1"/>
          </p:cNvSpPr>
          <p:nvPr/>
        </p:nvSpPr>
        <p:spPr bwMode="auto">
          <a:xfrm>
            <a:off x="-47544" y="433771"/>
            <a:ext cx="12486287" cy="21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altLang="en-US" sz="4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(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58" name="Rectangle 15"/>
          <p:cNvSpPr>
            <a:spLocks noChangeArrowheads="1"/>
          </p:cNvSpPr>
          <p:nvPr/>
        </p:nvSpPr>
        <p:spPr bwMode="auto">
          <a:xfrm>
            <a:off x="10187" y="2703763"/>
            <a:ext cx="12704327" cy="21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altLang="en-US" sz="4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(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  <a:p>
            <a:pPr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5158" grpId="0"/>
      <p:bldP spid="515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814</Words>
  <Application>Microsoft Office PowerPoint</Application>
  <PresentationFormat>Custom</PresentationFormat>
  <Paragraphs>219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Thao Anh</cp:lastModifiedBy>
  <cp:revision>3278</cp:revision>
  <dcterms:created xsi:type="dcterms:W3CDTF">2015-12-01T09:06:39Z</dcterms:created>
  <dcterms:modified xsi:type="dcterms:W3CDTF">2023-05-16T04:29:36Z</dcterms:modified>
</cp:coreProperties>
</file>