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467" r:id="rId4"/>
    <p:sldId id="259" r:id="rId5"/>
    <p:sldId id="260" r:id="rId6"/>
    <p:sldId id="264" r:id="rId7"/>
    <p:sldId id="462" r:id="rId8"/>
    <p:sldId id="475" r:id="rId9"/>
    <p:sldId id="476" r:id="rId10"/>
    <p:sldId id="474" r:id="rId11"/>
    <p:sldId id="468" r:id="rId12"/>
    <p:sldId id="464" r:id="rId13"/>
    <p:sldId id="477" r:id="rId14"/>
    <p:sldId id="479" r:id="rId15"/>
    <p:sldId id="482" r:id="rId16"/>
    <p:sldId id="480" r:id="rId17"/>
    <p:sldId id="481" r:id="rId18"/>
    <p:sldId id="484" r:id="rId19"/>
    <p:sldId id="438" r:id="rId20"/>
    <p:sldId id="431" r:id="rId21"/>
  </p:sldIdLst>
  <p:sldSz cx="16276638" cy="9144000"/>
  <p:notesSz cx="6858000" cy="9144000"/>
  <p:custDataLst>
    <p:tags r:id="rId2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FFFBC6"/>
    <a:srgbClr val="FF0066"/>
    <a:srgbClr val="0000CC"/>
    <a:srgbClr val="FFE1FF"/>
    <a:srgbClr val="FF7C80"/>
    <a:srgbClr val="FF6600"/>
    <a:srgbClr val="66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564" y="7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square&#10;&#10;Description automatically generated">
            <a:extLst>
              <a:ext uri="{FF2B5EF4-FFF2-40B4-BE49-F238E27FC236}">
                <a16:creationId xmlns:a16="http://schemas.microsoft.com/office/drawing/2014/main" id="{BED1BA02-93E4-45A7-B16A-508898EAB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08DE37-A60F-4BC2-B7B4-7B9946761AC6}"/>
              </a:ext>
            </a:extLst>
          </p:cNvPr>
          <p:cNvSpPr/>
          <p:nvPr userDrawn="1"/>
        </p:nvSpPr>
        <p:spPr>
          <a:xfrm>
            <a:off x="13690919" y="2"/>
            <a:ext cx="2348781" cy="2098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7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6DFDF03-5AC0-4D97-8A6E-C972B0EC42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68" y="129311"/>
            <a:ext cx="1765201" cy="22326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7AF168-150A-672B-0A78-B7D4276D1801}"/>
              </a:ext>
            </a:extLst>
          </p:cNvPr>
          <p:cNvSpPr/>
          <p:nvPr userDrawn="1"/>
        </p:nvSpPr>
        <p:spPr>
          <a:xfrm>
            <a:off x="2" y="2098876"/>
            <a:ext cx="11153196" cy="4514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797"/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F7F2483F-8162-A886-67C9-41D855E5D1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1958" y="30484"/>
            <a:ext cx="11004792" cy="2072803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F6007027-88C0-9A31-A696-4B228B1CA61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549854" y="1654630"/>
            <a:ext cx="12252905" cy="47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974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37990C-6645-45BD-9578-2C2A2481C356}"/>
              </a:ext>
            </a:extLst>
          </p:cNvPr>
          <p:cNvSpPr/>
          <p:nvPr userDrawn="1"/>
        </p:nvSpPr>
        <p:spPr>
          <a:xfrm>
            <a:off x="13598205" y="2"/>
            <a:ext cx="2518758" cy="1975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7"/>
          </a:p>
        </p:txBody>
      </p:sp>
    </p:spTree>
    <p:extLst>
      <p:ext uri="{BB962C8B-B14F-4D97-AF65-F5344CB8AC3E}">
        <p14:creationId xmlns:p14="http://schemas.microsoft.com/office/powerpoint/2010/main" val="208685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37990C-6645-45BD-9578-2C2A2481C356}"/>
              </a:ext>
            </a:extLst>
          </p:cNvPr>
          <p:cNvSpPr/>
          <p:nvPr userDrawn="1"/>
        </p:nvSpPr>
        <p:spPr>
          <a:xfrm>
            <a:off x="13598205" y="2"/>
            <a:ext cx="2518758" cy="1975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7"/>
          </a:p>
        </p:txBody>
      </p:sp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C3019001-17E2-6E7A-2885-039FD7B396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" y="381000"/>
            <a:ext cx="16276356" cy="813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75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926E7B7-3AA3-A0AD-1C2D-8597156FE8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7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51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C4A75548-7F64-6CA2-20DD-ED87EEA75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57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3A1F4629-611C-9E40-0899-190B163B74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17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63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F747058-02FD-681F-11CD-27C85699D44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6504" y="0"/>
            <a:ext cx="920136" cy="116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7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1217514" rtl="0" eaLnBrk="1" latinLnBrk="0" hangingPunct="1">
        <a:lnSpc>
          <a:spcPct val="90000"/>
        </a:lnSpc>
        <a:spcBef>
          <a:spcPct val="0"/>
        </a:spcBef>
        <a:buNone/>
        <a:defRPr sz="5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378" indent="-304378" algn="l" defTabSz="1217514" rtl="0" eaLnBrk="1" latinLnBrk="0" hangingPunct="1">
        <a:lnSpc>
          <a:spcPct val="90000"/>
        </a:lnSpc>
        <a:spcBef>
          <a:spcPts val="1331"/>
        </a:spcBef>
        <a:buFont typeface="Arial" panose="020B0604020202020204" pitchFamily="34" charset="0"/>
        <a:buChar char="•"/>
        <a:defRPr sz="3728" kern="1200">
          <a:solidFill>
            <a:schemeClr val="tx1"/>
          </a:solidFill>
          <a:latin typeface="+mn-lt"/>
          <a:ea typeface="+mn-ea"/>
          <a:cs typeface="+mn-cs"/>
        </a:defRPr>
      </a:lvl1pPr>
      <a:lvl2pPr marL="913135" indent="-304378" algn="l" defTabSz="121751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196" kern="1200">
          <a:solidFill>
            <a:schemeClr val="tx1"/>
          </a:solidFill>
          <a:latin typeface="+mn-lt"/>
          <a:ea typeface="+mn-ea"/>
          <a:cs typeface="+mn-cs"/>
        </a:defRPr>
      </a:lvl2pPr>
      <a:lvl3pPr marL="1521893" indent="-304378" algn="l" defTabSz="121751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3pPr>
      <a:lvl4pPr marL="2130649" indent="-304378" algn="l" defTabSz="121751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739405" indent="-304378" algn="l" defTabSz="121751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348162" indent="-304378" algn="l" defTabSz="121751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956918" indent="-304378" algn="l" defTabSz="121751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565677" indent="-304378" algn="l" defTabSz="121751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5174432" indent="-304378" algn="l" defTabSz="121751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757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514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270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027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3784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2541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1297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0054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31.png"/><Relationship Id="rId4" Type="http://schemas.microsoft.com/office/2007/relationships/hdphoto" Target="../media/hdphoto8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0B43560-508F-5E04-F5C1-14B9991FBC13}"/>
              </a:ext>
            </a:extLst>
          </p:cNvPr>
          <p:cNvSpPr txBox="1"/>
          <p:nvPr/>
        </p:nvSpPr>
        <p:spPr>
          <a:xfrm>
            <a:off x="3852557" y="5486401"/>
            <a:ext cx="36407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 w="5080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 33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BE84131-B760-190E-E218-77A51C6A33C7}"/>
              </a:ext>
            </a:extLst>
          </p:cNvPr>
          <p:cNvSpPr txBox="1"/>
          <p:nvPr/>
        </p:nvSpPr>
        <p:spPr>
          <a:xfrm>
            <a:off x="1132803" y="7010400"/>
            <a:ext cx="908030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(</a:t>
            </a:r>
            <a:r>
              <a:rPr lang="en-US" sz="6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Tiết</a:t>
            </a:r>
            <a:r>
              <a: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1)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B9BB94B0-E419-6A96-A405-3FE153629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562" y="502920"/>
            <a:ext cx="12650083" cy="6653274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39D91E0C-FF2F-09A3-FA7A-82C6180C6101}"/>
              </a:ext>
            </a:extLst>
          </p:cNvPr>
          <p:cNvSpPr/>
          <p:nvPr/>
        </p:nvSpPr>
        <p:spPr>
          <a:xfrm>
            <a:off x="5395119" y="2667000"/>
            <a:ext cx="10000324" cy="3560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4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Trái Đất chuyển động quanh Mặt Trời theo một đường gần tròn. Thời gian để Trái Đất chuyển động một vòng quanh Mặt Trời là một năm.</a:t>
            </a:r>
            <a:endParaRPr lang="en-US" sz="4800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60652388-178B-7B66-DFE3-7D541A7AA62D}"/>
              </a:ext>
            </a:extLst>
          </p:cNvPr>
          <p:cNvSpPr txBox="1"/>
          <p:nvPr/>
        </p:nvSpPr>
        <p:spPr>
          <a:xfrm>
            <a:off x="6157119" y="838200"/>
            <a:ext cx="9044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Chuyển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Trái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Đất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C061DD47-63BF-BC4A-267E-54EF45C1F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1" b="95298" l="9783" r="89946">
                        <a14:foregroundMark x1="47147" y1="93666" x2="50951" y2="87044"/>
                        <a14:foregroundMark x1="58560" y1="93954" x2="57065" y2="85988"/>
                        <a14:foregroundMark x1="50951" y1="95298" x2="44293" y2="873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923" y="0"/>
            <a:ext cx="6081959" cy="861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422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18533AA-6D21-BD4F-A10F-2C04D6D807D2}"/>
              </a:ext>
            </a:extLst>
          </p:cNvPr>
          <p:cNvSpPr txBox="1"/>
          <p:nvPr/>
        </p:nvSpPr>
        <p:spPr>
          <a:xfrm>
            <a:off x="4480719" y="2573365"/>
            <a:ext cx="8026400" cy="157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12800" b="0" i="0" u="none" strike="noStrike" kern="1200" cap="none" spc="0" normalizeH="0" noProof="0" dirty="0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noProof="0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12800" b="0" i="0" u="none" strike="noStrike" kern="1200" cap="none" spc="0" normalizeH="0" baseline="0" noProof="0" dirty="0">
              <a:ln w="22225">
                <a:solidFill>
                  <a:srgbClr val="70AD47">
                    <a:lumMod val="75000"/>
                  </a:srgbClr>
                </a:solidFill>
                <a:prstDash val="sysDash"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60871FB-8CD8-4939-CB6E-4CC69473E4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28889" r="14433" b="10000"/>
          <a:stretch/>
        </p:blipFill>
        <p:spPr>
          <a:xfrm>
            <a:off x="7427120" y="4251325"/>
            <a:ext cx="2846647" cy="489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991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8F58CE3E-C924-CD06-6CE6-A4C3C8BA07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3" t="25235" r="11168" b="6580"/>
          <a:stretch/>
        </p:blipFill>
        <p:spPr>
          <a:xfrm>
            <a:off x="1661319" y="1524000"/>
            <a:ext cx="13558726" cy="6946193"/>
          </a:xfrm>
          <a:prstGeom prst="rect">
            <a:avLst/>
          </a:prstGeom>
        </p:spPr>
      </p:pic>
      <p:sp>
        <p:nvSpPr>
          <p:cNvPr id="4" name="Rectangle 12">
            <a:extLst>
              <a:ext uri="{FF2B5EF4-FFF2-40B4-BE49-F238E27FC236}">
                <a16:creationId xmlns:a16="http://schemas.microsoft.com/office/drawing/2014/main" id="{ED200830-49F1-12B4-E37E-6F59E9002E30}"/>
              </a:ext>
            </a:extLst>
          </p:cNvPr>
          <p:cNvSpPr/>
          <p:nvPr/>
        </p:nvSpPr>
        <p:spPr>
          <a:xfrm>
            <a:off x="86936" y="877669"/>
            <a:ext cx="9357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 thông tin và trả lời câu hỏi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7348BFD-DAC0-89AE-4B38-ACE2F5D312E8}"/>
              </a:ext>
            </a:extLst>
          </p:cNvPr>
          <p:cNvSpPr txBox="1"/>
          <p:nvPr/>
        </p:nvSpPr>
        <p:spPr>
          <a:xfrm>
            <a:off x="7129738" y="152400"/>
            <a:ext cx="9044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hiểu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chuyển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Trái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Đất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quanh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mình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4289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D80521FE-A3BE-E0DE-D2CA-CA1AE9AF63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65343"/>
              </p:ext>
            </p:extLst>
          </p:nvPr>
        </p:nvGraphicFramePr>
        <p:xfrm>
          <a:off x="518320" y="3124200"/>
          <a:ext cx="15239999" cy="4495800"/>
        </p:xfrm>
        <a:graphic>
          <a:graphicData uri="http://schemas.openxmlformats.org/drawingml/2006/table">
            <a:tbl>
              <a:tblPr firstRow="1" firstCol="1" bandRow="1"/>
              <a:tblGrid>
                <a:gridCol w="4208240">
                  <a:extLst>
                    <a:ext uri="{9D8B030D-6E8A-4147-A177-3AD203B41FA5}">
                      <a16:colId xmlns:a16="http://schemas.microsoft.com/office/drawing/2014/main" val="1676887287"/>
                    </a:ext>
                  </a:extLst>
                </a:gridCol>
                <a:gridCol w="11031759">
                  <a:extLst>
                    <a:ext uri="{9D8B030D-6E8A-4147-A177-3AD203B41FA5}">
                      <a16:colId xmlns:a16="http://schemas.microsoft.com/office/drawing/2014/main" val="2130273690"/>
                    </a:ext>
                  </a:extLst>
                </a:gridCol>
              </a:tblGrid>
              <a:tr h="749300">
                <a:tc>
                  <a:txBody>
                    <a:bodyPr/>
                    <a:lstStyle>
                      <a:lvl1pPr marL="0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608757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217514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826270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435027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3043784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652541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4261297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870054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b="1" dirty="0">
                          <a:solidFill>
                            <a:schemeClr val="tx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Hành tinh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608757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217514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826270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435027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3043784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652541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4261297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870054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b="1">
                          <a:solidFill>
                            <a:schemeClr val="tx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Thời gian chuyển động một vòng quanh Mặt Trời</a:t>
                      </a:r>
                      <a:endParaRPr lang="en-US" sz="3600" b="1">
                        <a:solidFill>
                          <a:schemeClr val="tx1"/>
                        </a:solidFill>
                        <a:effectLst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022379"/>
                  </a:ext>
                </a:extLst>
              </a:tr>
              <a:tr h="749300">
                <a:tc>
                  <a:txBody>
                    <a:bodyPr/>
                    <a:lstStyle>
                      <a:lvl1pPr marL="0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608757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217514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826270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435027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3043784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652541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4261297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870054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436888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600" b="1">
                          <a:solidFill>
                            <a:schemeClr val="tx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Thủy Tinh</a:t>
                      </a:r>
                      <a:endParaRPr lang="en-US" sz="3600" b="1">
                        <a:solidFill>
                          <a:schemeClr val="tx1"/>
                        </a:solidFill>
                        <a:effectLst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608757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217514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826270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435027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3043784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652541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261297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870054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3600" b="1">
                        <a:solidFill>
                          <a:schemeClr val="tx1"/>
                        </a:solidFill>
                        <a:effectLst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880863"/>
                  </a:ext>
                </a:extLst>
              </a:tr>
              <a:tr h="749300">
                <a:tc>
                  <a:txBody>
                    <a:bodyPr/>
                    <a:lstStyle>
                      <a:lvl1pPr marL="0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608757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217514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826270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435027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3043784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652541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4261297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870054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b="1" dirty="0">
                          <a:solidFill>
                            <a:schemeClr val="tx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Kim Tinh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608757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217514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826270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435027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3043784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652541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261297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870054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071520"/>
                  </a:ext>
                </a:extLst>
              </a:tr>
              <a:tr h="749300">
                <a:tc>
                  <a:txBody>
                    <a:bodyPr/>
                    <a:lstStyle>
                      <a:lvl1pPr marL="0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608757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217514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826270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435027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3043784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652541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4261297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870054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b="1" dirty="0">
                          <a:solidFill>
                            <a:schemeClr val="tx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Trái Đất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608757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217514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826270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435027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3043784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652541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261297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870054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90298"/>
                  </a:ext>
                </a:extLst>
              </a:tr>
              <a:tr h="749300">
                <a:tc>
                  <a:txBody>
                    <a:bodyPr/>
                    <a:lstStyle>
                      <a:lvl1pPr marL="0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608757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217514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826270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435027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3043784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652541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4261297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870054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b="1" dirty="0">
                          <a:solidFill>
                            <a:schemeClr val="tx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Hỏa Tinh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608757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217514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826270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435027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3043784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652541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261297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870054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372474"/>
                  </a:ext>
                </a:extLst>
              </a:tr>
              <a:tr h="749300">
                <a:tc>
                  <a:txBody>
                    <a:bodyPr/>
                    <a:lstStyle>
                      <a:lvl1pPr marL="0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608757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217514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826270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435027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3043784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652541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4261297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870054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b="1" dirty="0">
                          <a:solidFill>
                            <a:schemeClr val="tx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Hải Vương Tinh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608757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217514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826270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435027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3043784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652541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261297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870054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015059"/>
                  </a:ext>
                </a:extLst>
              </a:tr>
            </a:tbl>
          </a:graphicData>
        </a:graphic>
      </p:graphicFrame>
      <p:sp>
        <p:nvSpPr>
          <p:cNvPr id="3" name="Text Box 14">
            <a:extLst>
              <a:ext uri="{FF2B5EF4-FFF2-40B4-BE49-F238E27FC236}">
                <a16:creationId xmlns:a16="http://schemas.microsoft.com/office/drawing/2014/main" id="{1F88E514-99EE-68CC-A282-EB8364DB1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8513" y="3886200"/>
            <a:ext cx="2168621" cy="75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436888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6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88 ngày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79B0EACE-F01D-3431-5ED6-C1F0E1B18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8513" y="4663635"/>
            <a:ext cx="2168621" cy="75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nl-NL" sz="36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225 ngày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0FCF7E3E-5C2E-4F60-2E00-707F48AA148A}"/>
              </a:ext>
            </a:extLst>
          </p:cNvPr>
          <p:cNvSpPr txBox="1"/>
          <p:nvPr/>
        </p:nvSpPr>
        <p:spPr>
          <a:xfrm>
            <a:off x="8418513" y="5441070"/>
            <a:ext cx="5334000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436888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 năm ( khoảng 365 ngày)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20">
            <a:extLst>
              <a:ext uri="{FF2B5EF4-FFF2-40B4-BE49-F238E27FC236}">
                <a16:creationId xmlns:a16="http://schemas.microsoft.com/office/drawing/2014/main" id="{855D9AD3-6EAB-D54E-0E0F-41FD3954151C}"/>
              </a:ext>
            </a:extLst>
          </p:cNvPr>
          <p:cNvSpPr txBox="1"/>
          <p:nvPr/>
        </p:nvSpPr>
        <p:spPr>
          <a:xfrm>
            <a:off x="8418513" y="6165747"/>
            <a:ext cx="4988020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436888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Gần 2 năm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22">
            <a:extLst>
              <a:ext uri="{FF2B5EF4-FFF2-40B4-BE49-F238E27FC236}">
                <a16:creationId xmlns:a16="http://schemas.microsoft.com/office/drawing/2014/main" id="{89A65212-619C-2E9A-120C-5167683A42B9}"/>
              </a:ext>
            </a:extLst>
          </p:cNvPr>
          <p:cNvSpPr txBox="1"/>
          <p:nvPr/>
        </p:nvSpPr>
        <p:spPr>
          <a:xfrm>
            <a:off x="8418513" y="6890424"/>
            <a:ext cx="4988020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436888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165 năm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9EDAE46-4DF0-385B-8CFE-750FA7FAAC22}"/>
              </a:ext>
            </a:extLst>
          </p:cNvPr>
          <p:cNvSpPr txBox="1"/>
          <p:nvPr/>
        </p:nvSpPr>
        <p:spPr>
          <a:xfrm>
            <a:off x="7129738" y="152400"/>
            <a:ext cx="9044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Tìm hiểu chuyển động của Trái Đất quanh mình nó.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8806BAF-43E0-F08D-41AA-DB288A0665BF}"/>
              </a:ext>
            </a:extLst>
          </p:cNvPr>
          <p:cNvSpPr txBox="1"/>
          <p:nvPr/>
        </p:nvSpPr>
        <p:spPr>
          <a:xfrm>
            <a:off x="518320" y="1372850"/>
            <a:ext cx="15239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BẢNG THỜI GIAN CHUYỂN ĐỘNG MỘT VÒNG QUANH MẶT TRỜI CỦA MỘT SỐ HÀNH TINH</a:t>
            </a:r>
          </a:p>
        </p:txBody>
      </p:sp>
    </p:spTree>
    <p:extLst>
      <p:ext uri="{BB962C8B-B14F-4D97-AF65-F5344CB8AC3E}">
        <p14:creationId xmlns:p14="http://schemas.microsoft.com/office/powerpoint/2010/main" val="26223463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8F97C6CF-4D96-5E6F-2158-26FCF405B9EB}"/>
              </a:ext>
            </a:extLst>
          </p:cNvPr>
          <p:cNvSpPr txBox="1"/>
          <p:nvPr/>
        </p:nvSpPr>
        <p:spPr>
          <a:xfrm>
            <a:off x="4556919" y="2514600"/>
            <a:ext cx="8026400" cy="157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sz="12800" b="0" i="0" u="none" strike="noStrike" kern="1200" cap="none" spc="0" normalizeH="0" noProof="0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dụng</a:t>
            </a:r>
            <a:endParaRPr kumimoji="0" lang="en-US" sz="12800" b="0" i="0" u="none" strike="noStrike" kern="1200" cap="none" spc="0" normalizeH="0" baseline="0" noProof="0">
              <a:ln w="22225">
                <a:solidFill>
                  <a:srgbClr val="70AD47">
                    <a:lumMod val="75000"/>
                  </a:srgbClr>
                </a:solidFill>
                <a:prstDash val="sysDash"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BF2F047F-977B-CB1D-011C-1F8F99434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258" y="3124359"/>
            <a:ext cx="6050121" cy="605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0727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C4F2E3C-8C18-28BA-CB46-F6EAFDC6B3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8" t="25312" r="30178" b="9236"/>
          <a:stretch/>
        </p:blipFill>
        <p:spPr>
          <a:xfrm>
            <a:off x="4633119" y="1978689"/>
            <a:ext cx="7924641" cy="598284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0845ED1-E844-7E38-C4D8-747B5879D942}"/>
              </a:ext>
            </a:extLst>
          </p:cNvPr>
          <p:cNvSpPr txBox="1"/>
          <p:nvPr/>
        </p:nvSpPr>
        <p:spPr>
          <a:xfrm>
            <a:off x="7129738" y="152400"/>
            <a:ext cx="9044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Tìm hiểu chuyển động của Trái Đất quanh mình nó.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98A09BE8-1F20-BE51-2705-82CB98121BC1}"/>
              </a:ext>
            </a:extLst>
          </p:cNvPr>
          <p:cNvSpPr/>
          <p:nvPr/>
        </p:nvSpPr>
        <p:spPr>
          <a:xfrm>
            <a:off x="86935" y="1182469"/>
            <a:ext cx="16087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Xoay quả địa cầu theo chiều Trái Đất chuyển động quanh mình nó.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2276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14A181B5-B7C7-D3A0-38AE-CDB6E18DC6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7" t="25517" r="21269" b="4696"/>
          <a:stretch/>
        </p:blipFill>
        <p:spPr>
          <a:xfrm>
            <a:off x="2796779" y="2240622"/>
            <a:ext cx="10683081" cy="611089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D0F94B4-7571-CD68-30EC-5BE03FE3C398}"/>
              </a:ext>
            </a:extLst>
          </p:cNvPr>
          <p:cNvSpPr txBox="1"/>
          <p:nvPr/>
        </p:nvSpPr>
        <p:spPr>
          <a:xfrm>
            <a:off x="7129738" y="152400"/>
            <a:ext cx="9044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hiểu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chuyển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Trái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Đất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quanh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mình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6C81D91-C256-BA5D-4064-AD7AD4AD104C}"/>
              </a:ext>
            </a:extLst>
          </p:cNvPr>
          <p:cNvSpPr/>
          <p:nvPr/>
        </p:nvSpPr>
        <p:spPr>
          <a:xfrm>
            <a:off x="86935" y="1182469"/>
            <a:ext cx="160876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 và nói chiều chuyển động của Trái Đất quanh Mặt Trời và chiều chuyển động của Trái Đất quanh mình nó trên sơ đồ.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02376FAB-8A02-F180-4CDF-DBACD51EDB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881" y="5989771"/>
            <a:ext cx="6019641" cy="207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634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12634A96-FB64-D129-9D93-FE2FCD157C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0" t="41007" r="28480" b="4240"/>
          <a:stretch/>
        </p:blipFill>
        <p:spPr>
          <a:xfrm>
            <a:off x="7924800" y="1262843"/>
            <a:ext cx="8366919" cy="7576357"/>
          </a:xfrm>
          <a:prstGeom prst="round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id="{81A250BA-6183-5514-2A32-471CCDBA4E10}"/>
              </a:ext>
            </a:extLst>
          </p:cNvPr>
          <p:cNvGrpSpPr/>
          <p:nvPr/>
        </p:nvGrpSpPr>
        <p:grpSpPr>
          <a:xfrm>
            <a:off x="0" y="537270"/>
            <a:ext cx="7894637" cy="7216973"/>
            <a:chOff x="365918" y="1123521"/>
            <a:chExt cx="7894637" cy="7216973"/>
          </a:xfrm>
        </p:grpSpPr>
        <p:pic>
          <p:nvPicPr>
            <p:cNvPr id="7" name="Hình ảnh 6">
              <a:extLst>
                <a:ext uri="{FF2B5EF4-FFF2-40B4-BE49-F238E27FC236}">
                  <a16:creationId xmlns:a16="http://schemas.microsoft.com/office/drawing/2014/main" id="{42A232CC-6BFD-727C-C364-8C7B7247D4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035" b="65698" l="22412" r="29529">
                          <a14:foregroundMark x1="24214" y1="27907" x2="24214" y2="27907"/>
                          <a14:foregroundMark x1="23891" y1="40698" x2="23891" y2="40698"/>
                          <a14:foregroundMark x1="23706" y1="40116" x2="24168" y2="43895"/>
                          <a14:foregroundMark x1="24723" y1="41860" x2="25323" y2="43895"/>
                          <a14:foregroundMark x1="28558" y1="27035" x2="28558" y2="27035"/>
                          <a14:foregroundMark x1="27542" y1="42442" x2="28004" y2="47674"/>
                          <a14:foregroundMark x1="28420" y1="45640" x2="28974" y2="50872"/>
                          <a14:foregroundMark x1="22412" y1="49128" x2="22412" y2="4912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25" t="22673" r="69547" b="28928"/>
            <a:stretch/>
          </p:blipFill>
          <p:spPr>
            <a:xfrm>
              <a:off x="365918" y="1123521"/>
              <a:ext cx="1752601" cy="1527440"/>
            </a:xfrm>
            <a:prstGeom prst="rect">
              <a:avLst/>
            </a:prstGeom>
          </p:spPr>
        </p:pic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ACD51BE5-AD13-56DC-5327-E4E8196A7DEB}"/>
                </a:ext>
              </a:extLst>
            </p:cNvPr>
            <p:cNvSpPr txBox="1"/>
            <p:nvPr/>
          </p:nvSpPr>
          <p:spPr>
            <a:xfrm>
              <a:off x="579437" y="2338851"/>
              <a:ext cx="7681118" cy="6001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		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Một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bạn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đóng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vai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Mặt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Trời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.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Một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bạn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cầm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quả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địa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cầu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vừa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di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chuyển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xung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quanh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“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Mặt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Trời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”,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vừa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quay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quả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địa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cầu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để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thể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hiện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chuyển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động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của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Trái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Đất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quanh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Mặt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Trời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và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chuyển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động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của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Trái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Đất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quanh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mình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nó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02F6C13-CBF1-8640-C665-72CBA3F71EFA}"/>
              </a:ext>
            </a:extLst>
          </p:cNvPr>
          <p:cNvSpPr txBox="1"/>
          <p:nvPr/>
        </p:nvSpPr>
        <p:spPr>
          <a:xfrm>
            <a:off x="7129738" y="65782"/>
            <a:ext cx="9044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hiểu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chuyển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Trái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Đất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quanh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mình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2315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2F82422F-8D0C-295F-885C-1B9AA43FE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919" y="2434591"/>
            <a:ext cx="5039194" cy="6709409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4693ABEB-2500-7C7D-62AC-35B742C72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19" y="1219200"/>
            <a:ext cx="11202963" cy="6268325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116DA30-4113-13FB-F7C5-54D95F5E5792}"/>
              </a:ext>
            </a:extLst>
          </p:cNvPr>
          <p:cNvSpPr txBox="1"/>
          <p:nvPr/>
        </p:nvSpPr>
        <p:spPr>
          <a:xfrm>
            <a:off x="1673558" y="2032278"/>
            <a:ext cx="9044883" cy="4642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Trái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Đất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vừa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chuyển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quanh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Mặt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Trời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vừa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chuyển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quanh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mình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4365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0AB90913-9C3C-0013-7516-3CABA610E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57" b="89905" l="9752" r="94149">
                        <a14:foregroundMark x1="91844" y1="33610" x2="91844" y2="33610"/>
                        <a14:foregroundMark x1="13475" y1="43349" x2="13475" y2="43349"/>
                        <a14:foregroundMark x1="94149" y1="45368" x2="94149" y2="45368"/>
                        <a14:foregroundMark x1="93440" y1="34204" x2="93440" y2="34204"/>
                        <a14:foregroundMark x1="39716" y1="80641" x2="59929" y2="76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418" y="3454400"/>
            <a:ext cx="4695803" cy="70104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0424CF9-502A-714D-622A-48A66E16BF63}"/>
              </a:ext>
            </a:extLst>
          </p:cNvPr>
          <p:cNvSpPr txBox="1"/>
          <p:nvPr/>
        </p:nvSpPr>
        <p:spPr>
          <a:xfrm>
            <a:off x="6004719" y="2209800"/>
            <a:ext cx="497283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800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12800" dirty="0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12800" dirty="0">
              <a:ln w="22225">
                <a:solidFill>
                  <a:srgbClr val="70AD47">
                    <a:lumMod val="75000"/>
                  </a:srgbClr>
                </a:solidFill>
                <a:prstDash val="sysDash"/>
              </a:ln>
              <a:solidFill>
                <a:srgbClr val="70AD47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15E88B7-8654-440B-C16B-8D7A0F52C06E}"/>
              </a:ext>
            </a:extLst>
          </p:cNvPr>
          <p:cNvSpPr txBox="1"/>
          <p:nvPr/>
        </p:nvSpPr>
        <p:spPr>
          <a:xfrm>
            <a:off x="4887119" y="2641601"/>
            <a:ext cx="731642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 dirty="0" err="1">
                <a:ln w="34925">
                  <a:solidFill>
                    <a:srgbClr val="ED7D31">
                      <a:lumMod val="60000"/>
                      <a:lumOff val="40000"/>
                    </a:srgbClr>
                  </a:solidFill>
                  <a:prstDash val="sysDash"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kumimoji="0" lang="en-US" sz="12800" b="0" i="0" u="none" strike="noStrike" kern="1200" cap="none" spc="0" normalizeH="0" baseline="0" noProof="0" dirty="0">
                <a:ln w="34925">
                  <a:solidFill>
                    <a:srgbClr val="ED7D31">
                      <a:lumMod val="60000"/>
                      <a:lumOff val="40000"/>
                    </a:srgbClr>
                  </a:solidFill>
                  <a:prstDash val="sysDash"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 w="34925">
                  <a:solidFill>
                    <a:srgbClr val="ED7D31">
                      <a:lumMod val="60000"/>
                      <a:lumOff val="40000"/>
                    </a:srgbClr>
                  </a:solidFill>
                  <a:prstDash val="sysDash"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kumimoji="0" lang="en-US" sz="12800" b="0" i="0" u="none" strike="noStrike" kern="1200" cap="none" spc="0" normalizeH="0" baseline="0" noProof="0" dirty="0">
              <a:ln w="34925">
                <a:solidFill>
                  <a:srgbClr val="ED7D31">
                    <a:lumMod val="60000"/>
                    <a:lumOff val="40000"/>
                  </a:srgbClr>
                </a:solidFill>
                <a:prstDash val="sysDash"/>
              </a:ln>
              <a:solidFill>
                <a:srgbClr val="92D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F9E9AF68-ADB6-783D-52DE-9E65657A4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9" b="89894" l="9929" r="92199">
                        <a14:foregroundMark x1="25532" y1="24645" x2="41135" y2="62766"/>
                        <a14:foregroundMark x1="41135" y1="62766" x2="42199" y2="73759"/>
                        <a14:foregroundMark x1="17376" y1="79610" x2="39184" y2="78723"/>
                        <a14:foregroundMark x1="39184" y1="78723" x2="57801" y2="79610"/>
                        <a14:foregroundMark x1="57801" y1="79610" x2="65780" y2="79255"/>
                        <a14:foregroundMark x1="65780" y1="79255" x2="73936" y2="79433"/>
                        <a14:foregroundMark x1="73936" y1="79433" x2="81560" y2="78723"/>
                        <a14:foregroundMark x1="81560" y1="78723" x2="88830" y2="78723"/>
                        <a14:foregroundMark x1="80142" y1="79965" x2="84397" y2="79610"/>
                        <a14:foregroundMark x1="92199" y1="79078" x2="87234" y2="78901"/>
                        <a14:foregroundMark x1="11879" y1="78723" x2="20213" y2="78369"/>
                        <a14:foregroundMark x1="20213" y1="78369" x2="20567" y2="78369"/>
                        <a14:foregroundMark x1="32801" y1="50355" x2="23582" y2="72163"/>
                        <a14:foregroundMark x1="26773" y1="53723" x2="37943" y2="63652"/>
                        <a14:foregroundMark x1="20745" y1="27305" x2="16312" y2="45745"/>
                        <a14:foregroundMark x1="19326" y1="47872" x2="26241" y2="48759"/>
                        <a14:foregroundMark x1="40957" y1="33511" x2="42553" y2="39539"/>
                        <a14:foregroundMark x1="68262" y1="56206" x2="76418" y2="64007"/>
                        <a14:foregroundMark x1="76418" y1="64007" x2="76418" y2="64007"/>
                        <a14:foregroundMark x1="70567" y1="57979" x2="67199" y2="64894"/>
                        <a14:foregroundMark x1="67199" y1="64894" x2="67021" y2="64894"/>
                        <a14:backgroundMark x1="33865" y1="68262" x2="33333" y2="73227"/>
                        <a14:backgroundMark x1="72518" y1="69504" x2="71986" y2="742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508" y="3499293"/>
            <a:ext cx="56896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27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8BCF2CF3-F6B1-4445-E289-B355E677B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0"/>
            <a:ext cx="16256000" cy="914400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675DAF9A-5DCD-F243-6337-CD6766155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119" y="3616960"/>
            <a:ext cx="5486400" cy="5486400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5E2A748C-4219-D441-E517-AEFCDF909C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29" b="92376" l="9929" r="89894">
                        <a14:foregroundMark x1="47163" y1="92376" x2="50177" y2="90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519" y="3132749"/>
            <a:ext cx="6011251" cy="60112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967F0578-CD80-379A-6D9E-3C6D1381F5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5869" y="198952"/>
            <a:ext cx="13729381" cy="213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911058A9-69D2-0724-A59F-B5AB187C9DEC}"/>
              </a:ext>
            </a:extLst>
          </p:cNvPr>
          <p:cNvGrpSpPr/>
          <p:nvPr/>
        </p:nvGrpSpPr>
        <p:grpSpPr>
          <a:xfrm>
            <a:off x="1585119" y="2438400"/>
            <a:ext cx="13700919" cy="1527440"/>
            <a:chOff x="365918" y="1123521"/>
            <a:chExt cx="13700919" cy="1527440"/>
          </a:xfrm>
        </p:grpSpPr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2B289C3E-E5B9-812D-493A-E95E97FB96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035" b="65698" l="22412" r="29529">
                          <a14:foregroundMark x1="24214" y1="27907" x2="24214" y2="27907"/>
                          <a14:foregroundMark x1="23891" y1="40698" x2="23891" y2="40698"/>
                          <a14:foregroundMark x1="23706" y1="40116" x2="24168" y2="43895"/>
                          <a14:foregroundMark x1="24723" y1="41860" x2="25323" y2="43895"/>
                          <a14:foregroundMark x1="28558" y1="27035" x2="28558" y2="27035"/>
                          <a14:foregroundMark x1="27542" y1="42442" x2="28004" y2="47674"/>
                          <a14:foregroundMark x1="28420" y1="45640" x2="28974" y2="50872"/>
                          <a14:foregroundMark x1="22412" y1="49128" x2="22412" y2="4912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25" t="22673" r="69547" b="28928"/>
            <a:stretch/>
          </p:blipFill>
          <p:spPr>
            <a:xfrm>
              <a:off x="365918" y="1123521"/>
              <a:ext cx="1752601" cy="1527440"/>
            </a:xfrm>
            <a:prstGeom prst="rect">
              <a:avLst/>
            </a:prstGeom>
          </p:spPr>
        </p:pic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592F6AEC-782C-D8D8-E583-965C0AEBFE4B}"/>
                </a:ext>
              </a:extLst>
            </p:cNvPr>
            <p:cNvSpPr txBox="1"/>
            <p:nvPr/>
          </p:nvSpPr>
          <p:spPr>
            <a:xfrm>
              <a:off x="2270919" y="1564075"/>
              <a:ext cx="117959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Vì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sao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trên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Trái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Đất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có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ngày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và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đêm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40227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B3C500C-5195-42C2-CE75-E8242F2C5F41}"/>
              </a:ext>
            </a:extLst>
          </p:cNvPr>
          <p:cNvSpPr txBox="1"/>
          <p:nvPr/>
        </p:nvSpPr>
        <p:spPr>
          <a:xfrm>
            <a:off x="4937919" y="2362200"/>
            <a:ext cx="697979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kumimoji="0" lang="en-US" sz="12800" b="0" i="0" u="none" strike="noStrike" kern="1200" cap="none" spc="0" normalizeH="0" noProof="0" dirty="0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noProof="0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kumimoji="0" lang="en-US" sz="12800" b="0" i="0" u="none" strike="noStrike" kern="1200" cap="none" spc="0" normalizeH="0" baseline="0" noProof="0" dirty="0">
              <a:ln w="22225">
                <a:solidFill>
                  <a:srgbClr val="70AD47">
                    <a:lumMod val="75000"/>
                  </a:srgbClr>
                </a:solidFill>
                <a:prstDash val="sysDash"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F1CC0BA8-9654-4C11-7022-321373AF3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02" b="92415" l="9752" r="89894">
                        <a14:foregroundMark x1="62589" y1="92541" x2="64894" y2="88496"/>
                        <a14:foregroundMark x1="32270" y1="9861" x2="32270" y2="9861"/>
                        <a14:foregroundMark x1="28901" y1="9355" x2="28901" y2="9355"/>
                        <a14:foregroundMark x1="32979" y1="9102" x2="32979" y2="9102"/>
                        <a14:foregroundMark x1="89716" y1="50948" x2="89716" y2="50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720" y="3711668"/>
            <a:ext cx="4056807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46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15977CF-90B4-0818-4A12-6766088E44C6}"/>
              </a:ext>
            </a:extLst>
          </p:cNvPr>
          <p:cNvSpPr txBox="1"/>
          <p:nvPr/>
        </p:nvSpPr>
        <p:spPr>
          <a:xfrm>
            <a:off x="92244" y="921419"/>
            <a:ext cx="55314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defTabSz="121917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n-US" sz="400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 và nói tên các hành tinh trong hệ Mặt Trời ở sơ đồ dưới đây.</a:t>
            </a:r>
          </a:p>
          <a:p>
            <a:pPr marL="742950" marR="0" lvl="0" indent="-742950" defTabSz="121917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 mặt Trời ra xa dần, Trái Đất là hành tinh thứ mấy?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89546C3-4B47-D65E-93E6-6D1385971D65}"/>
              </a:ext>
            </a:extLst>
          </p:cNvPr>
          <p:cNvSpPr txBox="1"/>
          <p:nvPr/>
        </p:nvSpPr>
        <p:spPr>
          <a:xfrm>
            <a:off x="7129738" y="152400"/>
            <a:ext cx="9044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trí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Trái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Đất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hệ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Mặt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Trời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1A0787AC-09E3-115F-3D35-C22B4DD9B7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881" y="5989770"/>
            <a:ext cx="8010057" cy="2760529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0C362FCB-A223-9C70-DF6B-D9253DFAA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119" y="982379"/>
            <a:ext cx="9827604" cy="601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0308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18533AA-6D21-BD4F-A10F-2C04D6D807D2}"/>
              </a:ext>
            </a:extLst>
          </p:cNvPr>
          <p:cNvSpPr txBox="1"/>
          <p:nvPr/>
        </p:nvSpPr>
        <p:spPr>
          <a:xfrm>
            <a:off x="4887119" y="1727201"/>
            <a:ext cx="8026400" cy="3135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 dirty="0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kumimoji="0" lang="en-US" sz="12800" b="0" i="0" u="none" strike="noStrike" kern="1200" cap="none" spc="0" normalizeH="0" baseline="0" noProof="0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kumimoji="0" lang="en-US" sz="12800" b="0" i="0" u="none" strike="noStrike" kern="1200" cap="none" spc="0" normalizeH="0" baseline="0" noProof="0" dirty="0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12800" b="0" i="0" u="none" strike="noStrike" kern="1200" cap="none" spc="0" normalizeH="0" baseline="0" noProof="0" dirty="0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kumimoji="0" lang="en-US" sz="12800" b="0" i="0" u="none" strike="noStrike" kern="1200" cap="none" spc="0" normalizeH="0" baseline="0" noProof="0" dirty="0">
              <a:ln w="22225">
                <a:solidFill>
                  <a:srgbClr val="70AD47">
                    <a:lumMod val="75000"/>
                  </a:srgbClr>
                </a:solidFill>
                <a:prstDash val="sysDash"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60871FB-8CD8-4939-CB6E-4CC69473E4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28889" r="14433" b="10000"/>
          <a:stretch/>
        </p:blipFill>
        <p:spPr>
          <a:xfrm>
            <a:off x="7427120" y="4251325"/>
            <a:ext cx="2846647" cy="489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2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2E44864A-997A-73A5-5BD2-765971753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617" y="798135"/>
            <a:ext cx="12799404" cy="7836856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AF2DB8C-140A-24AA-BA08-E20B65FCA47F}"/>
              </a:ext>
            </a:extLst>
          </p:cNvPr>
          <p:cNvSpPr txBox="1"/>
          <p:nvPr/>
        </p:nvSpPr>
        <p:spPr>
          <a:xfrm>
            <a:off x="7129738" y="152400"/>
            <a:ext cx="9044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Vị trí của Trái Đất trong hệ Mặt Trời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525800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6EA9C6C8-EC1B-5142-60AD-F7658C850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916" y="30480"/>
            <a:ext cx="8443119" cy="8606405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F24048F-62D9-AFBC-A44D-FD42DAE99564}"/>
              </a:ext>
            </a:extLst>
          </p:cNvPr>
          <p:cNvSpPr txBox="1"/>
          <p:nvPr/>
        </p:nvSpPr>
        <p:spPr>
          <a:xfrm>
            <a:off x="8443119" y="1066800"/>
            <a:ext cx="5943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Trái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tám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hành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chuyển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xung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Trái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hành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86F3DAC3-A49E-A2B0-02C2-F62D5EDE29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0" b="91916" l="9929" r="89894">
                        <a14:foregroundMark x1="39716" y1="89920" x2="39716" y2="89920"/>
                        <a14:foregroundMark x1="50355" y1="91916" x2="50355" y2="919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1719" y="-685800"/>
            <a:ext cx="5696084" cy="1011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731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E6B0851B-22E7-1AEA-B3F1-E2EF20BAA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4" t="27753" r="12023" b="4994"/>
          <a:stretch/>
        </p:blipFill>
        <p:spPr>
          <a:xfrm>
            <a:off x="3256632" y="1676399"/>
            <a:ext cx="11495688" cy="6825565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15977CF-90B4-0818-4A12-6766088E44C6}"/>
              </a:ext>
            </a:extLst>
          </p:cNvPr>
          <p:cNvSpPr txBox="1"/>
          <p:nvPr/>
        </p:nvSpPr>
        <p:spPr>
          <a:xfrm>
            <a:off x="823119" y="914400"/>
            <a:ext cx="16082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121917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chiều</a:t>
            </a:r>
            <a:r>
              <a:rPr lang="en-US" sz="40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chuyển</a:t>
            </a:r>
            <a:r>
              <a:rPr lang="en-US" sz="40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Trái</a:t>
            </a:r>
            <a:r>
              <a:rPr lang="en-US" sz="40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Đất</a:t>
            </a:r>
            <a:r>
              <a:rPr lang="en-US" sz="40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quanh</a:t>
            </a:r>
            <a:r>
              <a:rPr lang="en-US" sz="40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Mặt</a:t>
            </a:r>
            <a:r>
              <a:rPr lang="en-US" sz="40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Trời</a:t>
            </a:r>
            <a:r>
              <a:rPr lang="en-US" sz="40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sơ</a:t>
            </a:r>
            <a:r>
              <a:rPr lang="en-US" sz="40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89546C3-4B47-D65E-93E6-6D1385971D65}"/>
              </a:ext>
            </a:extLst>
          </p:cNvPr>
          <p:cNvSpPr txBox="1"/>
          <p:nvPr/>
        </p:nvSpPr>
        <p:spPr>
          <a:xfrm>
            <a:off x="7129738" y="152400"/>
            <a:ext cx="9044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Chuyển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Trái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Đất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1A0787AC-09E3-115F-3D35-C22B4DD9B7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881" y="5989771"/>
            <a:ext cx="6019641" cy="207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336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10349</TotalTime>
  <Words>396</Words>
  <Application>Microsoft Office PowerPoint</Application>
  <PresentationFormat>Custom</PresentationFormat>
  <Paragraphs>43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Arial-Rounded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MY PC</dc:creator>
  <dc:description>9Slide.vn</dc:description>
  <cp:lastModifiedBy>Đào Thị Minh Phượng</cp:lastModifiedBy>
  <cp:revision>1358</cp:revision>
  <dcterms:created xsi:type="dcterms:W3CDTF">2008-09-09T22:52:10Z</dcterms:created>
  <dcterms:modified xsi:type="dcterms:W3CDTF">2023-05-18T08:36:51Z</dcterms:modified>
  <cp:category>9Slide.vn</cp:category>
</cp:coreProperties>
</file>