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3" r:id="rId2"/>
    <p:sldId id="257" r:id="rId3"/>
    <p:sldId id="258" r:id="rId4"/>
    <p:sldId id="269" r:id="rId5"/>
    <p:sldId id="259" r:id="rId6"/>
    <p:sldId id="261" r:id="rId7"/>
    <p:sldId id="263" r:id="rId8"/>
    <p:sldId id="264" r:id="rId9"/>
    <p:sldId id="265" r:id="rId10"/>
    <p:sldId id="281" r:id="rId11"/>
    <p:sldId id="266" r:id="rId12"/>
    <p:sldId id="267" r:id="rId13"/>
    <p:sldId id="268" r:id="rId14"/>
    <p:sldId id="270" r:id="rId15"/>
    <p:sldId id="273" r:id="rId16"/>
    <p:sldId id="274" r:id="rId17"/>
    <p:sldId id="278" r:id="rId18"/>
    <p:sldId id="271" r:id="rId19"/>
    <p:sldId id="285" r:id="rId20"/>
    <p:sldId id="288" r:id="rId21"/>
    <p:sldId id="287" r:id="rId22"/>
    <p:sldId id="28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4CE52-1F98-41EA-8CD5-6A5F0A5464FE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ECB18-4A95-46D4-BF6F-7BC67EC6D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8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5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53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vi-VN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33400" y="3505200"/>
            <a:ext cx="81534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BÀI: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Ngắm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trăng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1905000" y="2103438"/>
            <a:ext cx="5180013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 2:</a:t>
            </a:r>
            <a:b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Không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đề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TAPDOC4_0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66801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2438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 2:</a:t>
            </a:r>
            <a:br>
              <a:rPr lang="en-US" sz="5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đề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05000"/>
            <a:ext cx="91440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(1946 – 1954)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2202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đề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Đường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non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khách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tới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đầy</a:t>
            </a:r>
            <a:endParaRPr lang="en-US" sz="40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Rừng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sâu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quân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đến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tung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bay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chim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ngàn</a:t>
            </a:r>
            <a:endParaRPr lang="en-US" sz="40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quân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việc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nước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đã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bàn</a:t>
            </a:r>
            <a:endParaRPr lang="en-US" sz="4000" b="1" dirty="0" smtClean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Xách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bương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dắt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trẻ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ra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vườn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tưới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rau</a:t>
            </a:r>
            <a:r>
              <a:rPr lang="en-US" sz="4000" b="1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Hồ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Chí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Minh</a:t>
            </a:r>
          </a:p>
          <a:p>
            <a:pPr marL="0" indent="0" algn="ctr">
              <a:buNone/>
            </a:pPr>
            <a:endParaRPr lang="en-US" sz="40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5417"/>
            <a:ext cx="91440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Arial Rounded MT Bold" pitchFamily="34" charset="0"/>
              </a:rPr>
              <a:t>Hình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ảnh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khách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đến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thăm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trong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cảnh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đường</a:t>
            </a:r>
            <a:r>
              <a:rPr lang="en-US" sz="4000" b="1" dirty="0">
                <a:latin typeface="Arial Rounded MT Bold" pitchFamily="34" charset="0"/>
              </a:rPr>
              <a:t> non </a:t>
            </a:r>
            <a:r>
              <a:rPr lang="en-US" sz="4000" b="1" dirty="0" err="1">
                <a:latin typeface="Arial Rounded MT Bold" pitchFamily="34" charset="0"/>
              </a:rPr>
              <a:t>nở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đầy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những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bông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hoa</a:t>
            </a:r>
            <a:r>
              <a:rPr lang="en-US" sz="4000" b="1" dirty="0">
                <a:latin typeface="Arial Rounded MT Bold" pitchFamily="34" charset="0"/>
              </a:rPr>
              <a:t>. </a:t>
            </a:r>
            <a:r>
              <a:rPr lang="en-US" sz="4000" b="1" dirty="0" err="1">
                <a:latin typeface="Arial Rounded MT Bold" pitchFamily="34" charset="0"/>
              </a:rPr>
              <a:t>Rừng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sâu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quân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đến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tung</a:t>
            </a:r>
            <a:r>
              <a:rPr lang="en-US" sz="4000" b="1" dirty="0">
                <a:latin typeface="Arial Rounded MT Bold" pitchFamily="34" charset="0"/>
              </a:rPr>
              <a:t> bay </a:t>
            </a:r>
            <a:r>
              <a:rPr lang="en-US" sz="4000" b="1" dirty="0" err="1">
                <a:latin typeface="Arial Rounded MT Bold" pitchFamily="34" charset="0"/>
              </a:rPr>
              <a:t>chim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ngàn</a:t>
            </a:r>
            <a:r>
              <a:rPr lang="en-US" sz="4000" b="1" dirty="0">
                <a:latin typeface="Arial Rounded MT Bold" pitchFamily="34" charset="0"/>
              </a:rPr>
              <a:t>. </a:t>
            </a:r>
            <a:r>
              <a:rPr lang="en-US" sz="4000" b="1" dirty="0" err="1">
                <a:latin typeface="Arial Rounded MT Bold" pitchFamily="34" charset="0"/>
              </a:rPr>
              <a:t>Bàn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xong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việc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quân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việc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nước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xách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bương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dắt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em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bé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ra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vườn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tưới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rau</a:t>
            </a:r>
            <a:r>
              <a:rPr lang="en-US" sz="4000" b="1" dirty="0">
                <a:latin typeface="Arial Rounded MT Bold" pitchFamily="34" charset="0"/>
              </a:rPr>
              <a:t>. Qua </a:t>
            </a:r>
            <a:r>
              <a:rPr lang="en-US" sz="4000" b="1" dirty="0" err="1">
                <a:latin typeface="Arial Rounded MT Bold" pitchFamily="34" charset="0"/>
              </a:rPr>
              <a:t>lời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tả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của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cảnh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rừng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núi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chiến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khu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thật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đẹp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đẽ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thơ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mộng</a:t>
            </a:r>
            <a:r>
              <a:rPr lang="en-US" sz="4000" b="1" dirty="0">
                <a:latin typeface="Arial Rounded MT Bold" pitchFamily="34" charset="0"/>
              </a:rPr>
              <a:t>. </a:t>
            </a:r>
            <a:r>
              <a:rPr lang="en-US" sz="4000" b="1" dirty="0" err="1">
                <a:latin typeface="Arial Rounded MT Bold" pitchFamily="34" charset="0"/>
              </a:rPr>
              <a:t>Giữa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bộn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bề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công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việc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vẫn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sống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rất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bình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dị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yêu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trẻ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yêu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đời</a:t>
            </a:r>
            <a:r>
              <a:rPr lang="en-US" sz="4000" b="1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1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00FF"/>
                </a:solidFill>
              </a:rPr>
              <a:t>Đường</a:t>
            </a:r>
            <a:r>
              <a:rPr lang="en-US" sz="3600" b="1" dirty="0" smtClean="0">
                <a:solidFill>
                  <a:srgbClr val="0000FF"/>
                </a:solidFill>
              </a:rPr>
              <a:t> non </a:t>
            </a:r>
            <a:r>
              <a:rPr lang="en-US" sz="3600" b="1" dirty="0" err="1" smtClean="0">
                <a:solidFill>
                  <a:srgbClr val="0000FF"/>
                </a:solidFill>
              </a:rPr>
              <a:t>khách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tới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hoa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đầy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00FF"/>
                </a:solidFill>
              </a:rPr>
              <a:t>Rừng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quân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đến</a:t>
            </a:r>
            <a:r>
              <a:rPr lang="en-US" sz="3600" b="1" dirty="0" smtClean="0">
                <a:solidFill>
                  <a:srgbClr val="0000FF"/>
                </a:solidFill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</a:rPr>
              <a:t>tung</a:t>
            </a:r>
            <a:r>
              <a:rPr lang="en-US" sz="3600" b="1" dirty="0" smtClean="0">
                <a:solidFill>
                  <a:srgbClr val="0000FF"/>
                </a:solidFill>
              </a:rPr>
              <a:t> bay </a:t>
            </a:r>
            <a:r>
              <a:rPr lang="en-US" sz="3600" b="1" dirty="0" err="1" smtClean="0">
                <a:solidFill>
                  <a:srgbClr val="0000FF"/>
                </a:solidFill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ngàn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00FF"/>
                </a:solidFill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quân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nước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bàn</a:t>
            </a:r>
            <a:r>
              <a:rPr lang="en-US" sz="3600" b="1" dirty="0" smtClean="0">
                <a:solidFill>
                  <a:srgbClr val="0000FF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00FF"/>
                </a:solidFill>
              </a:rPr>
              <a:t>Xách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bương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dắt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trẻ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vườn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tưới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rau</a:t>
            </a:r>
            <a:r>
              <a:rPr lang="en-US" sz="3600" b="1" dirty="0" smtClean="0">
                <a:solidFill>
                  <a:srgbClr val="0000FF"/>
                </a:solidFill>
              </a:rPr>
              <a:t>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Đường</a:t>
            </a:r>
            <a:r>
              <a:rPr lang="en-US" b="1" dirty="0" smtClean="0">
                <a:latin typeface="+mj-lt"/>
              </a:rPr>
              <a:t> non </a:t>
            </a:r>
            <a:r>
              <a:rPr lang="en-US" b="1" dirty="0" err="1" smtClean="0">
                <a:latin typeface="+mj-lt"/>
              </a:rPr>
              <a:t>khách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tới</a:t>
            </a:r>
            <a:r>
              <a:rPr lang="en-US" b="1" dirty="0" smtClean="0">
                <a:latin typeface="+mj-lt"/>
              </a:rPr>
              <a:t>………………………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Rừng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sâu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quân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đến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tung</a:t>
            </a:r>
            <a:r>
              <a:rPr lang="en-US" b="1" dirty="0" smtClean="0">
                <a:latin typeface="+mj-lt"/>
              </a:rPr>
              <a:t> bay……………….......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Việc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quân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việc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nước</a:t>
            </a:r>
            <a:r>
              <a:rPr lang="en-US" b="1" dirty="0" smtClean="0">
                <a:latin typeface="+mj-lt"/>
              </a:rPr>
              <a:t>………………………..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Xách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bương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dắt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trẻ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ra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vườn</a:t>
            </a:r>
            <a:r>
              <a:rPr lang="en-US" b="1" dirty="0" smtClean="0">
                <a:latin typeface="+mj-lt"/>
              </a:rPr>
              <a:t> ………………………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1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non……………………..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……………………………………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em,hai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ca04cb79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4600" y="2065338"/>
            <a:ext cx="571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</a:rPr>
              <a:t>Dặn dò</a:t>
            </a:r>
          </a:p>
        </p:txBody>
      </p:sp>
      <p:pic>
        <p:nvPicPr>
          <p:cNvPr id="13316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85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PDOC4_0013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46666"/>
            <a:ext cx="7772400" cy="533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alpha val="48000"/>
                </a:schemeClr>
              </a:gs>
            </a:gsLst>
            <a:lin ang="2700000" scaled="1"/>
          </a:gradFill>
        </p:spPr>
      </p:pic>
      <p:sp>
        <p:nvSpPr>
          <p:cNvPr id="2" name="Rectangle 1"/>
          <p:cNvSpPr/>
          <p:nvPr/>
        </p:nvSpPr>
        <p:spPr>
          <a:xfrm>
            <a:off x="1981200" y="304800"/>
            <a:ext cx="5564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BÀI 1: NGẮM TRĂNG</a:t>
            </a:r>
          </a:p>
        </p:txBody>
      </p:sp>
    </p:spTree>
    <p:extLst>
      <p:ext uri="{BB962C8B-B14F-4D97-AF65-F5344CB8AC3E}">
        <p14:creationId xmlns:p14="http://schemas.microsoft.com/office/powerpoint/2010/main" val="17144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Các loại lớp 4B\BÀI GIẢNG POI\Tuần 32\Cảnh đẹp\đẹp cảnh\49948385_2440959572643043_707914135413509324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81600" y="-2019300"/>
            <a:ext cx="19507200" cy="1089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Các loại lớp 4B\BÀI GIẢNG POI\Tuần 32\Cảnh đẹp\đẹp cảnh\50724769_2445462218859445_775459792863048499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81600" y="-2176463"/>
            <a:ext cx="19507200" cy="1121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ác loại lớp 4B\BÀI GIẢNG POI\Tuần 32\Cảnh đẹp\đẹp cảnh\50127094_1999470796836921_411865390204216934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95650" y="-1814513"/>
            <a:ext cx="15735300" cy="1048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084" y="386477"/>
            <a:ext cx="78502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NHÀ:</a:t>
            </a:r>
          </a:p>
          <a:p>
            <a:pPr marL="685800" indent="-685800" algn="ctr">
              <a:buFont typeface="Wingdings" pitchFamily="2" charset="2"/>
              <a:buChar char="v"/>
            </a:pP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indent="-685800"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cap="none" spc="0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643" y="3764340"/>
            <a:ext cx="79147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Kì</a:t>
            </a:r>
            <a:r>
              <a:rPr lang="en-US" sz="4800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sau</a:t>
            </a:r>
            <a:r>
              <a:rPr lang="en-US" sz="4800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  <a:r>
              <a:rPr lang="en-US" sz="480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</a:t>
            </a:r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ương</a:t>
            </a:r>
            <a:r>
              <a:rPr lang="en-US" sz="4800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quốc</a:t>
            </a:r>
            <a:r>
              <a:rPr lang="en-US" sz="4800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vắng</a:t>
            </a:r>
            <a:r>
              <a:rPr lang="en-US" sz="4800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nụ</a:t>
            </a:r>
            <a:r>
              <a:rPr lang="en-US" sz="480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ười</a:t>
            </a:r>
            <a:r>
              <a:rPr lang="en-US" sz="4800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</a:t>
            </a:r>
            <a:r>
              <a:rPr lang="en-US" sz="4800" cap="none" spc="0" dirty="0" err="1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tiếp</a:t>
            </a:r>
            <a:r>
              <a:rPr lang="en-US" sz="4800" cap="none" spc="0" dirty="0" smtClean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  <a:endParaRPr lang="en-US" sz="4800" cap="none" spc="0" dirty="0">
              <a:ln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1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</a:rPr>
              <a:t>     </a:t>
            </a:r>
            <a:r>
              <a:rPr lang="en-US" sz="4800" b="1" dirty="0" err="1" smtClean="0">
                <a:solidFill>
                  <a:srgbClr val="FF0000"/>
                </a:solidFill>
              </a:rPr>
              <a:t>Tháng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8 </a:t>
            </a:r>
            <a:r>
              <a:rPr lang="en-US" sz="4800" b="1" dirty="0" err="1">
                <a:solidFill>
                  <a:srgbClr val="FF0000"/>
                </a:solidFill>
              </a:rPr>
              <a:t>năm</a:t>
            </a:r>
            <a:r>
              <a:rPr lang="en-US" sz="4800" b="1" dirty="0">
                <a:solidFill>
                  <a:srgbClr val="FF0000"/>
                </a:solidFill>
              </a:rPr>
              <a:t> 1942, </a:t>
            </a:r>
            <a:r>
              <a:rPr lang="en-US" sz="4800" b="1" dirty="0" err="1">
                <a:solidFill>
                  <a:srgbClr val="FF0000"/>
                </a:solidFill>
              </a:rPr>
              <a:t>trên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đường</a:t>
            </a:r>
            <a:r>
              <a:rPr lang="en-US" sz="4800" b="1" dirty="0">
                <a:solidFill>
                  <a:srgbClr val="FF0000"/>
                </a:solidFill>
              </a:rPr>
              <a:t> sang </a:t>
            </a:r>
            <a:r>
              <a:rPr lang="en-US" sz="4800" b="1" dirty="0" err="1">
                <a:solidFill>
                  <a:srgbClr val="FF0000"/>
                </a:solidFill>
              </a:rPr>
              <a:t>Trung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Quốc</a:t>
            </a:r>
            <a:r>
              <a:rPr lang="en-US" sz="4800" b="1" dirty="0">
                <a:solidFill>
                  <a:srgbClr val="FF0000"/>
                </a:solidFill>
              </a:rPr>
              <a:t>, </a:t>
            </a:r>
            <a:r>
              <a:rPr lang="en-US" sz="4800" b="1" dirty="0" err="1">
                <a:solidFill>
                  <a:srgbClr val="FF0000"/>
                </a:solidFill>
              </a:rPr>
              <a:t>Bác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Hồ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chính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quyền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Tưởng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Giới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Thạch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bắt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giam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giữ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hơn</a:t>
            </a:r>
            <a:r>
              <a:rPr lang="en-US" sz="4800" b="1" dirty="0">
                <a:solidFill>
                  <a:srgbClr val="FF0000"/>
                </a:solidFill>
              </a:rPr>
              <a:t> 1 </a:t>
            </a:r>
            <a:r>
              <a:rPr lang="en-US" sz="4800" b="1" dirty="0" err="1">
                <a:solidFill>
                  <a:srgbClr val="FF0000"/>
                </a:solidFill>
              </a:rPr>
              <a:t>năm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trời</a:t>
            </a:r>
            <a:r>
              <a:rPr lang="en-US" sz="4800" b="1" dirty="0">
                <a:solidFill>
                  <a:srgbClr val="FF0000"/>
                </a:solidFill>
              </a:rPr>
              <a:t>.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được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sáng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tác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lao</a:t>
            </a:r>
            <a:r>
              <a:rPr lang="en-US" sz="4800" b="1" dirty="0">
                <a:solidFill>
                  <a:srgbClr val="FF0000"/>
                </a:solidFill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48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90600"/>
            <a:ext cx="8915400" cy="39624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304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Tìm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hiểu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 :  </a:t>
            </a:r>
            <a:r>
              <a:rPr lang="en-US" b="1" dirty="0" err="1" smtClean="0">
                <a:solidFill>
                  <a:srgbClr val="FF0000"/>
                </a:solidFill>
              </a:rPr>
              <a:t>Ngắm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trăng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26323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ảnh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ngắm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ngoài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cửa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nhòm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khe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cửa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ngắm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6520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2/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ảnh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77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Tình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thiết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mà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Bác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dành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thiên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nhiên</a:t>
            </a:r>
            <a:r>
              <a:rPr lang="en-US" sz="5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29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3/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……………………,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……………………..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………………….,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…………………......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…………………………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………………………….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………………………………….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……………………………..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672</Words>
  <Application>Microsoft Office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DFKai-SB</vt:lpstr>
      <vt:lpstr>Arial</vt:lpstr>
      <vt:lpstr>Arial Rounded MT Bold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                       Ngắm Trăng Trong tù không rượu cũng không hoa   Cảnh đẹp đêm nay, khó hững hờ  Người ngắm trăng soi ngoài cửa sổ  Trăng nhòm khe cửa ngắm nhà thơ.</vt:lpstr>
      <vt:lpstr>Tìm hiểu bài  :  Ngắm trăng</vt:lpstr>
      <vt:lpstr>PowerPoint Presentation</vt:lpstr>
      <vt:lpstr>Ngắm Trăng</vt:lpstr>
      <vt:lpstr>PowerPoint Presentation</vt:lpstr>
      <vt:lpstr>PowerPoint Presentation</vt:lpstr>
      <vt:lpstr>BÀI 2: Không đề</vt:lpstr>
      <vt:lpstr>BÀI 2: Không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LỚP 4 NGẮM TRĂNG. KHÔNG ĐỀ</dc:title>
  <dc:creator>Tuyết Nga</dc:creator>
  <cp:lastModifiedBy>MTC</cp:lastModifiedBy>
  <cp:revision>32</cp:revision>
  <dcterms:created xsi:type="dcterms:W3CDTF">2006-08-16T00:00:00Z</dcterms:created>
  <dcterms:modified xsi:type="dcterms:W3CDTF">2023-04-05T09:22:02Z</dcterms:modified>
</cp:coreProperties>
</file>