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15/04/2023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15/04/2023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5.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8.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2.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1.wav"/><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xmlns=""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xmlns=""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xmlns=""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xmlns=""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 sẽ mặc giáp phục</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thật đẹp</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dân chúng thêm phấn khích,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giặc trông thấy</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 Ta sẽ mặc giáp phục</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thật đẹp</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dân chúng thêm phấn khích,</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giặc trông thấy</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kinh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Văn Lang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xmlns=""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xmlns=""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chia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đoạn</a:t>
              </a:r>
              <a:endPar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xmlns=""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xmlns=""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xmlns=""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xmlns=""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xmlns=""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xmlns=""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xmlns=""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xmlns=""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xmlns=""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xmlns=""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xmlns=""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xmlns=""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23" name="Picture 22">
            <a:extLst>
              <a:ext uri="{FF2B5EF4-FFF2-40B4-BE49-F238E27FC236}">
                <a16:creationId xmlns:a16="http://schemas.microsoft.com/office/drawing/2014/main" xmlns=""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xmlns=""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Yêu</a:t>
            </a:r>
            <a:r>
              <a:rPr kumimoji="0" lang="zh-CN" altLang="en-US" sz="28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Phân</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công</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theo</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Tất</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cả</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thành</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viên</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đều</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Giải</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nghĩa</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từ</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cùng</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nhau</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xmlns=""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xmlns=""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xmlns=""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xmlns=""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xmlns=""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xmlns=""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xmlns=""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xmlns=""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xmlns=""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xmlns=""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toàn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xmlns=""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xmlns=""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xmlns=""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xmlns=""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xmlns=""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xmlns=""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xmlns=""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xmlns=""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xmlns=""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xmlns=""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xmlns=""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xmlns=""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xmlns=""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xmlns=""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xmlns=""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xmlns=""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xmlns=""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xmlns=""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xmlns=""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xmlns=""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xmlns=""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xmlns=""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 bài đọc </a:t>
            </a:r>
            <a:r>
              <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Hai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Bà</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Trưng</a:t>
            </a: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Nhà Hán: triều đại ở Trung Quốc, cách đây hơn 2000 năm.</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xmlns=""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xmlns=""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xmlns=""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xmlns=""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xmlns=""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Luy Lâu: vùng đất thuộc huyện Thuận Thành, tỉnh Bắc Ninh ngày nay.</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xmlns=""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Trẩy quân: đoàn quân lên đường</a:t>
            </a:r>
            <a:r>
              <a:rPr lang="vi-VN"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xmlns=""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xmlns=""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Lưu danh: để lại tên tuổi và tiếng tốt.</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xmlns=""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xmlns=""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xmlns=""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xmlns=""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tội</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ác</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giặc</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ngoạ</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xmlns=""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xmlns="" id="{504A44F3-A517-5552-3889-369CA792A7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xmlns=""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xmlns=""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xmlns=""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xmlns=""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xmlns=""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em, vì sao Hai Bà Trưng phất cờ khởi nghĩa? </a:t>
              </a:r>
            </a:p>
          </p:txBody>
        </p:sp>
        <p:pic>
          <p:nvPicPr>
            <p:cNvPr id="38" name="Picture 37">
              <a:extLst>
                <a:ext uri="{FF2B5EF4-FFF2-40B4-BE49-F238E27FC236}">
                  <a16:creationId xmlns:a16="http://schemas.microsoft.com/office/drawing/2014/main" xmlns=""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xmlns=""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xmlns=""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xmlns=""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xmlns=""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xmlns=""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5. </a:t>
              </a:r>
              <a:r>
                <a:rPr lang="vi-VN"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xmlns=""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latin typeface="Times New Roman" panose="02020603050405020304" pitchFamily="18" charset="0"/>
                  <a:cs typeface="Times New Roman" panose="02020603050405020304" pitchFamily="18" charset="0"/>
                </a:rPr>
                <a:t>1. </a:t>
              </a:r>
              <a:r>
                <a:rPr lang="en-US" sz="4400" dirty="0" err="1">
                  <a:solidFill>
                    <a:srgbClr val="002060"/>
                  </a:solidFill>
                  <a:latin typeface="Times New Roman" panose="02020603050405020304" pitchFamily="18" charset="0"/>
                  <a:cs typeface="Times New Roman" panose="02020603050405020304" pitchFamily="18" charset="0"/>
                </a:rPr>
                <a:t>Tìm</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những</a:t>
              </a:r>
              <a:r>
                <a:rPr lang="en-US" sz="4400" dirty="0">
                  <a:solidFill>
                    <a:srgbClr val="002060"/>
                  </a:solidFill>
                  <a:latin typeface="Times New Roman" panose="02020603050405020304" pitchFamily="18" charset="0"/>
                  <a:cs typeface="Times New Roman" panose="02020603050405020304" pitchFamily="18" charset="0"/>
                </a:rPr>
                <a:t> chi </a:t>
              </a:r>
              <a:r>
                <a:rPr lang="en-US" sz="4400" dirty="0" err="1">
                  <a:solidFill>
                    <a:srgbClr val="002060"/>
                  </a:solidFill>
                  <a:latin typeface="Times New Roman" panose="02020603050405020304" pitchFamily="18" charset="0"/>
                  <a:cs typeface="Times New Roman" panose="02020603050405020304" pitchFamily="18" charset="0"/>
                </a:rPr>
                <a:t>tiết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cho</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thấy</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tội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ác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của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giặc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ngoại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xâm</a:t>
              </a:r>
              <a:r>
                <a:rPr lang="en-US" sz="4400" dirty="0">
                  <a:solidFill>
                    <a:srgbClr val="002060"/>
                  </a:solidFill>
                  <a:latin typeface="Times New Roman" panose="02020603050405020304" pitchFamily="18" charset="0"/>
                  <a:cs typeface="Times New Roman" panose="02020603050405020304" pitchFamily="18" charset="0"/>
                </a:rPr>
                <a:t>. </a:t>
              </a:r>
              <a:endParaRPr lang="en-US" sz="4400" i="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151493"/>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anose="02020603050405020304" pitchFamily="18" charset="0"/>
                <a:cs typeface="Times New Roman" panose="02020603050405020304" pitchFamily="18"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anose="02020603050405020304" pitchFamily="18" charset="0"/>
                <a:cs typeface="Times New Roman" panose="02020603050405020304" pitchFamily="18" charset="0"/>
              </a:rPr>
              <a:t>Hai Bà Trưng phất cờ khởi nghĩa vì hai bà căm thù bọn giặc hung ác, muốn giành lại non song, cứu dân chúng khỏi ách nô lệ, </a:t>
            </a:r>
            <a:r>
              <a:rPr lang="vi-VN" sz="4000" dirty="0">
                <a:solidFill>
                  <a:srgbClr val="00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xmlns=""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151492"/>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xmlns="" id="{4225EA28-83D1-4F22-C36E-E2C3E0BB80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xmlns=""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Theo </a:t>
            </a:r>
            <a:r>
              <a:rPr lang="en-US" sz="4800" dirty="0" err="1">
                <a:solidFill>
                  <a:srgbClr val="002060"/>
                </a:solidFill>
                <a:latin typeface="Times New Roman" panose="02020603050405020304" pitchFamily="18" charset="0"/>
                <a:cs typeface="Times New Roman" panose="02020603050405020304" pitchFamily="18" charset="0"/>
              </a:rPr>
              <a:t>em</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nội</a:t>
            </a:r>
            <a:r>
              <a:rPr lang="en-US" sz="4800" dirty="0">
                <a:solidFill>
                  <a:srgbClr val="002060"/>
                </a:solidFill>
                <a:latin typeface="Times New Roman" panose="02020603050405020304" pitchFamily="18" charset="0"/>
                <a:cs typeface="Times New Roman" panose="02020603050405020304" pitchFamily="18" charset="0"/>
              </a:rPr>
              <a:t> dung </a:t>
            </a:r>
            <a:r>
              <a:rPr lang="en-US" sz="4800" dirty="0" err="1">
                <a:solidFill>
                  <a:srgbClr val="002060"/>
                </a:solidFill>
                <a:latin typeface="Times New Roman" panose="02020603050405020304" pitchFamily="18" charset="0"/>
                <a:cs typeface="Times New Roman" panose="02020603050405020304" pitchFamily="18" charset="0"/>
              </a:rPr>
              <a:t>chính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của</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bài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học</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là</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gì</a:t>
            </a:r>
            <a:r>
              <a:rPr lang="en-US" sz="4800" dirty="0">
                <a:solidFill>
                  <a:srgbClr val="002060"/>
                </a:solidFill>
                <a:latin typeface="Times New Roman" panose="02020603050405020304" pitchFamily="18" charset="0"/>
                <a:cs typeface="Times New Roman" panose="02020603050405020304" pitchFamily="18" charset="0"/>
              </a:rPr>
              <a:t>?</a:t>
            </a:r>
            <a:endParaRPr lang="vi-VN" sz="4800"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xmlns=""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smtClean="0">
                  <a:solidFill>
                    <a:srgbClr val="000000"/>
                  </a:solidFill>
                  <a:effectLst/>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C</a:t>
              </a:r>
              <a:r>
                <a:rPr lang="vi-VN" sz="3600" b="0" i="0" smtClean="0">
                  <a:solidFill>
                    <a:srgbClr val="000000"/>
                  </a:solidFill>
                  <a:effectLst/>
                  <a:latin typeface="Times New Roman" panose="02020603050405020304" pitchFamily="18" charset="0"/>
                  <a:cs typeface="Times New Roman" panose="02020603050405020304" pitchFamily="18" charset="0"/>
                </a:rPr>
                <a:t>a </a:t>
              </a:r>
              <a:r>
                <a:rPr lang="vi-VN" sz="3600" b="0" i="0" dirty="0">
                  <a:solidFill>
                    <a:srgbClr val="000000"/>
                  </a:solidFill>
                  <a:effectLst/>
                  <a:latin typeface="Times New Roman" panose="02020603050405020304" pitchFamily="18" charset="0"/>
                  <a:cs typeface="Times New Roman" panose="02020603050405020304" pitchFamily="18" charset="0"/>
                </a:rPr>
                <a:t>ngợi lòng yêu nước, tinh thần bất khuất chống giặc xâm lược của Hai Bà Trưng và nhân dân ta.</a:t>
              </a:r>
              <a:r>
                <a:rPr lang="vi-VN" sz="3600" b="0" i="0" dirty="0">
                  <a:solidFill>
                    <a:srgbClr val="000000"/>
                  </a:solidFill>
                  <a:effectLst/>
                  <a:latin typeface="OpenSans"/>
                </a:rPr>
                <a:t>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xmlns=""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xmlns=""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xmlns=""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xmlns=""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xmlns=""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6" name="push.wav"/>
          </p:stSnd>
        </p:sndAc>
      </p:transition>
    </mc:Choice>
    <mc:Fallback>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xmlns=""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xmlns="" id="{6BA9CAE4-9B70-557E-F8E6-5F2BC7156174}"/>
              </a:ext>
            </a:extLst>
          </p:cNvPr>
          <p:cNvSpPr txBox="1"/>
          <p:nvPr/>
        </p:nvSpPr>
        <p:spPr>
          <a:xfrm>
            <a:off x="1200149" y="1886847"/>
            <a:ext cx="8930821" cy="584775"/>
          </a:xfrm>
          <a:prstGeom prst="rect">
            <a:avLst/>
          </a:prstGeom>
          <a:noFill/>
        </p:spPr>
        <p:txBody>
          <a:bodyPr wrap="square">
            <a:spAutoFit/>
          </a:bodyPr>
          <a:lstStyle/>
          <a:p>
            <a:pPr algn="ct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hùng</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7">
            <a:extLst>
              <a:ext uri="{FF2B5EF4-FFF2-40B4-BE49-F238E27FC236}">
                <a16:creationId xmlns:a16="http://schemas.microsoft.com/office/drawing/2014/main" xmlns=""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xmlns=""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xmlns=""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xmlns=""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xmlns=""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xmlns=""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anose="02020603050405020304" pitchFamily="18" charset="0"/>
                  <a:cs typeface="Times New Roman" panose="02020603050405020304" pitchFamily="18" charset="0"/>
                </a:rPr>
                <a:t>Mắt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dõi</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xmlns=""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xmlns=""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Tai </a:t>
              </a:r>
              <a:r>
                <a:rPr lang="en-US" sz="4800" b="1" dirty="0" err="1">
                  <a:solidFill>
                    <a:srgbClr val="002060"/>
                  </a:solidFill>
                  <a:latin typeface="Times New Roman" panose="02020603050405020304" pitchFamily="18" charset="0"/>
                  <a:cs typeface="Times New Roman" panose="02020603050405020304" pitchFamily="18" charset="0"/>
                </a:rPr>
                <a:t>nghe</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xmlns=""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xmlns=""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Tay </a:t>
              </a:r>
              <a:r>
                <a:rPr lang="en-US" sz="4800" b="1" dirty="0" err="1">
                  <a:solidFill>
                    <a:srgbClr val="002060"/>
                  </a:solidFill>
                  <a:latin typeface="Times New Roman" panose="02020603050405020304" pitchFamily="18" charset="0"/>
                  <a:cs typeface="Times New Roman" panose="02020603050405020304" pitchFamily="18" charset="0"/>
                </a:rPr>
                <a:t>dò</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xmlns=""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xmlns=""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Hán</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đô hộ.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Giặc</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ngoại</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sâm</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ta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G</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Thành trì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lưu</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danh</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(Theo Văn Lang)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xmlns=""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xmlns=""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TỪ KHÓ</a:t>
            </a:r>
          </a:p>
        </p:txBody>
      </p:sp>
      <p:grpSp>
        <p:nvGrpSpPr>
          <p:cNvPr id="7" name="Group 6">
            <a:extLst>
              <a:ext uri="{FF2B5EF4-FFF2-40B4-BE49-F238E27FC236}">
                <a16:creationId xmlns:a16="http://schemas.microsoft.com/office/drawing/2014/main" xmlns=""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xmlns=""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xmlns=""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thuở</a:t>
              </a:r>
              <a:r>
                <a:rPr lang="en-US" altLang="zh-CN"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xưa</a:t>
              </a:r>
              <a:endParaRPr lang="zh-CN" alt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xmlns=""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xmlns=""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ngoại</a:t>
              </a:r>
              <a:r>
                <a:rPr lang="en-US" altLang="zh-CN" sz="36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xâm</a:t>
              </a:r>
              <a:endParaRPr lang="zh-CN" altLang="en-US" sz="36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2" name="Group 21">
            <a:extLst>
              <a:ext uri="{FF2B5EF4-FFF2-40B4-BE49-F238E27FC236}">
                <a16:creationId xmlns:a16="http://schemas.microsoft.com/office/drawing/2014/main" xmlns=""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xmlns=""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xmlns=""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ngút</a:t>
              </a:r>
              <a:r>
                <a:rPr lang="en-US" altLang="zh-CN" sz="3600" b="1" dirty="0">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trời</a:t>
              </a:r>
              <a:endParaRPr lang="zh-CN" altLang="en-US" sz="3600" b="1" dirty="0">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xmlns=""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xmlns=""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xmlns=""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võ</a:t>
              </a:r>
              <a:r>
                <a:rPr lang="en-US" altLang="zh-CN"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nghệ</a:t>
              </a:r>
              <a:endParaRPr lang="zh-CN" altLang="en-US"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8" name="Group 27">
            <a:extLst>
              <a:ext uri="{FF2B5EF4-FFF2-40B4-BE49-F238E27FC236}">
                <a16:creationId xmlns:a16="http://schemas.microsoft.com/office/drawing/2014/main" xmlns=""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xmlns=""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xmlns=""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trẩy</a:t>
              </a:r>
              <a:r>
                <a:rPr lang="en-US" altLang="zh-CN" sz="3600" b="1"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quân</a:t>
              </a:r>
              <a:endParaRPr lang="zh-CN" altLang="en-US" sz="3600" b="1"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31" name="Group 30">
            <a:extLst>
              <a:ext uri="{FF2B5EF4-FFF2-40B4-BE49-F238E27FC236}">
                <a16:creationId xmlns:a16="http://schemas.microsoft.com/office/drawing/2014/main" xmlns=""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xmlns=""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xmlns=""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giáp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phục</a:t>
              </a:r>
              <a:endParaRPr lang="zh-CN"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2596</Words>
  <Application>Microsoft Office PowerPoint</Application>
  <PresentationFormat>Widescreen</PresentationFormat>
  <Paragraphs>111</Paragraphs>
  <Slides>34</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微软雅黑</vt:lpstr>
      <vt:lpstr>宋体</vt:lpstr>
      <vt:lpstr>Arial</vt:lpstr>
      <vt:lpstr>Arial-Rounded</vt:lpstr>
      <vt:lpstr>Calibri</vt:lpstr>
      <vt:lpstr>Cambria</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35</cp:revision>
  <dcterms:created xsi:type="dcterms:W3CDTF">2023-01-31T09:31:32Z</dcterms:created>
  <dcterms:modified xsi:type="dcterms:W3CDTF">2023-04-15T16:12:01Z</dcterms:modified>
</cp:coreProperties>
</file>