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62" r:id="rId2"/>
    <p:sldId id="308" r:id="rId3"/>
    <p:sldId id="265" r:id="rId4"/>
    <p:sldId id="267" r:id="rId5"/>
    <p:sldId id="264" r:id="rId6"/>
    <p:sldId id="268" r:id="rId7"/>
    <p:sldId id="271" r:id="rId8"/>
    <p:sldId id="309" r:id="rId9"/>
    <p:sldId id="296" r:id="rId10"/>
    <p:sldId id="273" r:id="rId11"/>
    <p:sldId id="306" r:id="rId12"/>
    <p:sldId id="274" r:id="rId13"/>
    <p:sldId id="307" r:id="rId14"/>
    <p:sldId id="275" r:id="rId15"/>
    <p:sldId id="277" r:id="rId16"/>
    <p:sldId id="310" r:id="rId17"/>
    <p:sldId id="279" r:id="rId18"/>
    <p:sldId id="280" r:id="rId19"/>
    <p:sldId id="281" r:id="rId20"/>
    <p:sldId id="311" r:id="rId21"/>
    <p:sldId id="312" r:id="rId22"/>
    <p:sldId id="276" r:id="rId23"/>
    <p:sldId id="284" r:id="rId24"/>
    <p:sldId id="293" r:id="rId25"/>
    <p:sldId id="313" r:id="rId26"/>
    <p:sldId id="289" r:id="rId27"/>
    <p:sldId id="288" r:id="rId28"/>
    <p:sldId id="2633" r:id="rId29"/>
    <p:sldId id="320" r:id="rId30"/>
    <p:sldId id="2637" r:id="rId31"/>
    <p:sldId id="2632" r:id="rId32"/>
    <p:sldId id="2635" r:id="rId33"/>
    <p:sldId id="2638" r:id="rId34"/>
    <p:sldId id="298" r:id="rId35"/>
    <p:sldId id="263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18/4/2023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551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1017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1991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09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6712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946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52694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3126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559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07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31C9136-A02D-E2EA-F9CB-A041339BAC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8.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3.emf"/><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Google Shape;487;p33"/>
          <p:cNvSpPr txBox="1">
            <a:spLocks/>
          </p:cNvSpPr>
          <p:nvPr/>
        </p:nvSpPr>
        <p:spPr>
          <a:xfrm>
            <a:off x="-1597609" y="2135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2023</a:t>
            </a: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Tree>
    <p:extLst>
      <p:ext uri="{BB962C8B-B14F-4D97-AF65-F5344CB8AC3E}">
        <p14:creationId xmlns:p14="http://schemas.microsoft.com/office/powerpoint/2010/main" val="2343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mj-lt"/>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mj-lt"/>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mj-lt"/>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mj-lt"/>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40995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423619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61197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mj-lt"/>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mj-lt"/>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mj-lt"/>
                <a:cs typeface="Calibri" panose="020F0502020204030204" pitchFamily="34" charset="0"/>
              </a:rPr>
              <a:t>Chủ</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quan</a:t>
            </a:r>
            <a:r>
              <a:rPr lang="en-US" sz="3600" b="1" dirty="0">
                <a:solidFill>
                  <a:srgbClr val="0070C0"/>
                </a:solidFill>
                <a:latin typeface="+mj-lt"/>
                <a:cs typeface="Calibri" panose="020F0502020204030204" pitchFamily="34" charset="0"/>
              </a:rPr>
              <a:t>: </a:t>
            </a:r>
          </a:p>
          <a:p>
            <a:pPr lvl="0" algn="ctr"/>
            <a:r>
              <a:rPr lang="en-US" sz="3600" b="1" dirty="0" err="1">
                <a:solidFill>
                  <a:srgbClr val="17406D">
                    <a:lumMod val="50000"/>
                  </a:srgbClr>
                </a:solidFill>
                <a:latin typeface="+mj-lt"/>
                <a:cs typeface="Calibri" panose="020F0502020204030204" pitchFamily="34" charset="0"/>
              </a:rPr>
              <a:t>không</a:t>
            </a:r>
            <a:r>
              <a:rPr lang="en-US" sz="3600" b="1" dirty="0">
                <a:solidFill>
                  <a:srgbClr val="17406D">
                    <a:lumMod val="50000"/>
                  </a:srgbClr>
                </a:solidFill>
                <a:latin typeface="+mj-lt"/>
                <a:cs typeface="Calibri" panose="020F0502020204030204" pitchFamily="34" charset="0"/>
              </a:rPr>
              <a:t> </a:t>
            </a:r>
            <a:r>
              <a:rPr lang="en-US" sz="3600" b="1" dirty="0" err="1">
                <a:solidFill>
                  <a:srgbClr val="17406D">
                    <a:lumMod val="50000"/>
                  </a:srgbClr>
                </a:solidFill>
                <a:latin typeface="+mj-lt"/>
                <a:cs typeface="Calibri" panose="020F0502020204030204" pitchFamily="34" charset="0"/>
              </a:rPr>
              <a:t>để</a:t>
            </a:r>
            <a:r>
              <a:rPr lang="en-US" sz="3600" b="1" dirty="0">
                <a:solidFill>
                  <a:srgbClr val="17406D">
                    <a:lumMod val="50000"/>
                  </a:srgbClr>
                </a:solidFill>
                <a:latin typeface="+mj-lt"/>
                <a:cs typeface="Calibri" panose="020F0502020204030204" pitchFamily="34" charset="0"/>
              </a:rPr>
              <a:t> ý, </a:t>
            </a:r>
            <a:r>
              <a:rPr lang="en-US" sz="3600" b="1" dirty="0" err="1">
                <a:solidFill>
                  <a:srgbClr val="17406D">
                    <a:lumMod val="50000"/>
                  </a:srgbClr>
                </a:solidFill>
                <a:latin typeface="+mj-lt"/>
                <a:cs typeface="Calibri" panose="020F0502020204030204" pitchFamily="34" charset="0"/>
              </a:rPr>
              <a:t>thiếu</a:t>
            </a:r>
            <a:r>
              <a:rPr lang="en-US" sz="3600" b="1" dirty="0">
                <a:solidFill>
                  <a:srgbClr val="17406D">
                    <a:lumMod val="50000"/>
                  </a:srgbClr>
                </a:solidFill>
                <a:latin typeface="+mj-lt"/>
                <a:cs typeface="Calibri" panose="020F0502020204030204" pitchFamily="34" charset="0"/>
              </a:rPr>
              <a:t> </a:t>
            </a:r>
            <a:r>
              <a:rPr lang="en-US" sz="3600" b="1" dirty="0" err="1">
                <a:solidFill>
                  <a:srgbClr val="17406D">
                    <a:lumMod val="50000"/>
                  </a:srgbClr>
                </a:solidFill>
                <a:latin typeface="+mj-lt"/>
                <a:cs typeface="Calibri" panose="020F0502020204030204" pitchFamily="34" charset="0"/>
              </a:rPr>
              <a:t>thận</a:t>
            </a:r>
            <a:r>
              <a:rPr lang="en-US" sz="3600" b="1" dirty="0">
                <a:solidFill>
                  <a:srgbClr val="17406D">
                    <a:lumMod val="50000"/>
                  </a:srgbClr>
                </a:solidFill>
                <a:latin typeface="+mj-lt"/>
                <a:cs typeface="Calibri" panose="020F0502020204030204" pitchFamily="34" charset="0"/>
              </a:rPr>
              <a:t> </a:t>
            </a:r>
            <a:r>
              <a:rPr lang="en-US" sz="3600" b="1" dirty="0" err="1">
                <a:solidFill>
                  <a:srgbClr val="17406D">
                    <a:lumMod val="50000"/>
                  </a:srgbClr>
                </a:solidFill>
                <a:latin typeface="+mj-lt"/>
                <a:cs typeface="Calibri" panose="020F0502020204030204" pitchFamily="34" charset="0"/>
              </a:rPr>
              <a:t>trọng</a:t>
            </a:r>
            <a:r>
              <a:rPr lang="en-US" sz="3600" b="1" dirty="0">
                <a:solidFill>
                  <a:srgbClr val="17406D">
                    <a:lumMod val="50000"/>
                  </a:srgbClr>
                </a:solidFill>
                <a:latin typeface="+mj-lt"/>
                <a:cs typeface="Calibri" panose="020F0502020204030204" pitchFamily="34" charset="0"/>
              </a:rPr>
              <a:t>.</a:t>
            </a: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mj-lt"/>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latin typeface="+mj-lt"/>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mj-lt"/>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latin typeface="+mj-lt"/>
                <a:cs typeface="Calibri" panose="020F0502020204030204" pitchFamily="34" charset="0"/>
              </a:rPr>
              <a:t>.</a:t>
            </a:r>
          </a:p>
        </p:txBody>
      </p:sp>
      <p:pic>
        <p:nvPicPr>
          <p:cNvPr id="6" name="Picture 5">
            <a:extLst>
              <a:ext uri="{FF2B5EF4-FFF2-40B4-BE49-F238E27FC236}">
                <a16:creationId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2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mj-lt"/>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mj-lt"/>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46959" y="1255337"/>
            <a:ext cx="9549765" cy="646331"/>
            <a:chOff x="-14857" y="3137737"/>
            <a:chExt cx="13670508"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cs typeface="Calibri" panose="020F0502020204030204" pitchFamily="34" charset="0"/>
                </a:rPr>
                <a:t>Biết hòn đá có rêu trơn Bác đã làm gì?</a:t>
              </a:r>
            </a:p>
          </p:txBody>
        </p:sp>
        <p:sp>
          <p:nvSpPr>
            <p:cNvPr id="17" name="Oval 16"/>
            <p:cNvSpPr/>
            <p:nvPr/>
          </p:nvSpPr>
          <p:spPr>
            <a:xfrm>
              <a:off x="-14857"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mj-lt"/>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8807CB78-2E83-E4C5-C61C-2BD476142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1685925"/>
            <a:ext cx="11029138" cy="4752975"/>
          </a:xfrm>
          <a:prstGeom prst="rect">
            <a:avLst/>
          </a:prstGeom>
        </p:spPr>
      </p:pic>
      <p:sp>
        <p:nvSpPr>
          <p:cNvPr id="5" name="TextBox 4">
            <a:extLst>
              <a:ext uri="{FF2B5EF4-FFF2-40B4-BE49-F238E27FC236}">
                <a16:creationId xmlns:a16="http://schemas.microsoft.com/office/drawing/2014/main" id="{538E50EA-7BAD-C1B2-6BCD-FB35E9ED443C}"/>
              </a:ext>
            </a:extLst>
          </p:cNvPr>
          <p:cNvSpPr txBox="1"/>
          <p:nvPr/>
        </p:nvSpPr>
        <p:spPr>
          <a:xfrm>
            <a:off x="1257300" y="1968103"/>
            <a:ext cx="9791700" cy="4051558"/>
          </a:xfrm>
          <a:prstGeom prst="rect">
            <a:avLst/>
          </a:prstGeom>
          <a:noFill/>
        </p:spPr>
        <p:txBody>
          <a:bodyPr wrap="square">
            <a:spAutoFit/>
          </a:bodyPr>
          <a:lstStyle/>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Đ</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ọc đúng từ ngữ, câu, đoạn và toàn bộ câu chuyện “Vùng Bác qua suối”.</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Bước đầu biết thể hiện cảm xúc của các nhân vật (Bác Hồ, anh chiến sĩ) trong câu chuyện qua giọng đọc.</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Biết nghỉ hơi ở những chỗ có dấu câu.</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p:txBody>
      </p:sp>
      <p:pic>
        <p:nvPicPr>
          <p:cNvPr id="6" name="Picture 5">
            <a:extLst>
              <a:ext uri="{FF2B5EF4-FFF2-40B4-BE49-F238E27FC236}">
                <a16:creationId xmlns:a16="http://schemas.microsoft.com/office/drawing/2014/main" id="{84B15A44-F86B-1FA4-68CD-92A1E50561F1}"/>
              </a:ext>
            </a:extLst>
          </p:cNvPr>
          <p:cNvPicPr>
            <a:picLocks noChangeAspect="1"/>
          </p:cNvPicPr>
          <p:nvPr/>
        </p:nvPicPr>
        <p:blipFill>
          <a:blip r:embed="rId5"/>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31340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a16="http://schemas.microsoft.com/office/drawing/2014/main" id="{67CC9C9A-F964-8C7D-321B-E477822CB641}"/>
              </a:ext>
            </a:extLst>
          </p:cNvPr>
          <p:cNvSpPr>
            <a:spLocks noChangeArrowheads="1"/>
          </p:cNvSpPr>
          <p:nvPr/>
        </p:nvSpPr>
        <p:spPr bwMode="auto">
          <a:xfrm>
            <a:off x="23381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a16="http://schemas.microsoft.com/office/drawing/2014/main" id="{370F49FF-705E-6326-868B-2C0E366F3F26}"/>
              </a:ext>
            </a:extLst>
          </p:cNvPr>
          <p:cNvSpPr>
            <a:spLocks noChangeArrowheads="1"/>
          </p:cNvSpPr>
          <p:nvPr/>
        </p:nvSpPr>
        <p:spPr bwMode="auto">
          <a:xfrm>
            <a:off x="2290530" y="41314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mj-lt"/>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mj-lt"/>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mj-lt"/>
                <a:cs typeface="Calibri" panose="020F0502020204030204" pitchFamily="34" charset="0"/>
              </a:endParaRPr>
            </a:p>
          </p:txBody>
        </p:sp>
      </p:grpSp>
      <p:pic>
        <p:nvPicPr>
          <p:cNvPr id="4" name="Picture 3">
            <a:extLst>
              <a:ext uri="{FF2B5EF4-FFF2-40B4-BE49-F238E27FC236}">
                <a16:creationId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1990973" y="2505670"/>
            <a:ext cx="48029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ĐỌC  LẠI</a:t>
            </a:r>
          </a:p>
        </p:txBody>
      </p:sp>
      <p:pic>
        <p:nvPicPr>
          <p:cNvPr id="6" name="Picture 5">
            <a:extLst>
              <a:ext uri="{FF2B5EF4-FFF2-40B4-BE49-F238E27FC236}">
                <a16:creationId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GIỌNG ĐỌC</a:t>
              </a:r>
            </a:p>
          </p:txBody>
        </p:sp>
      </p:grpSp>
      <p:sp>
        <p:nvSpPr>
          <p:cNvPr id="26" name="Rectangle 25"/>
          <p:cNvSpPr/>
          <p:nvPr/>
        </p:nvSpPr>
        <p:spPr>
          <a:xfrm>
            <a:off x="5068388" y="2586413"/>
            <a:ext cx="6866437" cy="1938992"/>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000" dirty="0" err="1">
                <a:solidFill>
                  <a:srgbClr val="DBEFF9">
                    <a:lumMod val="10000"/>
                  </a:srgbClr>
                </a:solidFill>
                <a:latin typeface="+mj-lt"/>
                <a:ea typeface="Calibri" panose="020F0502020204030204" pitchFamily="34" charset="0"/>
                <a:cs typeface="Calibri" panose="020F0502020204030204" pitchFamily="34" charset="0"/>
              </a:rPr>
              <a:t>Diễn</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cảm</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nhấn</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giọng</a:t>
            </a:r>
            <a:r>
              <a:rPr lang="en-US" sz="4000" dirty="0">
                <a:solidFill>
                  <a:srgbClr val="DBEFF9">
                    <a:lumMod val="10000"/>
                  </a:srgbClr>
                </a:solidFill>
                <a:latin typeface="+mj-lt"/>
                <a:ea typeface="Calibri" panose="020F0502020204030204" pitchFamily="34" charset="0"/>
                <a:cs typeface="Calibri" panose="020F0502020204030204" pitchFamily="34" charset="0"/>
              </a:rPr>
              <a:t> ở </a:t>
            </a:r>
            <a:r>
              <a:rPr lang="en-US" sz="4000" dirty="0" err="1">
                <a:solidFill>
                  <a:srgbClr val="DBEFF9">
                    <a:lumMod val="10000"/>
                  </a:srgbClr>
                </a:solidFill>
                <a:latin typeface="+mj-lt"/>
                <a:ea typeface="Calibri" panose="020F0502020204030204" pitchFamily="34" charset="0"/>
                <a:cs typeface="Calibri" panose="020F0502020204030204" pitchFamily="34" charset="0"/>
              </a:rPr>
              <a:t>những</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từ</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ngữ</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giàu</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sức</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gợi</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tả</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gợi</a:t>
            </a:r>
            <a:r>
              <a:rPr lang="en-US" sz="4000" dirty="0">
                <a:solidFill>
                  <a:srgbClr val="DBEFF9">
                    <a:lumMod val="10000"/>
                  </a:srgbClr>
                </a:solidFill>
                <a:latin typeface="+mj-lt"/>
                <a:ea typeface="Calibri" panose="020F0502020204030204" pitchFamily="34" charset="0"/>
                <a:cs typeface="Calibri" panose="020F0502020204030204" pitchFamily="34" charset="0"/>
              </a:rPr>
              <a:t> </a:t>
            </a:r>
            <a:r>
              <a:rPr lang="en-US" sz="4000" dirty="0" err="1">
                <a:solidFill>
                  <a:srgbClr val="DBEFF9">
                    <a:lumMod val="10000"/>
                  </a:srgbClr>
                </a:solidFill>
                <a:latin typeface="+mj-lt"/>
                <a:ea typeface="Calibri" panose="020F0502020204030204" pitchFamily="34" charset="0"/>
                <a:cs typeface="Calibri" panose="020F0502020204030204" pitchFamily="34" charset="0"/>
              </a:rPr>
              <a:t>cảm</a:t>
            </a:r>
            <a:r>
              <a:rPr lang="en-US" sz="4000" dirty="0">
                <a:solidFill>
                  <a:srgbClr val="DBEFF9">
                    <a:lumMod val="10000"/>
                  </a:srgbClr>
                </a:solidFill>
                <a:latin typeface="+mj-lt"/>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DBEFF9">
                  <a:lumMod val="10000"/>
                </a:srgbClr>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440524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钢琴欢快趣味活动游戏配乐">
            <a:hlinkClick r:id="" action="ppaction://media"/>
            <a:extLst>
              <a:ext uri="{FF2B5EF4-FFF2-40B4-BE49-F238E27FC236}">
                <a16:creationId xmlns:a16="http://schemas.microsoft.com/office/drawing/2014/main" id="{10A17040-2106-4A4E-ADC2-BA6AA1F53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12191" y="-3770087"/>
            <a:ext cx="812800" cy="81280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12" name="云形 13">
            <a:extLst>
              <a:ext uri="{FF2B5EF4-FFF2-40B4-BE49-F238E27FC236}">
                <a16:creationId xmlns:a16="http://schemas.microsoft.com/office/drawing/2014/main" id="{1EF7DCAE-AE04-4BAF-AB93-2E9681C0F980}"/>
              </a:ext>
            </a:extLst>
          </p:cNvPr>
          <p:cNvSpPr/>
          <p:nvPr/>
        </p:nvSpPr>
        <p:spPr>
          <a:xfrm rot="150597">
            <a:off x="1606657" y="-2807"/>
            <a:ext cx="9978840" cy="5111070"/>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Calibri" panose="020F0502020204030204"/>
              <a:ea typeface="等线" panose="02010600030101010101" pitchFamily="2" charset="-122"/>
            </a:endParaRPr>
          </a:p>
        </p:txBody>
      </p:sp>
      <p:sp>
        <p:nvSpPr>
          <p:cNvPr id="13" name="Flowchart: Terminator 12">
            <a:extLst>
              <a:ext uri="{FF2B5EF4-FFF2-40B4-BE49-F238E27FC236}">
                <a16:creationId xmlns:a16="http://schemas.microsoft.com/office/drawing/2014/main" id="{0A8D5095-8967-4483-91D1-3EEB25EF12EE}"/>
              </a:ext>
            </a:extLst>
          </p:cNvPr>
          <p:cNvSpPr/>
          <p:nvPr/>
        </p:nvSpPr>
        <p:spPr>
          <a:xfrm>
            <a:off x="3662294" y="972405"/>
            <a:ext cx="4712594" cy="995209"/>
          </a:xfrm>
          <a:prstGeom prst="flowChartTerminator">
            <a:avLst/>
          </a:prstGeom>
          <a:solidFill>
            <a:schemeClr val="accent1">
              <a:lumMod val="20000"/>
              <a:lumOff val="80000"/>
            </a:schemeClr>
          </a:solidFill>
          <a:ln w="25400" cap="flat" cmpd="sng" algn="ctr">
            <a:noFill/>
            <a:prstDash val="solid"/>
          </a:ln>
          <a:effectLst/>
        </p:spPr>
        <p:txBody>
          <a:bodyPr rtlCol="0" anchor="ctr"/>
          <a:lstStyle/>
          <a:p>
            <a:pPr algn="ctr" defTabSz="1219170">
              <a:defRPr/>
            </a:pPr>
            <a:r>
              <a:rPr lang="en-US" sz="5333" kern="0" dirty="0" err="1">
                <a:solidFill>
                  <a:srgbClr val="00B050"/>
                </a:solidFill>
                <a:latin typeface="Nunito Black" pitchFamily="2" charset="0"/>
                <a:ea typeface="字魂59号-创粗黑"/>
              </a:rPr>
              <a:t>TIẾNG</a:t>
            </a:r>
            <a:r>
              <a:rPr lang="en-US" sz="5333" kern="0" dirty="0">
                <a:solidFill>
                  <a:srgbClr val="00B050"/>
                </a:solidFill>
                <a:latin typeface="Nunito Black" pitchFamily="2" charset="0"/>
                <a:ea typeface="字魂59号-创粗黑"/>
              </a:rPr>
              <a:t> </a:t>
            </a:r>
            <a:r>
              <a:rPr lang="en-US" sz="5333" kern="0" dirty="0" err="1">
                <a:solidFill>
                  <a:srgbClr val="00B050"/>
                </a:solidFill>
                <a:latin typeface="Nunito Black" pitchFamily="2" charset="0"/>
                <a:ea typeface="字魂59号-创粗黑"/>
              </a:rPr>
              <a:t>VIỆT</a:t>
            </a:r>
            <a:endParaRPr lang="en-US" sz="5333" kern="0" dirty="0">
              <a:solidFill>
                <a:srgbClr val="00B050"/>
              </a:solidFill>
              <a:latin typeface="Nunito Black" pitchFamily="2" charset="0"/>
              <a:ea typeface="字魂59号-创粗黑"/>
            </a:endParaRPr>
          </a:p>
        </p:txBody>
      </p:sp>
      <p:sp>
        <p:nvSpPr>
          <p:cNvPr id="8" name="TextBox 7">
            <a:extLst>
              <a:ext uri="{FF2B5EF4-FFF2-40B4-BE49-F238E27FC236}">
                <a16:creationId xmlns:a16="http://schemas.microsoft.com/office/drawing/2014/main" id="{968053CF-C2D9-4529-ADF3-57CBAD5F66D2}"/>
              </a:ext>
            </a:extLst>
          </p:cNvPr>
          <p:cNvSpPr txBox="1"/>
          <p:nvPr/>
        </p:nvSpPr>
        <p:spPr>
          <a:xfrm>
            <a:off x="1813818" y="165832"/>
            <a:ext cx="8897017" cy="646331"/>
          </a:xfrm>
          <a:prstGeom prst="rect">
            <a:avLst/>
          </a:prstGeom>
          <a:noFill/>
        </p:spPr>
        <p:txBody>
          <a:bodyPr wrap="square" rtlCol="0">
            <a:spAutoFit/>
          </a:bodyPr>
          <a:lstStyle/>
          <a:p>
            <a:pPr algn="ctr" defTabSz="1219170"/>
            <a:r>
              <a:rPr lang="en-US" sz="36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Thứ</a:t>
            </a: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a:t>
            </a:r>
            <a:r>
              <a:rPr lang="en-US" sz="36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ngày</a:t>
            </a: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a:t>
            </a:r>
            <a:r>
              <a:rPr lang="en-US" sz="36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tháng</a:t>
            </a: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a:t>
            </a:r>
            <a:r>
              <a:rPr lang="en-US" sz="36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năm</a:t>
            </a: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Nunito" pitchFamily="2" charset="0"/>
                <a:ea typeface="微软雅黑"/>
              </a:rPr>
              <a:t> 2023</a:t>
            </a:r>
          </a:p>
        </p:txBody>
      </p:sp>
      <p:pic>
        <p:nvPicPr>
          <p:cNvPr id="3" name="Picture 2">
            <a:extLst>
              <a:ext uri="{FF2B5EF4-FFF2-40B4-BE49-F238E27FC236}">
                <a16:creationId xmlns:a16="http://schemas.microsoft.com/office/drawing/2014/main" id="{21FD9C8B-210E-432B-A13E-B724F0D269ED}"/>
              </a:ext>
            </a:extLst>
          </p:cNvPr>
          <p:cNvPicPr>
            <a:picLocks noChangeAspect="1"/>
          </p:cNvPicPr>
          <p:nvPr/>
        </p:nvPicPr>
        <p:blipFill>
          <a:blip r:embed="rId7"/>
          <a:stretch>
            <a:fillRect/>
          </a:stretch>
        </p:blipFill>
        <p:spPr>
          <a:xfrm>
            <a:off x="1092596" y="2014355"/>
            <a:ext cx="9851990" cy="1835055"/>
          </a:xfrm>
          <a:prstGeom prst="rect">
            <a:avLst/>
          </a:prstGeom>
        </p:spPr>
      </p:pic>
    </p:spTree>
    <p:extLst>
      <p:ext uri="{BB962C8B-B14F-4D97-AF65-F5344CB8AC3E}">
        <p14:creationId xmlns:p14="http://schemas.microsoft.com/office/powerpoint/2010/main" val="32325302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1000"/>
                                        <p:tgtEl>
                                          <p:spTgt spid="13"/>
                                        </p:tgtEl>
                                      </p:cBhvr>
                                    </p:animEffect>
                                  </p:childTnLst>
                                </p:cTn>
                              </p:par>
                              <p:par>
                                <p:cTn id="18" presetID="1" presetClass="mediacall" presetSubtype="0" fill="hold" nodeType="withEffect">
                                  <p:stCondLst>
                                    <p:cond delay="0"/>
                                  </p:stCondLst>
                                  <p:childTnLst>
                                    <p:cmd type="call" cmd="playFrom(0.0)">
                                      <p:cBhvr>
                                        <p:cTn id="19" dur="118811"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12" grpId="0" animBg="1"/>
      <p:bldP spid="1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a:ln>
            <a:noFill/>
          </a:ln>
          <a:effectLst>
            <a:softEdge rad="112500"/>
          </a:effectLst>
        </p:spPr>
      </p:pic>
      <p:sp>
        <p:nvSpPr>
          <p:cNvPr id="26" name="云形 12">
            <a:extLst>
              <a:ext uri="{FF2B5EF4-FFF2-40B4-BE49-F238E27FC236}">
                <a16:creationId xmlns:a16="http://schemas.microsoft.com/office/drawing/2014/main" id="{89721C0D-2BF3-4574-9000-DCFD07419F87}"/>
              </a:ext>
            </a:extLst>
          </p:cNvPr>
          <p:cNvSpPr/>
          <p:nvPr/>
        </p:nvSpPr>
        <p:spPr>
          <a:xfrm rot="150597">
            <a:off x="-8233" y="69007"/>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600" b="1" dirty="0">
              <a:solidFill>
                <a:srgbClr val="95AD31"/>
              </a:solidFill>
              <a:latin typeface="微软雅黑" panose="020B0503020204020204" pitchFamily="34" charset="-122"/>
              <a:ea typeface="微软雅黑" panose="020B0503020204020204" pitchFamily="34" charset="-122"/>
            </a:endParaRPr>
          </a:p>
        </p:txBody>
      </p:sp>
      <p:grpSp>
        <p:nvGrpSpPr>
          <p:cNvPr id="27" name="Group 26">
            <a:extLst>
              <a:ext uri="{FF2B5EF4-FFF2-40B4-BE49-F238E27FC236}">
                <a16:creationId xmlns:a16="http://schemas.microsoft.com/office/drawing/2014/main" id="{76725D16-6C51-4CB6-A3DF-7BBCE1789137}"/>
              </a:ext>
            </a:extLst>
          </p:cNvPr>
          <p:cNvGrpSpPr/>
          <p:nvPr/>
        </p:nvGrpSpPr>
        <p:grpSpPr>
          <a:xfrm>
            <a:off x="2878510" y="1573683"/>
            <a:ext cx="8998180" cy="2337917"/>
            <a:chOff x="76504" y="514663"/>
            <a:chExt cx="7485060" cy="5687287"/>
          </a:xfrm>
          <a:solidFill>
            <a:schemeClr val="bg1"/>
          </a:solidFill>
        </p:grpSpPr>
        <p:sp>
          <p:nvSpPr>
            <p:cNvPr id="28" name="Rectangle: Rounded Corners 27">
              <a:extLst>
                <a:ext uri="{FF2B5EF4-FFF2-40B4-BE49-F238E27FC236}">
                  <a16:creationId xmlns:a16="http://schemas.microsoft.com/office/drawing/2014/main" id="{17D395F6-ACE8-47B5-84AE-FD3E4A01B40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29" name="Rectangle: Rounded Corners 28">
              <a:extLst>
                <a:ext uri="{FF2B5EF4-FFF2-40B4-BE49-F238E27FC236}">
                  <a16:creationId xmlns:a16="http://schemas.microsoft.com/office/drawing/2014/main" id="{5CE48478-646E-4643-9EE7-3FFE1F73CD8F}"/>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04E513D1-5159-4D5D-8721-7A97C57F6A7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a:solidFill>
                  <a:prstClr val="black"/>
                </a:solidFill>
                <a:latin typeface="Calibri" panose="020F0502020204030204"/>
              </a:endParaRPr>
            </a:p>
          </p:txBody>
        </p:sp>
        <p:sp>
          <p:nvSpPr>
            <p:cNvPr id="31" name="Rectangle: Rounded Corners 30">
              <a:extLst>
                <a:ext uri="{FF2B5EF4-FFF2-40B4-BE49-F238E27FC236}">
                  <a16:creationId xmlns:a16="http://schemas.microsoft.com/office/drawing/2014/main" id="{7C718C2F-EE0A-4B52-837D-5D008F6AB76E}"/>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grpSp>
      <p:sp>
        <p:nvSpPr>
          <p:cNvPr id="4" name="TextBox 3">
            <a:extLst>
              <a:ext uri="{FF2B5EF4-FFF2-40B4-BE49-F238E27FC236}">
                <a16:creationId xmlns:a16="http://schemas.microsoft.com/office/drawing/2014/main" id="{79C485BC-1F86-4860-B33C-6C69AE36ABAD}"/>
              </a:ext>
            </a:extLst>
          </p:cNvPr>
          <p:cNvSpPr txBox="1"/>
          <p:nvPr/>
        </p:nvSpPr>
        <p:spPr>
          <a:xfrm>
            <a:off x="3268718" y="1986455"/>
            <a:ext cx="8463042" cy="1754326"/>
          </a:xfrm>
          <a:prstGeom prst="rect">
            <a:avLst/>
          </a:prstGeom>
          <a:noFill/>
        </p:spPr>
        <p:txBody>
          <a:bodyPr wrap="square" rtlCol="0">
            <a:spAutoFit/>
          </a:bodyPr>
          <a:lstStyle/>
          <a:p>
            <a:pPr algn="just"/>
            <a:r>
              <a:rPr lang="vi-VN" sz="3600" b="0" i="0" dirty="0">
                <a:ln>
                  <a:solidFill>
                    <a:sysClr val="windowText" lastClr="000000"/>
                  </a:solidFill>
                </a:ln>
                <a:solidFill>
                  <a:srgbClr val="00B050"/>
                </a:solidFill>
                <a:effectLst/>
                <a:latin typeface="+mj-lt"/>
              </a:rPr>
              <a:t>Đọc câu chuyện về một vị thần trong kho tàng truyện cổ Việt Nam (hoặc người có công với đất nước)</a:t>
            </a:r>
            <a:endParaRPr lang="en-US" sz="3600" dirty="0">
              <a:ln>
                <a:solidFill>
                  <a:sysClr val="windowText" lastClr="000000"/>
                </a:solidFill>
              </a:ln>
              <a:solidFill>
                <a:srgbClr val="00B050"/>
              </a:solidFill>
              <a:latin typeface="+mj-lt"/>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10258E-1478-4820-8630-12DB980A41AC}"/>
              </a:ext>
            </a:extLst>
          </p:cNvPr>
          <p:cNvSpPr/>
          <p:nvPr/>
        </p:nvSpPr>
        <p:spPr>
          <a:xfrm>
            <a:off x="367862" y="546538"/>
            <a:ext cx="11456276" cy="5812221"/>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050" name="Picture 2" descr="Bộ Truyện Tranh Lịch Sử Việt Nam - Khát Vọng Non Sông: Thánh Gióng - Truyện  tranh thiếu nhi | Zalora.vn">
            <a:extLst>
              <a:ext uri="{FF2B5EF4-FFF2-40B4-BE49-F238E27FC236}">
                <a16:creationId xmlns:a16="http://schemas.microsoft.com/office/drawing/2014/main" id="{3F96E84F-4853-4B61-B5D4-CC79A46CD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572"/>
            <a:ext cx="59493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cổ tích: Lạc Long Quân Âu Cơ">
            <a:extLst>
              <a:ext uri="{FF2B5EF4-FFF2-40B4-BE49-F238E27FC236}">
                <a16:creationId xmlns:a16="http://schemas.microsoft.com/office/drawing/2014/main" id="{A21A3283-5C4A-4CF9-A2A4-FC1512E5D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375" y="-73572"/>
            <a:ext cx="6242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80487"/>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20923" y="215310"/>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3132083" y="181917"/>
            <a:ext cx="6936827" cy="912775"/>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Arial"/>
              <a:ea typeface="微软雅黑"/>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3" y="499704"/>
            <a:ext cx="1947095" cy="1829563"/>
          </a:xfrm>
          <a:prstGeom prst="rect">
            <a:avLst/>
          </a:prstGeom>
        </p:spPr>
      </p:pic>
      <p:grpSp>
        <p:nvGrpSpPr>
          <p:cNvPr id="12" name="组合 11">
            <a:extLst>
              <a:ext uri="{FF2B5EF4-FFF2-40B4-BE49-F238E27FC236}">
                <a16:creationId xmlns:a16="http://schemas.microsoft.com/office/drawing/2014/main" id="{352659BF-F5BE-4073-B3E1-1782E14250C3}"/>
              </a:ext>
            </a:extLst>
          </p:cNvPr>
          <p:cNvGrpSpPr/>
          <p:nvPr/>
        </p:nvGrpSpPr>
        <p:grpSpPr>
          <a:xfrm>
            <a:off x="3525452" y="488108"/>
            <a:ext cx="5457755" cy="319801"/>
            <a:chOff x="5565767" y="2684875"/>
            <a:chExt cx="5457753" cy="319800"/>
          </a:xfrm>
        </p:grpSpPr>
        <p:pic>
          <p:nvPicPr>
            <p:cNvPr id="15" name="图片 14">
              <a:extLst>
                <a:ext uri="{FF2B5EF4-FFF2-40B4-BE49-F238E27FC236}">
                  <a16:creationId xmlns:a16="http://schemas.microsoft.com/office/drawing/2014/main" id="{F0273FFE-5722-46C0-A22F-AA29F1099341}"/>
                </a:ext>
              </a:extLst>
            </p:cNvPr>
            <p:cNvPicPr>
              <a:picLocks noChangeAspect="1"/>
            </p:cNvPicPr>
            <p:nvPr/>
          </p:nvPicPr>
          <p:blipFill>
            <a:blip r:embed="rId4">
              <a:duotone>
                <a:schemeClr val="accent3">
                  <a:shade val="45000"/>
                  <a:satMod val="135000"/>
                </a:schemeClr>
                <a:prstClr val="white"/>
              </a:duotone>
            </a:blip>
            <a:stretch>
              <a:fillRect/>
            </a:stretch>
          </p:blipFill>
          <p:spPr>
            <a:xfrm rot="3668044">
              <a:off x="5563032" y="2707009"/>
              <a:ext cx="300401" cy="294931"/>
            </a:xfrm>
            <a:prstGeom prst="rect">
              <a:avLst/>
            </a:prstGeom>
          </p:spPr>
        </p:pic>
        <p:pic>
          <p:nvPicPr>
            <p:cNvPr id="16" name="图片 15">
              <a:extLst>
                <a:ext uri="{FF2B5EF4-FFF2-40B4-BE49-F238E27FC236}">
                  <a16:creationId xmlns:a16="http://schemas.microsoft.com/office/drawing/2014/main" id="{7190B518-670D-4450-BD56-200519699E21}"/>
                </a:ext>
              </a:extLst>
            </p:cNvPr>
            <p:cNvPicPr>
              <a:picLocks noChangeAspect="1"/>
            </p:cNvPicPr>
            <p:nvPr/>
          </p:nvPicPr>
          <p:blipFill>
            <a:blip r:embed="rId4">
              <a:duotone>
                <a:schemeClr val="accent1">
                  <a:shade val="45000"/>
                  <a:satMod val="135000"/>
                </a:schemeClr>
                <a:prstClr val="white"/>
              </a:duotone>
            </a:blip>
            <a:stretch>
              <a:fillRect/>
            </a:stretch>
          </p:blipFill>
          <p:spPr>
            <a:xfrm rot="3668044">
              <a:off x="10725855" y="2687609"/>
              <a:ext cx="300400" cy="294931"/>
            </a:xfrm>
            <a:prstGeom prst="rect">
              <a:avLst/>
            </a:prstGeom>
          </p:spPr>
        </p:pic>
      </p:grpSp>
      <p:sp>
        <p:nvSpPr>
          <p:cNvPr id="20" name="TextBox 19">
            <a:extLst>
              <a:ext uri="{FF2B5EF4-FFF2-40B4-BE49-F238E27FC236}">
                <a16:creationId xmlns:a16="http://schemas.microsoft.com/office/drawing/2014/main" id="{E2677EAB-953A-4366-A01D-FC156E6D4E93}"/>
              </a:ext>
            </a:extLst>
          </p:cNvPr>
          <p:cNvSpPr txBox="1"/>
          <p:nvPr/>
        </p:nvSpPr>
        <p:spPr>
          <a:xfrm>
            <a:off x="3132083" y="397065"/>
            <a:ext cx="7083972" cy="666786"/>
          </a:xfrm>
          <a:prstGeom prst="rect">
            <a:avLst/>
          </a:prstGeom>
          <a:noFill/>
        </p:spPr>
        <p:txBody>
          <a:bodyPr wrap="square">
            <a:spAutoFit/>
          </a:bodyPr>
          <a:lstStyle/>
          <a:p>
            <a:pPr defTabSz="914377"/>
            <a:r>
              <a:rPr lang="en-US" sz="3733" dirty="0">
                <a:solidFill>
                  <a:srgbClr val="2AADDA">
                    <a:lumMod val="50000"/>
                  </a:srgbClr>
                </a:solidFill>
                <a:latin typeface="+mj-lt"/>
                <a:ea typeface="微软雅黑"/>
              </a:rPr>
              <a:t>Chia </a:t>
            </a:r>
            <a:r>
              <a:rPr lang="en-US" sz="3733" dirty="0" err="1">
                <a:solidFill>
                  <a:srgbClr val="2AADDA">
                    <a:lumMod val="50000"/>
                  </a:srgbClr>
                </a:solidFill>
                <a:latin typeface="+mj-lt"/>
                <a:ea typeface="微软雅黑"/>
              </a:rPr>
              <a:t>sẻ</a:t>
            </a:r>
            <a:r>
              <a:rPr lang="en-US" sz="3733" dirty="0">
                <a:solidFill>
                  <a:srgbClr val="2AADDA">
                    <a:lumMod val="50000"/>
                  </a:srgbClr>
                </a:solidFill>
                <a:latin typeface="+mj-lt"/>
                <a:ea typeface="微软雅黑"/>
              </a:rPr>
              <a:t> </a:t>
            </a:r>
            <a:r>
              <a:rPr lang="en-US" sz="3733" dirty="0" err="1">
                <a:solidFill>
                  <a:srgbClr val="2AADDA">
                    <a:lumMod val="50000"/>
                  </a:srgbClr>
                </a:solidFill>
                <a:latin typeface="+mj-lt"/>
                <a:ea typeface="微软雅黑"/>
              </a:rPr>
              <a:t>về</a:t>
            </a:r>
            <a:r>
              <a:rPr lang="en-US" sz="3733" dirty="0">
                <a:solidFill>
                  <a:srgbClr val="2AADDA">
                    <a:lumMod val="50000"/>
                  </a:srgbClr>
                </a:solidFill>
                <a:latin typeface="+mj-lt"/>
                <a:ea typeface="微软雅黑"/>
              </a:rPr>
              <a:t> </a:t>
            </a:r>
            <a:r>
              <a:rPr lang="en-US" sz="3733" dirty="0" err="1">
                <a:solidFill>
                  <a:srgbClr val="2AADDA">
                    <a:lumMod val="50000"/>
                  </a:srgbClr>
                </a:solidFill>
                <a:latin typeface="+mj-lt"/>
                <a:ea typeface="微软雅黑"/>
              </a:rPr>
              <a:t>câu</a:t>
            </a:r>
            <a:r>
              <a:rPr lang="en-US" sz="3733" dirty="0">
                <a:solidFill>
                  <a:srgbClr val="2AADDA">
                    <a:lumMod val="50000"/>
                  </a:srgbClr>
                </a:solidFill>
                <a:latin typeface="+mj-lt"/>
                <a:ea typeface="微软雅黑"/>
              </a:rPr>
              <a:t> </a:t>
            </a:r>
            <a:r>
              <a:rPr lang="en-US" sz="3733" dirty="0" err="1">
                <a:solidFill>
                  <a:srgbClr val="2AADDA">
                    <a:lumMod val="50000"/>
                  </a:srgbClr>
                </a:solidFill>
                <a:latin typeface="+mj-lt"/>
                <a:ea typeface="微软雅黑"/>
              </a:rPr>
              <a:t>chuyện</a:t>
            </a:r>
            <a:r>
              <a:rPr lang="en-US" sz="3733" dirty="0">
                <a:solidFill>
                  <a:srgbClr val="2AADDA">
                    <a:lumMod val="50000"/>
                  </a:srgbClr>
                </a:solidFill>
                <a:latin typeface="+mj-lt"/>
                <a:ea typeface="微软雅黑"/>
              </a:rPr>
              <a:t> </a:t>
            </a:r>
            <a:r>
              <a:rPr lang="en-US" sz="3733" dirty="0" err="1">
                <a:solidFill>
                  <a:srgbClr val="2AADDA">
                    <a:lumMod val="50000"/>
                  </a:srgbClr>
                </a:solidFill>
                <a:latin typeface="+mj-lt"/>
                <a:ea typeface="微软雅黑"/>
              </a:rPr>
              <a:t>đã</a:t>
            </a:r>
            <a:r>
              <a:rPr lang="en-US" sz="3733" dirty="0">
                <a:solidFill>
                  <a:srgbClr val="2AADDA">
                    <a:lumMod val="50000"/>
                  </a:srgbClr>
                </a:solidFill>
                <a:latin typeface="+mj-lt"/>
                <a:ea typeface="微软雅黑"/>
              </a:rPr>
              <a:t> </a:t>
            </a:r>
            <a:r>
              <a:rPr lang="en-US" sz="3733" dirty="0" err="1">
                <a:solidFill>
                  <a:srgbClr val="2AADDA">
                    <a:lumMod val="50000"/>
                  </a:srgbClr>
                </a:solidFill>
                <a:latin typeface="+mj-lt"/>
                <a:ea typeface="微软雅黑"/>
              </a:rPr>
              <a:t>đọc</a:t>
            </a:r>
            <a:r>
              <a:rPr lang="en-US" sz="3733" dirty="0">
                <a:solidFill>
                  <a:srgbClr val="2AADDA">
                    <a:lumMod val="50000"/>
                  </a:srgbClr>
                </a:solidFill>
                <a:latin typeface="+mj-lt"/>
                <a:ea typeface="微软雅黑"/>
              </a:rPr>
              <a:t> </a:t>
            </a:r>
          </a:p>
        </p:txBody>
      </p:sp>
      <p:pic>
        <p:nvPicPr>
          <p:cNvPr id="5" name="Picture 4">
            <a:extLst>
              <a:ext uri="{FF2B5EF4-FFF2-40B4-BE49-F238E27FC236}">
                <a16:creationId xmlns:a16="http://schemas.microsoft.com/office/drawing/2014/main" id="{F0FF2E7C-96D5-4B66-A834-16028B0F1DEE}"/>
              </a:ext>
            </a:extLst>
          </p:cNvPr>
          <p:cNvPicPr>
            <a:picLocks noChangeAspect="1"/>
          </p:cNvPicPr>
          <p:nvPr/>
        </p:nvPicPr>
        <p:blipFill>
          <a:blip r:embed="rId5"/>
          <a:stretch>
            <a:fillRect/>
          </a:stretch>
        </p:blipFill>
        <p:spPr>
          <a:xfrm>
            <a:off x="1357804" y="2000469"/>
            <a:ext cx="9322077" cy="3327017"/>
          </a:xfrm>
          <a:prstGeom prst="rect">
            <a:avLst/>
          </a:prstGeom>
        </p:spPr>
      </p:pic>
    </p:spTree>
    <p:extLst>
      <p:ext uri="{BB962C8B-B14F-4D97-AF65-F5344CB8AC3E}">
        <p14:creationId xmlns:p14="http://schemas.microsoft.com/office/powerpoint/2010/main" val="34146443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KHỞI ĐỘNG</a:t>
            </a:r>
          </a:p>
        </p:txBody>
      </p:sp>
      <p:pic>
        <p:nvPicPr>
          <p:cNvPr id="10" name="图片 11">
            <a:extLst>
              <a:ext uri="{FF2B5EF4-FFF2-40B4-BE49-F238E27FC236}">
                <a16:creationId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33369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10258E-1478-4820-8630-12DB980A41AC}"/>
              </a:ext>
            </a:extLst>
          </p:cNvPr>
          <p:cNvSpPr/>
          <p:nvPr/>
        </p:nvSpPr>
        <p:spPr>
          <a:xfrm>
            <a:off x="367862" y="546538"/>
            <a:ext cx="11456276" cy="5812221"/>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3" name="Table 2">
            <a:extLst>
              <a:ext uri="{FF2B5EF4-FFF2-40B4-BE49-F238E27FC236}">
                <a16:creationId xmlns:a16="http://schemas.microsoft.com/office/drawing/2014/main" id="{A48F39DF-6B0A-4E9C-877A-EC4BEE79248C}"/>
              </a:ext>
            </a:extLst>
          </p:cNvPr>
          <p:cNvGraphicFramePr>
            <a:graphicFrameLocks noGrp="1"/>
          </p:cNvGraphicFramePr>
          <p:nvPr>
            <p:extLst>
              <p:ext uri="{D42A27DB-BD31-4B8C-83A1-F6EECF244321}">
                <p14:modId xmlns:p14="http://schemas.microsoft.com/office/powerpoint/2010/main" val="1289508872"/>
              </p:ext>
            </p:extLst>
          </p:nvPr>
        </p:nvGraphicFramePr>
        <p:xfrm>
          <a:off x="1071154" y="1597572"/>
          <a:ext cx="10295784" cy="3272528"/>
        </p:xfrm>
        <a:graphic>
          <a:graphicData uri="http://schemas.openxmlformats.org/drawingml/2006/table">
            <a:tbl>
              <a:tblPr/>
              <a:tblGrid>
                <a:gridCol w="5024846">
                  <a:extLst>
                    <a:ext uri="{9D8B030D-6E8A-4147-A177-3AD203B41FA5}">
                      <a16:colId xmlns:a16="http://schemas.microsoft.com/office/drawing/2014/main" val="525095396"/>
                    </a:ext>
                  </a:extLst>
                </a:gridCol>
                <a:gridCol w="5270938">
                  <a:extLst>
                    <a:ext uri="{9D8B030D-6E8A-4147-A177-3AD203B41FA5}">
                      <a16:colId xmlns:a16="http://schemas.microsoft.com/office/drawing/2014/main" val="3722849274"/>
                    </a:ext>
                  </a:extLst>
                </a:gridCol>
              </a:tblGrid>
              <a:tr h="624830">
                <a:tc gridSpan="2">
                  <a:txBody>
                    <a:bodyPr/>
                    <a:lstStyle/>
                    <a:p>
                      <a:pPr algn="ctr"/>
                      <a:r>
                        <a:rPr lang="en-US" sz="2800" b="1" dirty="0">
                          <a:solidFill>
                            <a:srgbClr val="FF0000"/>
                          </a:solidFill>
                          <a:effectLst/>
                          <a:latin typeface="Nunito Black" pitchFamily="2" charset="0"/>
                        </a:rPr>
                        <a:t>PHIẾU ĐỌC SÁCH</a:t>
                      </a:r>
                      <a:endParaRPr lang="en-US" sz="2800" dirty="0">
                        <a:solidFill>
                          <a:srgbClr val="FF0000"/>
                        </a:solidFill>
                        <a:effectLst/>
                        <a:latin typeface="Nunito Black"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854556088"/>
                  </a:ext>
                </a:extLst>
              </a:tr>
              <a:tr h="773208">
                <a:tc>
                  <a:txBody>
                    <a:bodyPr/>
                    <a:lstStyle/>
                    <a:p>
                      <a:pPr algn="l"/>
                      <a:r>
                        <a:rPr lang="en-US" sz="2800" dirty="0" err="1">
                          <a:solidFill>
                            <a:srgbClr val="7030A0"/>
                          </a:solidFill>
                          <a:effectLst/>
                          <a:latin typeface="+mj-lt"/>
                        </a:rPr>
                        <a:t>Tên</a:t>
                      </a:r>
                      <a:r>
                        <a:rPr lang="en-US" sz="2800" dirty="0">
                          <a:solidFill>
                            <a:srgbClr val="7030A0"/>
                          </a:solidFill>
                          <a:effectLst/>
                          <a:latin typeface="+mj-lt"/>
                        </a:rPr>
                        <a:t> </a:t>
                      </a:r>
                      <a:r>
                        <a:rPr lang="en-US" sz="2800" dirty="0" err="1">
                          <a:solidFill>
                            <a:srgbClr val="7030A0"/>
                          </a:solidFill>
                          <a:effectLst/>
                          <a:latin typeface="+mj-lt"/>
                        </a:rPr>
                        <a:t>bài</a:t>
                      </a:r>
                      <a:r>
                        <a:rPr lang="en-US" sz="2800" dirty="0">
                          <a:solidFill>
                            <a:srgbClr val="7030A0"/>
                          </a:solidFill>
                          <a:effectLst/>
                          <a:latin typeface="+mj-lt"/>
                        </a:rPr>
                        <a:t>: </a:t>
                      </a:r>
                      <a:r>
                        <a:rPr lang="en-US" sz="2800" dirty="0" err="1">
                          <a:solidFill>
                            <a:srgbClr val="7030A0"/>
                          </a:solidFill>
                          <a:effectLst/>
                          <a:latin typeface="+mj-lt"/>
                        </a:rPr>
                        <a:t>Thánh</a:t>
                      </a:r>
                      <a:r>
                        <a:rPr lang="en-US" sz="2800" dirty="0">
                          <a:solidFill>
                            <a:srgbClr val="7030A0"/>
                          </a:solidFill>
                          <a:effectLst/>
                          <a:latin typeface="+mj-lt"/>
                        </a:rPr>
                        <a:t> </a:t>
                      </a:r>
                      <a:r>
                        <a:rPr lang="en-US" sz="2800" dirty="0" err="1">
                          <a:solidFill>
                            <a:srgbClr val="7030A0"/>
                          </a:solidFill>
                          <a:effectLst/>
                          <a:latin typeface="+mj-lt"/>
                        </a:rPr>
                        <a:t>Gióng</a:t>
                      </a:r>
                      <a:endParaRPr lang="en-US" sz="2800" dirty="0">
                        <a:solidFill>
                          <a:srgbClr val="7030A0"/>
                        </a:solidFill>
                        <a:effectLst/>
                        <a:latin typeface="+mj-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n-US" sz="2800">
                          <a:solidFill>
                            <a:srgbClr val="7030A0"/>
                          </a:solidFill>
                          <a:effectLst/>
                          <a:latin typeface="+mj-lt"/>
                        </a:rPr>
                        <a:t>Tên cuốn sách: Thánh Gióng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2794917"/>
                  </a:ext>
                </a:extLst>
              </a:tr>
              <a:tr h="1249660">
                <a:tc>
                  <a:txBody>
                    <a:bodyPr/>
                    <a:lstStyle/>
                    <a:p>
                      <a:pPr algn="l"/>
                      <a:r>
                        <a:rPr lang="en-US" sz="2800" dirty="0" err="1">
                          <a:solidFill>
                            <a:srgbClr val="7030A0"/>
                          </a:solidFill>
                          <a:effectLst/>
                          <a:latin typeface="+mj-lt"/>
                        </a:rPr>
                        <a:t>Tác</a:t>
                      </a:r>
                      <a:r>
                        <a:rPr lang="en-US" sz="2800" dirty="0">
                          <a:solidFill>
                            <a:srgbClr val="7030A0"/>
                          </a:solidFill>
                          <a:effectLst/>
                          <a:latin typeface="+mj-lt"/>
                        </a:rPr>
                        <a:t> </a:t>
                      </a:r>
                      <a:r>
                        <a:rPr lang="en-US" sz="2800" dirty="0" err="1">
                          <a:solidFill>
                            <a:srgbClr val="7030A0"/>
                          </a:solidFill>
                          <a:effectLst/>
                          <a:latin typeface="+mj-lt"/>
                        </a:rPr>
                        <a:t>giả</a:t>
                      </a:r>
                      <a:r>
                        <a:rPr lang="en-US" sz="2800" dirty="0">
                          <a:solidFill>
                            <a:srgbClr val="7030A0"/>
                          </a:solidFill>
                          <a:effectLst/>
                          <a:latin typeface="+mj-lt"/>
                        </a:rPr>
                        <a:t>: </a:t>
                      </a:r>
                      <a:r>
                        <a:rPr lang="en-US" sz="2800" dirty="0" err="1">
                          <a:solidFill>
                            <a:srgbClr val="7030A0"/>
                          </a:solidFill>
                          <a:effectLst/>
                          <a:latin typeface="+mj-lt"/>
                        </a:rPr>
                        <a:t>Dân</a:t>
                      </a:r>
                      <a:r>
                        <a:rPr lang="en-US" sz="2800" dirty="0">
                          <a:solidFill>
                            <a:srgbClr val="7030A0"/>
                          </a:solidFill>
                          <a:effectLst/>
                          <a:latin typeface="+mj-lt"/>
                        </a:rPr>
                        <a:t> </a:t>
                      </a:r>
                      <a:r>
                        <a:rPr lang="en-US" sz="2800" dirty="0" err="1">
                          <a:solidFill>
                            <a:srgbClr val="7030A0"/>
                          </a:solidFill>
                          <a:effectLst/>
                          <a:latin typeface="+mj-lt"/>
                        </a:rPr>
                        <a:t>gian</a:t>
                      </a:r>
                      <a:r>
                        <a:rPr lang="en-US" sz="2800" dirty="0">
                          <a:solidFill>
                            <a:srgbClr val="7030A0"/>
                          </a:solidFill>
                          <a:effectLst/>
                          <a:latin typeface="+mj-lt"/>
                        </a:rPr>
                        <a:t>, </a:t>
                      </a:r>
                      <a:r>
                        <a:rPr lang="en-US" sz="2800" dirty="0" err="1">
                          <a:solidFill>
                            <a:srgbClr val="7030A0"/>
                          </a:solidFill>
                          <a:effectLst/>
                          <a:latin typeface="+mj-lt"/>
                        </a:rPr>
                        <a:t>Nhà</a:t>
                      </a:r>
                      <a:r>
                        <a:rPr lang="en-US" sz="2800" dirty="0">
                          <a:solidFill>
                            <a:srgbClr val="7030A0"/>
                          </a:solidFill>
                          <a:effectLst/>
                          <a:latin typeface="+mj-lt"/>
                        </a:rPr>
                        <a:t> </a:t>
                      </a:r>
                      <a:r>
                        <a:rPr lang="en-US" sz="2800" dirty="0" err="1">
                          <a:solidFill>
                            <a:srgbClr val="7030A0"/>
                          </a:solidFill>
                          <a:effectLst/>
                          <a:latin typeface="+mj-lt"/>
                        </a:rPr>
                        <a:t>xuất</a:t>
                      </a:r>
                      <a:r>
                        <a:rPr lang="en-US" sz="2800" dirty="0">
                          <a:solidFill>
                            <a:srgbClr val="7030A0"/>
                          </a:solidFill>
                          <a:effectLst/>
                          <a:latin typeface="+mj-lt"/>
                        </a:rPr>
                        <a:t> </a:t>
                      </a:r>
                      <a:r>
                        <a:rPr lang="en-US" sz="2800" dirty="0" err="1">
                          <a:solidFill>
                            <a:srgbClr val="7030A0"/>
                          </a:solidFill>
                          <a:effectLst/>
                          <a:latin typeface="+mj-lt"/>
                        </a:rPr>
                        <a:t>bản</a:t>
                      </a:r>
                      <a:r>
                        <a:rPr lang="en-US" sz="2800" dirty="0">
                          <a:solidFill>
                            <a:srgbClr val="7030A0"/>
                          </a:solidFill>
                          <a:effectLst/>
                          <a:latin typeface="+mj-lt"/>
                        </a:rPr>
                        <a:t> </a:t>
                      </a:r>
                      <a:r>
                        <a:rPr lang="en-US" sz="2800" dirty="0" err="1">
                          <a:solidFill>
                            <a:srgbClr val="7030A0"/>
                          </a:solidFill>
                          <a:effectLst/>
                          <a:latin typeface="+mj-lt"/>
                        </a:rPr>
                        <a:t>Mĩ</a:t>
                      </a:r>
                      <a:r>
                        <a:rPr lang="en-US" sz="2800" dirty="0">
                          <a:solidFill>
                            <a:srgbClr val="7030A0"/>
                          </a:solidFill>
                          <a:effectLst/>
                          <a:latin typeface="+mj-lt"/>
                        </a:rPr>
                        <a:t> </a:t>
                      </a:r>
                      <a:r>
                        <a:rPr lang="en-US" sz="2800" dirty="0" err="1">
                          <a:solidFill>
                            <a:srgbClr val="7030A0"/>
                          </a:solidFill>
                          <a:effectLst/>
                          <a:latin typeface="+mj-lt"/>
                        </a:rPr>
                        <a:t>Thuật</a:t>
                      </a:r>
                      <a:endParaRPr lang="en-US" sz="2800" dirty="0">
                        <a:solidFill>
                          <a:srgbClr val="7030A0"/>
                        </a:solidFill>
                        <a:effectLst/>
                        <a:latin typeface="+mj-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vi-VN" sz="2800">
                          <a:solidFill>
                            <a:srgbClr val="7030A0"/>
                          </a:solidFill>
                          <a:effectLst/>
                          <a:latin typeface="+mj-lt"/>
                        </a:rPr>
                        <a:t>Công lao của người đó: Diệt giặc Ân xâm lược.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8132273"/>
                  </a:ext>
                </a:extLst>
              </a:tr>
              <a:tr h="624830">
                <a:tc>
                  <a:txBody>
                    <a:bodyPr/>
                    <a:lstStyle/>
                    <a:p>
                      <a:pPr algn="l"/>
                      <a:r>
                        <a:rPr lang="en-US" sz="2800" dirty="0" err="1">
                          <a:solidFill>
                            <a:srgbClr val="7030A0"/>
                          </a:solidFill>
                          <a:effectLst/>
                          <a:latin typeface="+mj-lt"/>
                        </a:rPr>
                        <a:t>Tên</a:t>
                      </a:r>
                      <a:r>
                        <a:rPr lang="en-US" sz="2800" dirty="0">
                          <a:solidFill>
                            <a:srgbClr val="7030A0"/>
                          </a:solidFill>
                          <a:effectLst/>
                          <a:latin typeface="+mj-lt"/>
                        </a:rPr>
                        <a:t> </a:t>
                      </a:r>
                      <a:r>
                        <a:rPr lang="en-US" sz="2800" dirty="0" err="1">
                          <a:solidFill>
                            <a:srgbClr val="7030A0"/>
                          </a:solidFill>
                          <a:effectLst/>
                          <a:latin typeface="+mj-lt"/>
                        </a:rPr>
                        <a:t>vị</a:t>
                      </a:r>
                      <a:r>
                        <a:rPr lang="en-US" sz="2800" dirty="0">
                          <a:solidFill>
                            <a:srgbClr val="7030A0"/>
                          </a:solidFill>
                          <a:effectLst/>
                          <a:latin typeface="+mj-lt"/>
                        </a:rPr>
                        <a:t> </a:t>
                      </a:r>
                      <a:r>
                        <a:rPr lang="en-US" sz="2800" dirty="0" err="1">
                          <a:solidFill>
                            <a:srgbClr val="7030A0"/>
                          </a:solidFill>
                          <a:effectLst/>
                          <a:latin typeface="+mj-lt"/>
                        </a:rPr>
                        <a:t>thần</a:t>
                      </a:r>
                      <a:r>
                        <a:rPr lang="en-US" sz="2800" dirty="0">
                          <a:solidFill>
                            <a:srgbClr val="7030A0"/>
                          </a:solidFill>
                          <a:effectLst/>
                          <a:latin typeface="+mj-lt"/>
                        </a:rPr>
                        <a:t>: </a:t>
                      </a:r>
                      <a:r>
                        <a:rPr lang="en-US" sz="2800" dirty="0" err="1">
                          <a:solidFill>
                            <a:srgbClr val="7030A0"/>
                          </a:solidFill>
                          <a:effectLst/>
                          <a:latin typeface="+mj-lt"/>
                        </a:rPr>
                        <a:t>Thánh</a:t>
                      </a:r>
                      <a:r>
                        <a:rPr lang="en-US" sz="2800" dirty="0">
                          <a:solidFill>
                            <a:srgbClr val="7030A0"/>
                          </a:solidFill>
                          <a:effectLst/>
                          <a:latin typeface="+mj-lt"/>
                        </a:rPr>
                        <a:t> </a:t>
                      </a:r>
                      <a:r>
                        <a:rPr lang="en-US" sz="2800" dirty="0" err="1">
                          <a:solidFill>
                            <a:srgbClr val="7030A0"/>
                          </a:solidFill>
                          <a:effectLst/>
                          <a:latin typeface="+mj-lt"/>
                        </a:rPr>
                        <a:t>Gióng</a:t>
                      </a:r>
                      <a:endParaRPr lang="en-US" sz="2800" dirty="0">
                        <a:solidFill>
                          <a:srgbClr val="7030A0"/>
                        </a:solidFill>
                        <a:effectLst/>
                        <a:latin typeface="+mj-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n-US" sz="2800" dirty="0" err="1">
                          <a:solidFill>
                            <a:srgbClr val="7030A0"/>
                          </a:solidFill>
                          <a:effectLst/>
                          <a:latin typeface="+mj-lt"/>
                        </a:rPr>
                        <a:t>Mức</a:t>
                      </a:r>
                      <a:r>
                        <a:rPr lang="en-US" sz="2800" dirty="0">
                          <a:solidFill>
                            <a:srgbClr val="7030A0"/>
                          </a:solidFill>
                          <a:effectLst/>
                          <a:latin typeface="+mj-lt"/>
                        </a:rPr>
                        <a:t> </a:t>
                      </a:r>
                      <a:r>
                        <a:rPr lang="en-US" sz="2800" dirty="0" err="1">
                          <a:solidFill>
                            <a:srgbClr val="7030A0"/>
                          </a:solidFill>
                          <a:effectLst/>
                          <a:latin typeface="+mj-lt"/>
                        </a:rPr>
                        <a:t>độ</a:t>
                      </a:r>
                      <a:r>
                        <a:rPr lang="en-US" sz="2800" dirty="0">
                          <a:solidFill>
                            <a:srgbClr val="7030A0"/>
                          </a:solidFill>
                          <a:effectLst/>
                          <a:latin typeface="+mj-lt"/>
                        </a:rPr>
                        <a:t> </a:t>
                      </a:r>
                      <a:r>
                        <a:rPr lang="en-US" sz="2800" dirty="0" err="1">
                          <a:solidFill>
                            <a:srgbClr val="7030A0"/>
                          </a:solidFill>
                          <a:effectLst/>
                          <a:latin typeface="+mj-lt"/>
                        </a:rPr>
                        <a:t>yêu</a:t>
                      </a:r>
                      <a:r>
                        <a:rPr lang="en-US" sz="2800" dirty="0">
                          <a:solidFill>
                            <a:srgbClr val="7030A0"/>
                          </a:solidFill>
                          <a:effectLst/>
                          <a:latin typeface="+mj-lt"/>
                        </a:rPr>
                        <a:t> </a:t>
                      </a:r>
                      <a:r>
                        <a:rPr lang="en-US" sz="2800" dirty="0" err="1">
                          <a:solidFill>
                            <a:srgbClr val="7030A0"/>
                          </a:solidFill>
                          <a:effectLst/>
                          <a:latin typeface="+mj-lt"/>
                        </a:rPr>
                        <a:t>thích</a:t>
                      </a:r>
                      <a:r>
                        <a:rPr lang="en-US" sz="2800" dirty="0">
                          <a:solidFill>
                            <a:srgbClr val="7030A0"/>
                          </a:solidFill>
                          <a:effectLst/>
                          <a:latin typeface="+mj-lt"/>
                        </a:rPr>
                        <a:t>: 5 </a:t>
                      </a:r>
                      <a:r>
                        <a:rPr lang="en-US" sz="2800" dirty="0" err="1">
                          <a:solidFill>
                            <a:srgbClr val="7030A0"/>
                          </a:solidFill>
                          <a:effectLst/>
                          <a:latin typeface="+mj-lt"/>
                        </a:rPr>
                        <a:t>sao</a:t>
                      </a:r>
                      <a:r>
                        <a:rPr lang="en-US" sz="2800" dirty="0">
                          <a:solidFill>
                            <a:srgbClr val="7030A0"/>
                          </a:solidFill>
                          <a:effectLst/>
                          <a:latin typeface="+mj-l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0855106"/>
                  </a:ext>
                </a:extLst>
              </a:tr>
            </a:tbl>
          </a:graphicData>
        </a:graphic>
      </p:graphicFrame>
    </p:spTree>
    <p:extLst>
      <p:ext uri="{BB962C8B-B14F-4D97-AF65-F5344CB8AC3E}">
        <p14:creationId xmlns:p14="http://schemas.microsoft.com/office/powerpoint/2010/main" val="277013999"/>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a:ln>
            <a:noFill/>
          </a:ln>
          <a:effectLst>
            <a:softEdge rad="112500"/>
          </a:effectLst>
        </p:spPr>
      </p:pic>
      <p:sp>
        <p:nvSpPr>
          <p:cNvPr id="26" name="云形 12">
            <a:extLst>
              <a:ext uri="{FF2B5EF4-FFF2-40B4-BE49-F238E27FC236}">
                <a16:creationId xmlns:a16="http://schemas.microsoft.com/office/drawing/2014/main" id="{89721C0D-2BF3-4574-9000-DCFD07419F87}"/>
              </a:ext>
            </a:extLst>
          </p:cNvPr>
          <p:cNvSpPr/>
          <p:nvPr/>
        </p:nvSpPr>
        <p:spPr>
          <a:xfrm rot="150597">
            <a:off x="-8233" y="69007"/>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b="1" dirty="0">
              <a:solidFill>
                <a:srgbClr val="95AD31"/>
              </a:solidFill>
              <a:latin typeface="微软雅黑" panose="020B0503020204020204" pitchFamily="34" charset="-122"/>
              <a:ea typeface="微软雅黑" panose="020B0503020204020204" pitchFamily="34" charset="-122"/>
            </a:endParaRPr>
          </a:p>
        </p:txBody>
      </p:sp>
      <p:grpSp>
        <p:nvGrpSpPr>
          <p:cNvPr id="27" name="Group 26">
            <a:extLst>
              <a:ext uri="{FF2B5EF4-FFF2-40B4-BE49-F238E27FC236}">
                <a16:creationId xmlns:a16="http://schemas.microsoft.com/office/drawing/2014/main" id="{76725D16-6C51-4CB6-A3DF-7BBCE1789137}"/>
              </a:ext>
            </a:extLst>
          </p:cNvPr>
          <p:cNvGrpSpPr/>
          <p:nvPr/>
        </p:nvGrpSpPr>
        <p:grpSpPr>
          <a:xfrm>
            <a:off x="2878510" y="1573683"/>
            <a:ext cx="7978676" cy="2337917"/>
            <a:chOff x="76504" y="514663"/>
            <a:chExt cx="7485060" cy="5687287"/>
          </a:xfrm>
          <a:solidFill>
            <a:schemeClr val="bg1"/>
          </a:solidFill>
        </p:grpSpPr>
        <p:sp>
          <p:nvSpPr>
            <p:cNvPr id="28" name="Rectangle: Rounded Corners 27">
              <a:extLst>
                <a:ext uri="{FF2B5EF4-FFF2-40B4-BE49-F238E27FC236}">
                  <a16:creationId xmlns:a16="http://schemas.microsoft.com/office/drawing/2014/main" id="{17D395F6-ACE8-47B5-84AE-FD3E4A01B40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Calibri" panose="020F0502020204030204"/>
              </a:endParaRPr>
            </a:p>
          </p:txBody>
        </p:sp>
        <p:sp>
          <p:nvSpPr>
            <p:cNvPr id="29" name="Rectangle: Rounded Corners 28">
              <a:extLst>
                <a:ext uri="{FF2B5EF4-FFF2-40B4-BE49-F238E27FC236}">
                  <a16:creationId xmlns:a16="http://schemas.microsoft.com/office/drawing/2014/main" id="{5CE48478-646E-4643-9EE7-3FFE1F73CD8F}"/>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04E513D1-5159-4D5D-8721-7A97C57F6A7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Calibri" panose="020F0502020204030204"/>
              </a:endParaRPr>
            </a:p>
          </p:txBody>
        </p:sp>
        <p:sp>
          <p:nvSpPr>
            <p:cNvPr id="31" name="Rectangle: Rounded Corners 30">
              <a:extLst>
                <a:ext uri="{FF2B5EF4-FFF2-40B4-BE49-F238E27FC236}">
                  <a16:creationId xmlns:a16="http://schemas.microsoft.com/office/drawing/2014/main" id="{7C718C2F-EE0A-4B52-837D-5D008F6AB76E}"/>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Calibri" panose="020F0502020204030204"/>
              </a:endParaRPr>
            </a:p>
          </p:txBody>
        </p:sp>
      </p:grpSp>
      <p:pic>
        <p:nvPicPr>
          <p:cNvPr id="14" name="图片 1">
            <a:extLst>
              <a:ext uri="{FF2B5EF4-FFF2-40B4-BE49-F238E27FC236}">
                <a16:creationId xmlns:a16="http://schemas.microsoft.com/office/drawing/2014/main" id="{C082B2EC-8FD3-4D0B-8781-EE86D65CA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4384" flipH="1">
            <a:off x="-89166" y="3431099"/>
            <a:ext cx="4239807" cy="3245160"/>
          </a:xfrm>
          <a:prstGeom prst="rect">
            <a:avLst/>
          </a:prstGeom>
        </p:spPr>
      </p:pic>
      <p:sp>
        <p:nvSpPr>
          <p:cNvPr id="15" name="TextBox 14">
            <a:extLst>
              <a:ext uri="{FF2B5EF4-FFF2-40B4-BE49-F238E27FC236}">
                <a16:creationId xmlns:a16="http://schemas.microsoft.com/office/drawing/2014/main" id="{25B02EDD-F2BE-412B-AE50-377DAB222D67}"/>
              </a:ext>
            </a:extLst>
          </p:cNvPr>
          <p:cNvSpPr txBox="1"/>
          <p:nvPr/>
        </p:nvSpPr>
        <p:spPr>
          <a:xfrm>
            <a:off x="738112" y="4440462"/>
            <a:ext cx="2954529" cy="1077218"/>
          </a:xfrm>
          <a:prstGeom prst="rect">
            <a:avLst/>
          </a:prstGeom>
          <a:noFill/>
        </p:spPr>
        <p:txBody>
          <a:bodyPr wrap="square" rtlCol="0">
            <a:spAutoFit/>
          </a:bodyPr>
          <a:lstStyle/>
          <a:p>
            <a:pPr algn="ctr" defTabSz="914377"/>
            <a:r>
              <a:rPr lang="vi-VN" sz="3200">
                <a:solidFill>
                  <a:srgbClr val="70AD47">
                    <a:lumMod val="75000"/>
                  </a:srgbClr>
                </a:solidFill>
                <a:effectLst>
                  <a:glow rad="63500">
                    <a:srgbClr val="ED7D31">
                      <a:satMod val="175000"/>
                      <a:alpha val="40000"/>
                    </a:srgbClr>
                  </a:glow>
                </a:effectLst>
                <a:latin typeface="Coiny" panose="02000903060500060000" pitchFamily="2" charset="0"/>
              </a:rPr>
              <a:t>TRÌNH BÀY </a:t>
            </a:r>
          </a:p>
          <a:p>
            <a:pPr algn="ctr" defTabSz="914377"/>
            <a:r>
              <a:rPr lang="vi-VN" sz="3200">
                <a:solidFill>
                  <a:srgbClr val="70AD47">
                    <a:lumMod val="75000"/>
                  </a:srgbClr>
                </a:solidFill>
                <a:effectLst>
                  <a:glow rad="63500">
                    <a:srgbClr val="ED7D31">
                      <a:satMod val="175000"/>
                      <a:alpha val="40000"/>
                    </a:srgbClr>
                  </a:glow>
                </a:effectLst>
                <a:latin typeface="Coiny" panose="02000903060500060000" pitchFamily="2" charset="0"/>
              </a:rPr>
              <a:t>TRƯỚC LỚP</a:t>
            </a:r>
            <a:endParaRPr lang="vi-VN" sz="3200" dirty="0" err="1">
              <a:solidFill>
                <a:srgbClr val="70AD47">
                  <a:lumMod val="75000"/>
                </a:srgbClr>
              </a:solidFill>
              <a:effectLst>
                <a:glow rad="63500">
                  <a:srgbClr val="ED7D31">
                    <a:satMod val="175000"/>
                    <a:alpha val="40000"/>
                  </a:srgbClr>
                </a:glow>
              </a:effectLst>
              <a:latin typeface="Coiny" panose="02000903060500060000" pitchFamily="2" charset="0"/>
            </a:endParaRPr>
          </a:p>
        </p:txBody>
      </p:sp>
      <p:sp>
        <p:nvSpPr>
          <p:cNvPr id="12" name="TextBox 11">
            <a:extLst>
              <a:ext uri="{FF2B5EF4-FFF2-40B4-BE49-F238E27FC236}">
                <a16:creationId xmlns:a16="http://schemas.microsoft.com/office/drawing/2014/main" id="{8ECA842E-50B4-49C2-8ECD-DD913E6B8392}"/>
              </a:ext>
            </a:extLst>
          </p:cNvPr>
          <p:cNvSpPr txBox="1"/>
          <p:nvPr/>
        </p:nvSpPr>
        <p:spPr>
          <a:xfrm>
            <a:off x="3268718" y="1986455"/>
            <a:ext cx="7115503" cy="1754326"/>
          </a:xfrm>
          <a:prstGeom prst="rect">
            <a:avLst/>
          </a:prstGeom>
          <a:noFill/>
        </p:spPr>
        <p:txBody>
          <a:bodyPr wrap="square" rtlCol="0">
            <a:spAutoFit/>
          </a:bodyPr>
          <a:lstStyle/>
          <a:p>
            <a:pPr algn="just"/>
            <a:r>
              <a:rPr lang="vi-VN" sz="3600" dirty="0">
                <a:ln>
                  <a:solidFill>
                    <a:sysClr val="windowText" lastClr="000000"/>
                  </a:solidFill>
                </a:ln>
                <a:solidFill>
                  <a:srgbClr val="00B050"/>
                </a:solidFill>
                <a:latin typeface="+mj-lt"/>
              </a:rPr>
              <a:t>Kể với bạn về công lao của vị thần (hoặc người có công với đất nước) trong bài đã đọc. </a:t>
            </a:r>
          </a:p>
        </p:txBody>
      </p:sp>
    </p:spTree>
    <p:extLst>
      <p:ext uri="{BB962C8B-B14F-4D97-AF65-F5344CB8AC3E}">
        <p14:creationId xmlns:p14="http://schemas.microsoft.com/office/powerpoint/2010/main" val="4680106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A4B991-7E1C-4C04-A9F1-7486A9ACF0C2}"/>
              </a:ext>
            </a:extLst>
          </p:cNvPr>
          <p:cNvGrpSpPr/>
          <p:nvPr/>
        </p:nvGrpSpPr>
        <p:grpSpPr>
          <a:xfrm>
            <a:off x="1123984" y="1395065"/>
            <a:ext cx="9290096" cy="3515993"/>
            <a:chOff x="76504" y="514663"/>
            <a:chExt cx="7485060" cy="5687287"/>
          </a:xfrm>
          <a:solidFill>
            <a:schemeClr val="bg1"/>
          </a:solidFill>
        </p:grpSpPr>
        <p:sp>
          <p:nvSpPr>
            <p:cNvPr id="7" name="Rectangle: Rounded Corners 6">
              <a:extLst>
                <a:ext uri="{FF2B5EF4-FFF2-40B4-BE49-F238E27FC236}">
                  <a16:creationId xmlns:a16="http://schemas.microsoft.com/office/drawing/2014/main" id="{84D949AB-34EC-4058-AB53-4A25BC6746DC}"/>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Nunito Black" pitchFamily="2" charset="0"/>
                <a:ea typeface="微软雅黑"/>
              </a:endParaRPr>
            </a:p>
          </p:txBody>
        </p:sp>
        <p:sp>
          <p:nvSpPr>
            <p:cNvPr id="5" name="Rectangle: Rounded Corners 4">
              <a:extLst>
                <a:ext uri="{FF2B5EF4-FFF2-40B4-BE49-F238E27FC236}">
                  <a16:creationId xmlns:a16="http://schemas.microsoft.com/office/drawing/2014/main" id="{7BF5A474-7948-4FC0-A3B0-5545A180D3E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Nunito Black" pitchFamily="2" charset="0"/>
                <a:ea typeface="微软雅黑"/>
              </a:endParaRPr>
            </a:p>
          </p:txBody>
        </p:sp>
        <p:sp>
          <p:nvSpPr>
            <p:cNvPr id="6" name="Rectangle: Rounded Corners 5">
              <a:extLst>
                <a:ext uri="{FF2B5EF4-FFF2-40B4-BE49-F238E27FC236}">
                  <a16:creationId xmlns:a16="http://schemas.microsoft.com/office/drawing/2014/main" id="{3EAF7857-80B5-475C-958C-960D4F34EA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Nunito Black" pitchFamily="2" charset="0"/>
                <a:ea typeface="微软雅黑"/>
              </a:endParaRPr>
            </a:p>
          </p:txBody>
        </p:sp>
        <p:sp>
          <p:nvSpPr>
            <p:cNvPr id="8" name="Rectangle: Rounded Corners 7">
              <a:extLst>
                <a:ext uri="{FF2B5EF4-FFF2-40B4-BE49-F238E27FC236}">
                  <a16:creationId xmlns:a16="http://schemas.microsoft.com/office/drawing/2014/main" id="{80389EA7-422D-4F5E-A4B7-BEB5192DC46D}"/>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Nunito Black" pitchFamily="2" charset="0"/>
                <a:ea typeface="微软雅黑"/>
              </a:endParaRPr>
            </a:p>
          </p:txBody>
        </p:sp>
      </p:grpSp>
      <p:sp>
        <p:nvSpPr>
          <p:cNvPr id="3" name="TextBox 2">
            <a:extLst>
              <a:ext uri="{FF2B5EF4-FFF2-40B4-BE49-F238E27FC236}">
                <a16:creationId xmlns:a16="http://schemas.microsoft.com/office/drawing/2014/main" id="{9C044C1E-6915-4865-91FE-AC7A91E057A4}"/>
              </a:ext>
            </a:extLst>
          </p:cNvPr>
          <p:cNvSpPr txBox="1"/>
          <p:nvPr/>
        </p:nvSpPr>
        <p:spPr>
          <a:xfrm>
            <a:off x="2217683" y="2014445"/>
            <a:ext cx="7116592" cy="2308324"/>
          </a:xfrm>
          <a:prstGeom prst="rect">
            <a:avLst/>
          </a:prstGeom>
          <a:noFill/>
        </p:spPr>
        <p:txBody>
          <a:bodyPr wrap="square">
            <a:spAutoFit/>
          </a:bodyPr>
          <a:lstStyle/>
          <a:p>
            <a:pPr algn="ctr" defTabSz="914377">
              <a:defRPr/>
            </a:pPr>
            <a:r>
              <a:rPr lang="vi-VN" sz="4800" dirty="0">
                <a:solidFill>
                  <a:sysClr val="windowText" lastClr="000000"/>
                </a:solidFill>
                <a:latin typeface="+mj-lt"/>
                <a:ea typeface="微软雅黑"/>
              </a:rPr>
              <a:t>Thánh Gióng diệt giặc Ân xâm lược vào thời Hùng Vương thứ 6.</a:t>
            </a:r>
          </a:p>
        </p:txBody>
      </p:sp>
    </p:spTree>
    <p:extLst>
      <p:ext uri="{BB962C8B-B14F-4D97-AF65-F5344CB8AC3E}">
        <p14:creationId xmlns:p14="http://schemas.microsoft.com/office/powerpoint/2010/main" val="2486039648"/>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a:ln>
            <a:noFill/>
          </a:ln>
          <a:effectLst>
            <a:softEdge rad="112500"/>
          </a:effectLst>
        </p:spPr>
      </p:pic>
      <p:sp>
        <p:nvSpPr>
          <p:cNvPr id="26" name="云形 12">
            <a:extLst>
              <a:ext uri="{FF2B5EF4-FFF2-40B4-BE49-F238E27FC236}">
                <a16:creationId xmlns:a16="http://schemas.microsoft.com/office/drawing/2014/main" id="{89721C0D-2BF3-4574-9000-DCFD07419F87}"/>
              </a:ext>
            </a:extLst>
          </p:cNvPr>
          <p:cNvSpPr/>
          <p:nvPr/>
        </p:nvSpPr>
        <p:spPr>
          <a:xfrm rot="150597">
            <a:off x="-8233" y="69007"/>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grpSp>
        <p:nvGrpSpPr>
          <p:cNvPr id="27" name="Group 26">
            <a:extLst>
              <a:ext uri="{FF2B5EF4-FFF2-40B4-BE49-F238E27FC236}">
                <a16:creationId xmlns:a16="http://schemas.microsoft.com/office/drawing/2014/main" id="{76725D16-6C51-4CB6-A3DF-7BBCE1789137}"/>
              </a:ext>
            </a:extLst>
          </p:cNvPr>
          <p:cNvGrpSpPr/>
          <p:nvPr/>
        </p:nvGrpSpPr>
        <p:grpSpPr>
          <a:xfrm>
            <a:off x="2878510" y="1573683"/>
            <a:ext cx="8998180" cy="2337917"/>
            <a:chOff x="76504" y="514663"/>
            <a:chExt cx="7485060" cy="5687287"/>
          </a:xfrm>
          <a:solidFill>
            <a:schemeClr val="bg1"/>
          </a:solidFill>
        </p:grpSpPr>
        <p:sp>
          <p:nvSpPr>
            <p:cNvPr id="28" name="Rectangle: Rounded Corners 27">
              <a:extLst>
                <a:ext uri="{FF2B5EF4-FFF2-40B4-BE49-F238E27FC236}">
                  <a16:creationId xmlns:a16="http://schemas.microsoft.com/office/drawing/2014/main" id="{17D395F6-ACE8-47B5-84AE-FD3E4A01B40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5CE48478-646E-4643-9EE7-3FFE1F73CD8F}"/>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04E513D1-5159-4D5D-8721-7A97C57F6A7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C718C2F-EE0A-4B52-837D-5D008F6AB76E}"/>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79C485BC-1F86-4860-B33C-6C69AE36ABAD}"/>
              </a:ext>
            </a:extLst>
          </p:cNvPr>
          <p:cNvSpPr txBox="1"/>
          <p:nvPr/>
        </p:nvSpPr>
        <p:spPr>
          <a:xfrm>
            <a:off x="3268718" y="1986455"/>
            <a:ext cx="8463042" cy="1200329"/>
          </a:xfrm>
          <a:prstGeom prst="rect">
            <a:avLst/>
          </a:prstGeom>
          <a:noFill/>
        </p:spPr>
        <p:txBody>
          <a:bodyPr wrap="square" rtlCol="0">
            <a:spAutoFit/>
          </a:bodyPr>
          <a:lstStyle/>
          <a:p>
            <a:pPr lvl="0" algn="ctr"/>
            <a:r>
              <a:rPr lang="en-US" sz="3600" dirty="0">
                <a:ln>
                  <a:solidFill>
                    <a:sysClr val="windowText" lastClr="000000"/>
                  </a:solidFill>
                </a:ln>
                <a:solidFill>
                  <a:srgbClr val="00B050"/>
                </a:solidFill>
                <a:latin typeface="+mj-lt"/>
              </a:rPr>
              <a:t>N</a:t>
            </a:r>
            <a:r>
              <a:rPr lang="vi-VN" sz="3600" dirty="0">
                <a:ln>
                  <a:solidFill>
                    <a:sysClr val="windowText" lastClr="000000"/>
                  </a:solidFill>
                </a:ln>
                <a:solidFill>
                  <a:srgbClr val="00B050"/>
                </a:solidFill>
                <a:latin typeface="+mj-lt"/>
              </a:rPr>
              <a:t>êu cảm xúc</a:t>
            </a:r>
            <a:r>
              <a:rPr lang="en-US" sz="3600" dirty="0">
                <a:ln>
                  <a:solidFill>
                    <a:sysClr val="windowText" lastClr="000000"/>
                  </a:solidFill>
                </a:ln>
                <a:solidFill>
                  <a:srgbClr val="00B050"/>
                </a:solidFill>
                <a:latin typeface="+mj-lt"/>
              </a:rPr>
              <a:t> </a:t>
            </a:r>
            <a:r>
              <a:rPr lang="en-US" sz="3600" dirty="0" err="1">
                <a:ln>
                  <a:solidFill>
                    <a:sysClr val="windowText" lastClr="000000"/>
                  </a:solidFill>
                </a:ln>
                <a:solidFill>
                  <a:srgbClr val="00B050"/>
                </a:solidFill>
                <a:latin typeface="+mj-lt"/>
              </a:rPr>
              <a:t>của</a:t>
            </a:r>
            <a:r>
              <a:rPr lang="en-US" sz="3600" dirty="0">
                <a:ln>
                  <a:solidFill>
                    <a:sysClr val="windowText" lastClr="000000"/>
                  </a:solidFill>
                </a:ln>
                <a:solidFill>
                  <a:srgbClr val="00B050"/>
                </a:solidFill>
                <a:latin typeface="+mj-lt"/>
              </a:rPr>
              <a:t> </a:t>
            </a:r>
            <a:r>
              <a:rPr lang="en-US" sz="3600" dirty="0" err="1">
                <a:ln>
                  <a:solidFill>
                    <a:sysClr val="windowText" lastClr="000000"/>
                  </a:solidFill>
                </a:ln>
                <a:solidFill>
                  <a:srgbClr val="00B050"/>
                </a:solidFill>
                <a:latin typeface="+mj-lt"/>
              </a:rPr>
              <a:t>em</a:t>
            </a:r>
            <a:r>
              <a:rPr lang="vi-VN" sz="3600" dirty="0">
                <a:ln>
                  <a:solidFill>
                    <a:sysClr val="windowText" lastClr="000000"/>
                  </a:solidFill>
                </a:ln>
                <a:solidFill>
                  <a:srgbClr val="00B050"/>
                </a:solidFill>
                <a:latin typeface="+mj-lt"/>
              </a:rPr>
              <a:t> và bài học rút ra được từ bài đọc.  </a:t>
            </a:r>
          </a:p>
        </p:txBody>
      </p:sp>
    </p:spTree>
    <p:extLst>
      <p:ext uri="{BB962C8B-B14F-4D97-AF65-F5344CB8AC3E}">
        <p14:creationId xmlns:p14="http://schemas.microsoft.com/office/powerpoint/2010/main" val="3605785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192000" cy="6857836"/>
          </a:xfrm>
          <a:prstGeom prst="rect">
            <a:avLst/>
          </a:prstGeom>
        </p:spPr>
      </p:pic>
      <p:pic>
        <p:nvPicPr>
          <p:cNvPr id="8194" name="Picture 2" descr="C:\Users\Administrator\Desktop\可爱卡通手绘边框-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1604" y="426358"/>
            <a:ext cx="7488832" cy="649604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可爱卡通手绘边框-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376369" y="323193"/>
            <a:ext cx="2051310" cy="200266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76" y="526980"/>
            <a:ext cx="4304950" cy="203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472" y="2666081"/>
            <a:ext cx="1081394" cy="51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3" r="333"/>
          <a:stretch/>
        </p:blipFill>
        <p:spPr bwMode="auto">
          <a:xfrm>
            <a:off x="140494" y="5081736"/>
            <a:ext cx="11911013" cy="17725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
            <a:extLst>
              <a:ext uri="{FF2B5EF4-FFF2-40B4-BE49-F238E27FC236}">
                <a16:creationId xmlns:a16="http://schemas.microsoft.com/office/drawing/2014/main" id="{4C95A71C-B637-4C19-918C-4F8D348578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9551" y="3700036"/>
            <a:ext cx="3092435" cy="3154283"/>
          </a:xfrm>
          <a:prstGeom prst="rect">
            <a:avLst/>
          </a:prstGeom>
          <a:effectLst>
            <a:glow rad="419100">
              <a:schemeClr val="accent3">
                <a:lumMod val="60000"/>
                <a:lumOff val="40000"/>
                <a:alpha val="73000"/>
              </a:schemeClr>
            </a:glow>
          </a:effectLst>
        </p:spPr>
      </p:pic>
      <p:pic>
        <p:nvPicPr>
          <p:cNvPr id="5" name="Picture 4">
            <a:extLst>
              <a:ext uri="{FF2B5EF4-FFF2-40B4-BE49-F238E27FC236}">
                <a16:creationId xmlns:a16="http://schemas.microsoft.com/office/drawing/2014/main" id="{479F5C4D-51FF-4B04-B4E5-156B3C93238E}"/>
              </a:ext>
            </a:extLst>
          </p:cNvPr>
          <p:cNvPicPr>
            <a:picLocks noChangeAspect="1"/>
          </p:cNvPicPr>
          <p:nvPr/>
        </p:nvPicPr>
        <p:blipFill>
          <a:blip r:embed="rId13"/>
          <a:stretch>
            <a:fillRect/>
          </a:stretch>
        </p:blipFill>
        <p:spPr>
          <a:xfrm>
            <a:off x="4162886" y="2252272"/>
            <a:ext cx="4493141" cy="3023878"/>
          </a:xfrm>
          <a:prstGeom prst="rect">
            <a:avLst/>
          </a:prstGeom>
        </p:spPr>
      </p:pic>
    </p:spTree>
    <p:extLst>
      <p:ext uri="{BB962C8B-B14F-4D97-AF65-F5344CB8AC3E}">
        <p14:creationId xmlns:p14="http://schemas.microsoft.com/office/powerpoint/2010/main" val="13643523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ppt_x</p:attrName>
                                        </p:attrNameLst>
                                      </p:cBhvr>
                                      <p:tavLst>
                                        <p:tav tm="0">
                                          <p:val>
                                            <p:strVal val="#ppt_x"/>
                                          </p:val>
                                        </p:tav>
                                        <p:tav tm="100000">
                                          <p:val>
                                            <p:strVal val="#ppt_x"/>
                                          </p:val>
                                        </p:tav>
                                      </p:tavLst>
                                    </p:anim>
                                    <p:anim calcmode="lin" valueType="num">
                                      <p:cBhvr>
                                        <p:cTn id="19" dur="2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ppt_x</p:attrName>
                                        </p:attrNameLst>
                                      </p:cBhvr>
                                      <p:tavLst>
                                        <p:tav tm="0">
                                          <p:val>
                                            <p:strVal val="#ppt_x"/>
                                          </p:val>
                                        </p:tav>
                                        <p:tav tm="100000">
                                          <p:val>
                                            <p:strVal val="#ppt_x"/>
                                          </p:val>
                                        </p:tav>
                                      </p:tavLst>
                                    </p:anim>
                                    <p:anim calcmode="lin" valueType="num">
                                      <p:cBhvr>
                                        <p:cTn id="24" dur="2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fade">
                                      <p:cBhvr>
                                        <p:cTn id="28" dur="1000"/>
                                        <p:tgtEl>
                                          <p:spTgt spid="8197"/>
                                        </p:tgtEl>
                                      </p:cBhvr>
                                    </p:animEffect>
                                    <p:anim calcmode="lin" valueType="num">
                                      <p:cBhvr>
                                        <p:cTn id="29" dur="1000" fill="hold"/>
                                        <p:tgtEl>
                                          <p:spTgt spid="8197"/>
                                        </p:tgtEl>
                                        <p:attrNameLst>
                                          <p:attrName>ppt_x</p:attrName>
                                        </p:attrNameLst>
                                      </p:cBhvr>
                                      <p:tavLst>
                                        <p:tav tm="0">
                                          <p:val>
                                            <p:strVal val="#ppt_x"/>
                                          </p:val>
                                        </p:tav>
                                        <p:tav tm="100000">
                                          <p:val>
                                            <p:strVal val="#ppt_x"/>
                                          </p:val>
                                        </p:tav>
                                      </p:tavLst>
                                    </p:anim>
                                    <p:anim calcmode="lin" valueType="num">
                                      <p:cBhvr>
                                        <p:cTn id="30" dur="1000" fill="hold"/>
                                        <p:tgtEl>
                                          <p:spTgt spid="8197"/>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4000"/>
                            </p:stCondLst>
                            <p:childTnLst>
                              <p:par>
                                <p:cTn id="38" presetID="26" presetClass="entr" presetSubtype="0" fill="hold" nodeType="afterEffect">
                                  <p:stCondLst>
                                    <p:cond delay="0"/>
                                  </p:stCondLst>
                                  <p:childTnLst>
                                    <p:set>
                                      <p:cBhvr>
                                        <p:cTn id="39" dur="1" fill="hold">
                                          <p:stCondLst>
                                            <p:cond delay="0"/>
                                          </p:stCondLst>
                                        </p:cTn>
                                        <p:tgtEl>
                                          <p:spTgt spid="8194"/>
                                        </p:tgtEl>
                                        <p:attrNameLst>
                                          <p:attrName>style.visibility</p:attrName>
                                        </p:attrNameLst>
                                      </p:cBhvr>
                                      <p:to>
                                        <p:strVal val="visible"/>
                                      </p:to>
                                    </p:set>
                                    <p:animEffect transition="in" filter="wipe(down)">
                                      <p:cBhvr>
                                        <p:cTn id="40" dur="580">
                                          <p:stCondLst>
                                            <p:cond delay="0"/>
                                          </p:stCondLst>
                                        </p:cTn>
                                        <p:tgtEl>
                                          <p:spTgt spid="8194"/>
                                        </p:tgtEl>
                                      </p:cBhvr>
                                    </p:animEffect>
                                    <p:anim calcmode="lin" valueType="num">
                                      <p:cBhvr>
                                        <p:cTn id="41"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46" dur="26">
                                          <p:stCondLst>
                                            <p:cond delay="650"/>
                                          </p:stCondLst>
                                        </p:cTn>
                                        <p:tgtEl>
                                          <p:spTgt spid="8194"/>
                                        </p:tgtEl>
                                      </p:cBhvr>
                                      <p:to x="100000" y="60000"/>
                                    </p:animScale>
                                    <p:animScale>
                                      <p:cBhvr>
                                        <p:cTn id="47" dur="166" decel="50000">
                                          <p:stCondLst>
                                            <p:cond delay="676"/>
                                          </p:stCondLst>
                                        </p:cTn>
                                        <p:tgtEl>
                                          <p:spTgt spid="8194"/>
                                        </p:tgtEl>
                                      </p:cBhvr>
                                      <p:to x="100000" y="100000"/>
                                    </p:animScale>
                                    <p:animScale>
                                      <p:cBhvr>
                                        <p:cTn id="48" dur="26">
                                          <p:stCondLst>
                                            <p:cond delay="1312"/>
                                          </p:stCondLst>
                                        </p:cTn>
                                        <p:tgtEl>
                                          <p:spTgt spid="8194"/>
                                        </p:tgtEl>
                                      </p:cBhvr>
                                      <p:to x="100000" y="80000"/>
                                    </p:animScale>
                                    <p:animScale>
                                      <p:cBhvr>
                                        <p:cTn id="49" dur="166" decel="50000">
                                          <p:stCondLst>
                                            <p:cond delay="1338"/>
                                          </p:stCondLst>
                                        </p:cTn>
                                        <p:tgtEl>
                                          <p:spTgt spid="8194"/>
                                        </p:tgtEl>
                                      </p:cBhvr>
                                      <p:to x="100000" y="100000"/>
                                    </p:animScale>
                                    <p:animScale>
                                      <p:cBhvr>
                                        <p:cTn id="50" dur="26">
                                          <p:stCondLst>
                                            <p:cond delay="1642"/>
                                          </p:stCondLst>
                                        </p:cTn>
                                        <p:tgtEl>
                                          <p:spTgt spid="8194"/>
                                        </p:tgtEl>
                                      </p:cBhvr>
                                      <p:to x="100000" y="90000"/>
                                    </p:animScale>
                                    <p:animScale>
                                      <p:cBhvr>
                                        <p:cTn id="51" dur="166" decel="50000">
                                          <p:stCondLst>
                                            <p:cond delay="1668"/>
                                          </p:stCondLst>
                                        </p:cTn>
                                        <p:tgtEl>
                                          <p:spTgt spid="8194"/>
                                        </p:tgtEl>
                                      </p:cBhvr>
                                      <p:to x="100000" y="100000"/>
                                    </p:animScale>
                                    <p:animScale>
                                      <p:cBhvr>
                                        <p:cTn id="52" dur="26">
                                          <p:stCondLst>
                                            <p:cond delay="1808"/>
                                          </p:stCondLst>
                                        </p:cTn>
                                        <p:tgtEl>
                                          <p:spTgt spid="8194"/>
                                        </p:tgtEl>
                                      </p:cBhvr>
                                      <p:to x="100000" y="95000"/>
                                    </p:animScale>
                                    <p:animScale>
                                      <p:cBhvr>
                                        <p:cTn id="53" dur="166" decel="50000">
                                          <p:stCondLst>
                                            <p:cond delay="1834"/>
                                          </p:stCondLst>
                                        </p:cTn>
                                        <p:tgtEl>
                                          <p:spTgt spid="8194"/>
                                        </p:tgtEl>
                                      </p:cBhvr>
                                      <p:to x="100000" y="100000"/>
                                    </p:animScale>
                                  </p:childTnLst>
                                </p:cTn>
                              </p:par>
                            </p:childTnLst>
                          </p:cTn>
                        </p:par>
                        <p:par>
                          <p:cTn id="54" fill="hold">
                            <p:stCondLst>
                              <p:cond delay="6000"/>
                            </p:stCondLst>
                            <p:childTnLst>
                              <p:par>
                                <p:cTn id="55" presetID="2" presetClass="entr" presetSubtype="3" fill="hold" nodeType="afterEffect">
                                  <p:stCondLst>
                                    <p:cond delay="0"/>
                                  </p:stCondLst>
                                  <p:childTnLst>
                                    <p:set>
                                      <p:cBhvr>
                                        <p:cTn id="56" dur="1" fill="hold">
                                          <p:stCondLst>
                                            <p:cond delay="0"/>
                                          </p:stCondLst>
                                        </p:cTn>
                                        <p:tgtEl>
                                          <p:spTgt spid="8195"/>
                                        </p:tgtEl>
                                        <p:attrNameLst>
                                          <p:attrName>style.visibility</p:attrName>
                                        </p:attrNameLst>
                                      </p:cBhvr>
                                      <p:to>
                                        <p:strVal val="visible"/>
                                      </p:to>
                                    </p:set>
                                    <p:anim calcmode="lin" valueType="num">
                                      <p:cBhvr additive="base">
                                        <p:cTn id="57" dur="500" fill="hold"/>
                                        <p:tgtEl>
                                          <p:spTgt spid="8195"/>
                                        </p:tgtEl>
                                        <p:attrNameLst>
                                          <p:attrName>ppt_x</p:attrName>
                                        </p:attrNameLst>
                                      </p:cBhvr>
                                      <p:tavLst>
                                        <p:tav tm="0">
                                          <p:val>
                                            <p:strVal val="1+#ppt_w/2"/>
                                          </p:val>
                                        </p:tav>
                                        <p:tav tm="100000">
                                          <p:val>
                                            <p:strVal val="#ppt_x"/>
                                          </p:val>
                                        </p:tav>
                                      </p:tavLst>
                                    </p:anim>
                                    <p:anim calcmode="lin" valueType="num">
                                      <p:cBhvr additive="base">
                                        <p:cTn id="58" dur="500" fill="hold"/>
                                        <p:tgtEl>
                                          <p:spTgt spid="8195"/>
                                        </p:tgtEl>
                                        <p:attrNameLst>
                                          <p:attrName>ppt_y</p:attrName>
                                        </p:attrNameLst>
                                      </p:cBhvr>
                                      <p:tavLst>
                                        <p:tav tm="0">
                                          <p:val>
                                            <p:strVal val="0-#ppt_h/2"/>
                                          </p:val>
                                        </p:tav>
                                        <p:tav tm="100000">
                                          <p:val>
                                            <p:strVal val="#ppt_y"/>
                                          </p:val>
                                        </p:tav>
                                      </p:tavLst>
                                    </p:anim>
                                  </p:childTnLst>
                                </p:cTn>
                              </p:par>
                            </p:childTnLst>
                          </p:cTn>
                        </p:par>
                        <p:par>
                          <p:cTn id="59" fill="hold">
                            <p:stCondLst>
                              <p:cond delay="6500"/>
                            </p:stCondLst>
                            <p:childTnLst>
                              <p:par>
                                <p:cTn id="60" presetID="8" presetClass="emph" presetSubtype="0" fill="hold" nodeType="afterEffect">
                                  <p:stCondLst>
                                    <p:cond delay="0"/>
                                  </p:stCondLst>
                                  <p:childTnLst>
                                    <p:animRot by="21600000">
                                      <p:cBhvr>
                                        <p:cTn id="61" dur="2000" fill="hold"/>
                                        <p:tgtEl>
                                          <p:spTgt spid="8194"/>
                                        </p:tgtEl>
                                        <p:attrNameLst>
                                          <p:attrName>r</p:attrName>
                                        </p:attrNameLst>
                                      </p:cBhvr>
                                    </p:animRot>
                                  </p:childTnLst>
                                </p:cTn>
                              </p:par>
                            </p:childTnLst>
                          </p:cTn>
                        </p:par>
                        <p:par>
                          <p:cTn id="62" fill="hold">
                            <p:stCondLst>
                              <p:cond delay="8500"/>
                            </p:stCondLst>
                            <p:childTnLst>
                              <p:par>
                                <p:cTn id="63" presetID="10" presetClass="entr" presetSubtype="0"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barn(inVertical)">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id="{6F878902-F210-4D89-970F-8CC6EC4C405D}"/>
              </a:ext>
            </a:extLst>
          </p:cNvPr>
          <p:cNvSpPr/>
          <p:nvPr/>
        </p:nvSpPr>
        <p:spPr>
          <a:xfrm rot="150597">
            <a:off x="2171177" y="507725"/>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Arial"/>
              <a:ea typeface="微软雅黑"/>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45" y="-163872"/>
            <a:ext cx="3419573" cy="5821199"/>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2591" y="153307"/>
            <a:ext cx="2617216" cy="2459235"/>
          </a:xfrm>
          <a:prstGeom prst="rect">
            <a:avLst/>
          </a:prstGeom>
        </p:spPr>
      </p:pic>
      <p:pic>
        <p:nvPicPr>
          <p:cNvPr id="2" name="Picture 1">
            <a:extLst>
              <a:ext uri="{FF2B5EF4-FFF2-40B4-BE49-F238E27FC236}">
                <a16:creationId xmlns:a16="http://schemas.microsoft.com/office/drawing/2014/main" id="{589CC085-1782-438F-A329-2F600227DD51}"/>
              </a:ext>
            </a:extLst>
          </p:cNvPr>
          <p:cNvPicPr>
            <a:picLocks noChangeAspect="1"/>
          </p:cNvPicPr>
          <p:nvPr/>
        </p:nvPicPr>
        <p:blipFill>
          <a:blip r:embed="rId5"/>
          <a:stretch>
            <a:fillRect/>
          </a:stretch>
        </p:blipFill>
        <p:spPr>
          <a:xfrm>
            <a:off x="3521962" y="2080944"/>
            <a:ext cx="5852667" cy="2036240"/>
          </a:xfrm>
          <a:prstGeom prst="rect">
            <a:avLst/>
          </a:prstGeom>
        </p:spPr>
      </p:pic>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9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a16="http://schemas.microsoft.com/office/drawing/2014/main"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latin typeface="iCiel Cadena" panose="02000503000000020004" pitchFamily="50" charset="0"/>
                </a:rPr>
                <a:t>N</a:t>
              </a:r>
              <a:r>
                <a:rPr kumimoji="0" lang="vi-VN"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êu cảm xúc của em khi nghe bài hát</a:t>
              </a:r>
            </a:p>
          </p:txBody>
        </p:sp>
      </p:grpSp>
      <p:pic>
        <p:nvPicPr>
          <p:cNvPr id="3" name="Picture 2">
            <a:extLst>
              <a:ext uri="{FF2B5EF4-FFF2-40B4-BE49-F238E27FC236}">
                <a16:creationId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377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latin typeface="+mj-l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E20386-410B-2177-6227-B127FBD99083}"/>
              </a:ext>
            </a:extLst>
          </p:cNvPr>
          <p:cNvGrpSpPr/>
          <p:nvPr/>
        </p:nvGrpSpPr>
        <p:grpSpPr>
          <a:xfrm>
            <a:off x="4032283" y="-399246"/>
            <a:ext cx="4272061" cy="2292439"/>
            <a:chOff x="-412517" y="-1"/>
            <a:chExt cx="4272061" cy="2292439"/>
          </a:xfrm>
        </p:grpSpPr>
        <p:pic>
          <p:nvPicPr>
            <p:cNvPr id="7" name="Picture 6">
              <a:extLst>
                <a:ext uri="{FF2B5EF4-FFF2-40B4-BE49-F238E27FC236}">
                  <a16:creationId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a16="http://schemas.microsoft.com/office/drawing/2014/main" id="{1B8F7743-FBAF-BCA1-C954-0F3516E0336D}"/>
                </a:ext>
              </a:extLst>
            </p:cNvPr>
            <p:cNvSpPr txBox="1"/>
            <p:nvPr/>
          </p:nvSpPr>
          <p:spPr>
            <a:xfrm>
              <a:off x="417045" y="626633"/>
              <a:ext cx="286146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Luyện</a:t>
              </a:r>
              <a:r>
                <a:rPr kumimoji="0" lang="en-US" sz="440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a:t>
              </a:r>
              <a:r>
                <a:rPr kumimoji="0" lang="en-US" sz="4400" i="0" u="none" strike="noStrike" kern="1200" cap="none" spc="0" normalizeH="0" baseline="0" noProof="0" dirty="0" err="1">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đọc</a:t>
              </a:r>
              <a:r>
                <a:rPr kumimoji="0" lang="en-US" sz="440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a:t>
              </a:r>
              <a:r>
                <a:rPr kumimoji="0" lang="en-US" sz="4400" i="0" u="none" strike="noStrike" kern="1200" cap="none" spc="0" normalizeH="0" baseline="0" noProof="0" dirty="0" err="1">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từ</a:t>
              </a:r>
              <a:r>
                <a:rPr kumimoji="0" lang="en-US" sz="440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a:t>
              </a:r>
              <a:r>
                <a:rPr kumimoji="0" lang="en-US" sz="4400" i="0" u="none" strike="noStrike" kern="1200" cap="none" spc="0" normalizeH="0" baseline="0" noProof="0" dirty="0" err="1">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khó</a:t>
              </a:r>
              <a:endParaRPr kumimoji="0" lang="en-US" sz="440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a16="http://schemas.microsoft.com/office/drawing/2014/main"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a16="http://schemas.microsoft.com/office/drawing/2014/main"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mj-lt"/>
                  <a:ea typeface="Arial-Rounded" panose="020B0500000000000000" pitchFamily="34" charset="0"/>
                  <a:cs typeface="Arial-Rounded" panose="020B0500000000000000" pitchFamily="34" charset="0"/>
                </a:rPr>
                <a:t>cảnh</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vệ</a:t>
              </a:r>
              <a:endPar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a16="http://schemas.microsoft.com/office/drawing/2014/main"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a16="http://schemas.microsoft.com/office/drawing/2014/main" id="{A26362ED-8D6C-3C06-9300-94C0C1D648AB}"/>
                </a:ext>
              </a:extLst>
            </p:cNvPr>
            <p:cNvSpPr txBox="1"/>
            <p:nvPr/>
          </p:nvSpPr>
          <p:spPr>
            <a:xfrm>
              <a:off x="5155680" y="3524819"/>
              <a:ext cx="2299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trượt</a:t>
              </a:r>
              <a:r>
                <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chân</a:t>
              </a:r>
              <a:endPar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a16="http://schemas.microsoft.com/office/drawing/2014/main"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a16="http://schemas.microsoft.com/office/drawing/2014/main"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suýt</a:t>
              </a:r>
              <a:r>
                <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ngã</a:t>
              </a:r>
              <a:endPar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a16="http://schemas.microsoft.com/office/drawing/2014/main"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a16="http://schemas.microsoft.com/office/drawing/2014/main"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rêu</a:t>
              </a:r>
              <a:r>
                <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trơn</a:t>
              </a:r>
              <a:endPar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a16="http://schemas.microsoft.com/office/drawing/2014/main"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a16="http://schemas.microsoft.com/office/drawing/2014/main" id="{003B0A6E-C278-0D38-1C98-8AB7EAF7541A}"/>
                </a:ext>
              </a:extLst>
            </p:cNvPr>
            <p:cNvSpPr txBox="1"/>
            <p:nvPr/>
          </p:nvSpPr>
          <p:spPr>
            <a:xfrm>
              <a:off x="893747" y="3503054"/>
              <a:ext cx="25030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mj-lt"/>
                  <a:ea typeface="Arial-Rounded" panose="020B0500000000000000" pitchFamily="34" charset="0"/>
                  <a:cs typeface="Arial-Rounded" panose="020B0500000000000000" pitchFamily="34" charset="0"/>
                </a:rPr>
                <a:t>sẩy</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chân</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ngã</a:t>
              </a:r>
              <a:endParaRPr kumimoji="0" lang="en-US" sz="32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600075" y="645094"/>
            <a:ext cx="11430000"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mj-lt"/>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mj-lt"/>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mj-lt"/>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mj-lt"/>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11CFA419-0AC9-67EB-F4E7-D2CE3C8B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52D459CA-3CE7-8ACA-023A-18FE6FBBE5A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14C600FC-8ED0-7E4E-C162-4FDE324C9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a16="http://schemas.microsoft.com/office/drawing/2014/main" id="{58ED0F72-2154-11B0-5C17-C980AC995A22}"/>
              </a:ext>
            </a:extLst>
          </p:cNvPr>
          <p:cNvSpPr/>
          <p:nvPr/>
        </p:nvSpPr>
        <p:spPr>
          <a:xfrm>
            <a:off x="638175" y="3200400"/>
            <a:ext cx="11401425" cy="335715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505C65CC-1BEB-E8FF-9637-1A858BFDE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3310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mj-lt"/>
                <a:ea typeface="Arial-Rounded" panose="020B0500000000000000" pitchFamily="34" charset="0"/>
                <a:cs typeface="Arial-Rounded" panose="020B0500000000000000" pitchFamily="34" charset="0"/>
              </a:rPr>
              <a:t>Nghe lời Bác, </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anh chiến sĩ vội quay lại </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kê hòn đácho chắc chắn. </a:t>
            </a:r>
            <a:r>
              <a:rPr lang="vi-VN" sz="4000" b="1" dirty="0">
                <a:solidFill>
                  <a:srgbClr val="FF0000"/>
                </a:solidFill>
                <a:latin typeface="+mj-lt"/>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2332</Words>
  <Application>Microsoft Office PowerPoint</Application>
  <PresentationFormat>Widescreen</PresentationFormat>
  <Paragraphs>179</Paragraphs>
  <Slides>35</Slides>
  <Notes>22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等线</vt:lpstr>
      <vt:lpstr>微软雅黑</vt:lpstr>
      <vt:lpstr>Arial</vt:lpstr>
      <vt:lpstr>Arial-Rounded</vt:lpstr>
      <vt:lpstr>Bubblegum Sans</vt:lpstr>
      <vt:lpstr>Calibri</vt:lpstr>
      <vt:lpstr>Coiny</vt:lpstr>
      <vt:lpstr>iCiel Cadena</vt:lpstr>
      <vt:lpstr>iCiel Pony</vt:lpstr>
      <vt:lpstr>Nunito</vt:lpstr>
      <vt:lpstr>Nunito Black</vt:lpstr>
      <vt:lpstr>Times New Roman</vt:lpstr>
      <vt:lpstr>Wingdings</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29</cp:revision>
  <dcterms:created xsi:type="dcterms:W3CDTF">2023-02-01T08:38:48Z</dcterms:created>
  <dcterms:modified xsi:type="dcterms:W3CDTF">2023-04-18T06:18:43Z</dcterms:modified>
</cp:coreProperties>
</file>