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8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6D2EEF-7558-4656-84F4-169EF72FDD0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29765-4EC4-4DC3-BA24-1D8EBFC19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993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234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luận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366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nối</a:t>
            </a:r>
            <a:r>
              <a:rPr lang="en-US" baseline="0" dirty="0"/>
              <a:t> </a:t>
            </a:r>
            <a:r>
              <a:rPr lang="en-US" baseline="0" dirty="0" err="1"/>
              <a:t>đuôi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692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464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155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888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6356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7277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83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09AB-22A5-48C4-9BD6-061288FB6270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E1570-4D08-4459-8D61-547A800CF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709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09AB-22A5-48C4-9BD6-061288FB6270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E1570-4D08-4459-8D61-547A800CF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74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09AB-22A5-48C4-9BD6-061288FB6270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E1570-4D08-4459-8D61-547A800CF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68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F038C4F7-9D87-4042-AADE-83DC55327E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1903810" cy="240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25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09AB-22A5-48C4-9BD6-061288FB6270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E1570-4D08-4459-8D61-547A800CF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31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09AB-22A5-48C4-9BD6-061288FB6270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E1570-4D08-4459-8D61-547A800CF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49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09AB-22A5-48C4-9BD6-061288FB6270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E1570-4D08-4459-8D61-547A800CF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33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09AB-22A5-48C4-9BD6-061288FB6270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E1570-4D08-4459-8D61-547A800CF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602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09AB-22A5-48C4-9BD6-061288FB6270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E1570-4D08-4459-8D61-547A800CF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518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09AB-22A5-48C4-9BD6-061288FB6270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E1570-4D08-4459-8D61-547A800CF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28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09AB-22A5-48C4-9BD6-061288FB6270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E1570-4D08-4459-8D61-547A800CF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18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09AB-22A5-48C4-9BD6-061288FB6270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E1570-4D08-4459-8D61-547A800CF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015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A09AB-22A5-48C4-9BD6-061288FB6270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E1570-4D08-4459-8D61-547A800CF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4.emf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9.png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3.wdp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D2213C84-B181-45DE-8E58-3F959F27994B}"/>
              </a:ext>
            </a:extLst>
          </p:cNvPr>
          <p:cNvGrpSpPr/>
          <p:nvPr/>
        </p:nvGrpSpPr>
        <p:grpSpPr>
          <a:xfrm>
            <a:off x="-170787" y="1385256"/>
            <a:ext cx="9388805" cy="5472745"/>
            <a:chOff x="-148674" y="369491"/>
            <a:chExt cx="12518406" cy="6488508"/>
          </a:xfrm>
        </p:grpSpPr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4C4DA85F-32FA-4D04-9A1A-28CFC500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674" y="1998289"/>
              <a:ext cx="12518406" cy="2762395"/>
            </a:xfrm>
            <a:prstGeom prst="rect">
              <a:avLst/>
            </a:prstGeom>
          </p:spPr>
        </p:pic>
        <p:pic>
          <p:nvPicPr>
            <p:cNvPr id="7" name="Picture 2" descr="F:\未标题-1.png">
              <a:extLst>
                <a:ext uri="{FF2B5EF4-FFF2-40B4-BE49-F238E27FC236}">
                  <a16:creationId xmlns="" xmlns:a16="http://schemas.microsoft.com/office/drawing/2014/main" id="{88F9C6EB-D8CB-4200-A373-1E820E2B6A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88650"/>
            <a:stretch/>
          </p:blipFill>
          <p:spPr bwMode="auto">
            <a:xfrm>
              <a:off x="-15411" y="3984405"/>
              <a:ext cx="12304393" cy="776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C62B4755-DD00-448B-A100-ADC8BAEA6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94" y="369491"/>
              <a:ext cx="5091915" cy="4391193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5547289C-0771-4B4D-8EF8-ACC674DC6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760684"/>
              <a:ext cx="12218080" cy="2097315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BC91064-6058-4A4C-BE4C-009D57CC0C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09" y="3115286"/>
            <a:ext cx="3764154" cy="3354737"/>
          </a:xfrm>
          <a:prstGeom prst="rect">
            <a:avLst/>
          </a:prstGeom>
        </p:spPr>
      </p:pic>
      <p:pic>
        <p:nvPicPr>
          <p:cNvPr id="12" name="图片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9281" y="4523318"/>
            <a:ext cx="1579599" cy="1946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4A8BA46-FAA4-42BE-BD9A-BE8286BA73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02088" y="228600"/>
            <a:ext cx="5198912" cy="14237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14433AA-7D21-4672-9CD5-749D0ED74F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02087" y="1618172"/>
            <a:ext cx="6341914" cy="11766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873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A16DE04-0A34-AF32-6FD0-FCE71756B7B2}"/>
              </a:ext>
            </a:extLst>
          </p:cNvPr>
          <p:cNvGrpSpPr/>
          <p:nvPr/>
        </p:nvGrpSpPr>
        <p:grpSpPr>
          <a:xfrm>
            <a:off x="247942" y="197037"/>
            <a:ext cx="3583712" cy="6341913"/>
            <a:chOff x="442192" y="1257300"/>
            <a:chExt cx="4495801" cy="6341913"/>
          </a:xfrm>
        </p:grpSpPr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="" xmlns:a16="http://schemas.microsoft.com/office/drawing/2014/main" id="{BD5CFB96-E963-A7A5-EB9D-CB752756D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627996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56993B7B-7821-41B1-6A4B-259906E02F5F}"/>
                </a:ext>
              </a:extLst>
            </p:cNvPr>
            <p:cNvSpPr txBox="1"/>
            <p:nvPr/>
          </p:nvSpPr>
          <p:spPr>
            <a:xfrm>
              <a:off x="442192" y="4059783"/>
              <a:ext cx="4277449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212529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r>
                <a:rPr lang="vi-VN" sz="3200" b="1" i="0" dirty="0">
                  <a:solidFill>
                    <a:srgbClr val="212529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ai anh em đi bộ qua đường khá đông đúc, trong khi cách đó một đoạn có cầu vượt dành cho người đi bộ.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endParaRPr>
            </a:p>
          </p:txBody>
        </p: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="" xmlns:a16="http://schemas.microsoft.com/office/drawing/2014/main" id="{4EA34045-EA87-8152-9651-3E4AA6F38D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429000"/>
            <a:ext cx="1334366" cy="16028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34CA627-ADAE-4B5D-9C10-ED988072A0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0441" y="685800"/>
            <a:ext cx="3813559" cy="5235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2298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4648201" y="498582"/>
            <a:ext cx="4495800" cy="5527964"/>
            <a:chOff x="6392126" y="1330036"/>
            <a:chExt cx="5994400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=""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2126" y="1330036"/>
              <a:ext cx="5994400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7759105" y="3914094"/>
              <a:ext cx="4571999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 </a:t>
              </a:r>
              <a:r>
                <a:rPr lang="en-US" sz="3600" b="1" dirty="0">
                  <a:solidFill>
                    <a:srgbClr val="212529"/>
                  </a:solidFill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H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ai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bạn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đi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bộ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trên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vỉa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hè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,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tuân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thủ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đúng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quy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tắc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 an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toàn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khi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đi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bộ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endParaRPr>
            </a:p>
          </p:txBody>
        </p:sp>
      </p:grpSp>
      <p:pic>
        <p:nvPicPr>
          <p:cNvPr id="5" name="Picture 4" descr="Logo&#10;&#10;Description automatically generated">
            <a:extLst>
              <a:ext uri="{FF2B5EF4-FFF2-40B4-BE49-F238E27FC236}">
                <a16:creationId xmlns="" xmlns:a16="http://schemas.microsoft.com/office/drawing/2014/main" id="{DBCE5C87-7D0A-409F-39DD-82F1F59B68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782" y="3581400"/>
            <a:ext cx="1451586" cy="17563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B82797B-3FDB-49A3-8BBF-82A26B9CEE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685800"/>
            <a:ext cx="3733800" cy="5029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6849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="" xmlns:a16="http://schemas.microsoft.com/office/drawing/2014/main" id="{CA2B3CB6-3229-4C46-91C3-B13D47062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564" y="5740616"/>
            <a:ext cx="6190736" cy="1117384"/>
          </a:xfrm>
          <a:prstGeom prst="rect">
            <a:avLst/>
          </a:prstGeom>
        </p:spPr>
      </p:pic>
      <p:pic>
        <p:nvPicPr>
          <p:cNvPr id="17" name="图片 4">
            <a:extLst>
              <a:ext uri="{FF2B5EF4-FFF2-40B4-BE49-F238E27FC236}">
                <a16:creationId xmlns="" xmlns:a16="http://schemas.microsoft.com/office/drawing/2014/main" id="{9BF9EAA9-5901-4F17-B80A-6E4B825658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112" y="5740616"/>
            <a:ext cx="6190736" cy="1117384"/>
          </a:xfrm>
          <a:prstGeom prst="rect">
            <a:avLst/>
          </a:prstGeom>
        </p:spPr>
      </p:pic>
      <p:sp>
        <p:nvSpPr>
          <p:cNvPr id="18" name="Google Shape;973;p10">
            <a:extLst>
              <a:ext uri="{FF2B5EF4-FFF2-40B4-BE49-F238E27FC236}">
                <a16:creationId xmlns="" xmlns:a16="http://schemas.microsoft.com/office/drawing/2014/main" id="{F87B5C5F-6498-4504-A160-C076C3526339}"/>
              </a:ext>
            </a:extLst>
          </p:cNvPr>
          <p:cNvSpPr/>
          <p:nvPr/>
        </p:nvSpPr>
        <p:spPr>
          <a:xfrm>
            <a:off x="256937" y="187381"/>
            <a:ext cx="8658463" cy="646941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24406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2. </a:t>
            </a:r>
            <a:r>
              <a:rPr lang="vi-VN" sz="3200" b="1" dirty="0">
                <a:solidFill>
                  <a:srgbClr val="24406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Em sẽ làm gì trong các tình huống dưới đây.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BDA792E1-D8B9-436C-BE13-8698B0DE7866}"/>
              </a:ext>
            </a:extLst>
          </p:cNvPr>
          <p:cNvGrpSpPr/>
          <p:nvPr/>
        </p:nvGrpSpPr>
        <p:grpSpPr>
          <a:xfrm>
            <a:off x="6477185" y="1470327"/>
            <a:ext cx="2438051" cy="2108900"/>
            <a:chOff x="10932" y="-1439"/>
            <a:chExt cx="6501" cy="3738"/>
          </a:xfrm>
        </p:grpSpPr>
        <p:grpSp>
          <p:nvGrpSpPr>
            <p:cNvPr id="27" name="Group 26">
              <a:extLst>
                <a:ext uri="{FF2B5EF4-FFF2-40B4-BE49-F238E27FC236}">
                  <a16:creationId xmlns="" xmlns:a16="http://schemas.microsoft.com/office/drawing/2014/main" id="{40F4F7A4-21BD-4BD4-B967-E741996E818C}"/>
                </a:ext>
              </a:extLst>
            </p:cNvPr>
            <p:cNvGrpSpPr/>
            <p:nvPr/>
          </p:nvGrpSpPr>
          <p:grpSpPr>
            <a:xfrm>
              <a:off x="12331" y="-1439"/>
              <a:ext cx="4165" cy="2398"/>
              <a:chOff x="1646469" y="-2787623"/>
              <a:chExt cx="6788700" cy="3372482"/>
            </a:xfrm>
          </p:grpSpPr>
          <p:pic>
            <p:nvPicPr>
              <p:cNvPr id="31" name="图片 2" descr="2">
                <a:extLst>
                  <a:ext uri="{FF2B5EF4-FFF2-40B4-BE49-F238E27FC236}">
                    <a16:creationId xmlns="" xmlns:a16="http://schemas.microsoft.com/office/drawing/2014/main" id="{865CD36E-FC62-4A64-A362-40834B850D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93709" y="-2787623"/>
                <a:ext cx="3689350" cy="3127376"/>
              </a:xfrm>
              <a:prstGeom prst="rect">
                <a:avLst/>
              </a:prstGeom>
            </p:spPr>
          </p:pic>
          <p:pic>
            <p:nvPicPr>
              <p:cNvPr id="32" name="图片 1" descr="1">
                <a:extLst>
                  <a:ext uri="{FF2B5EF4-FFF2-40B4-BE49-F238E27FC236}">
                    <a16:creationId xmlns="" xmlns:a16="http://schemas.microsoft.com/office/drawing/2014/main" id="{ECFBEE08-FC67-4932-A508-B5C8624999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95175" y="-2330774"/>
                <a:ext cx="3439994" cy="2915633"/>
              </a:xfrm>
              <a:prstGeom prst="rect">
                <a:avLst/>
              </a:prstGeom>
            </p:spPr>
          </p:pic>
          <p:pic>
            <p:nvPicPr>
              <p:cNvPr id="33" name="图片 2" descr="3">
                <a:extLst>
                  <a:ext uri="{FF2B5EF4-FFF2-40B4-BE49-F238E27FC236}">
                    <a16:creationId xmlns="" xmlns:a16="http://schemas.microsoft.com/office/drawing/2014/main" id="{1174DC55-E66C-4EF6-BEB7-549478DC4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1646469" y="-2654032"/>
                <a:ext cx="3374587" cy="2860195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E16FFCA8-D0B4-4A65-8748-FCB5A446A693}"/>
                </a:ext>
              </a:extLst>
            </p:cNvPr>
            <p:cNvGrpSpPr/>
            <p:nvPr/>
          </p:nvGrpSpPr>
          <p:grpSpPr>
            <a:xfrm>
              <a:off x="10932" y="765"/>
              <a:ext cx="6501" cy="1534"/>
              <a:chOff x="7509" y="-684780"/>
              <a:chExt cx="5714597" cy="97527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9" name="Picture 28">
                <a:extLst>
                  <a:ext uri="{FF2B5EF4-FFF2-40B4-BE49-F238E27FC236}">
                    <a16:creationId xmlns="" xmlns:a16="http://schemas.microsoft.com/office/drawing/2014/main" id="{F66F2496-9F95-4236-86F0-251771920B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09" y="-671264"/>
                <a:ext cx="5714597" cy="961758"/>
              </a:xfrm>
              <a:prstGeom prst="rect">
                <a:avLst/>
              </a:prstGeom>
            </p:spPr>
          </p:pic>
          <p:sp>
            <p:nvSpPr>
              <p:cNvPr id="30" name="TextBox 38">
                <a:extLst>
                  <a:ext uri="{FF2B5EF4-FFF2-40B4-BE49-F238E27FC236}">
                    <a16:creationId xmlns="" xmlns:a16="http://schemas.microsoft.com/office/drawing/2014/main" id="{44ADF07B-F567-4E23-942F-C9224AC8537F}"/>
                  </a:ext>
                </a:extLst>
              </p:cNvPr>
              <p:cNvSpPr txBox="1"/>
              <p:nvPr/>
            </p:nvSpPr>
            <p:spPr>
              <a:xfrm>
                <a:off x="527109" y="-684780"/>
                <a:ext cx="4890941" cy="93536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Thảo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luận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nhóm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4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298D485-B4C9-4646-BC7D-1D0FAE8F0A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936" y="834322"/>
            <a:ext cx="5024675" cy="28080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B3CE9D9-98C8-4088-9835-19ED88D9C2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8800" y="3793488"/>
            <a:ext cx="5381625" cy="29883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6734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124695" y="2209800"/>
            <a:ext cx="8763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 ĐỘNG NHÓM 4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Đại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diện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nhóm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bốc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lá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thăm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Thảo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luận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nhóm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đưa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khuyên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vừa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bốc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nhóm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bày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kiến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81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69" y="934671"/>
            <a:ext cx="8415432" cy="56006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89" y="1053970"/>
            <a:ext cx="7771101" cy="53620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1257" y="3260669"/>
            <a:ext cx="1706620" cy="3558572"/>
          </a:xfrm>
          <a:prstGeom prst="rect">
            <a:avLst/>
          </a:prstGeom>
        </p:spPr>
      </p:pic>
      <p:sp>
        <p:nvSpPr>
          <p:cNvPr id="15" name="Google Shape;1045;p15"/>
          <p:cNvSpPr/>
          <p:nvPr/>
        </p:nvSpPr>
        <p:spPr>
          <a:xfrm>
            <a:off x="1066800" y="1239520"/>
            <a:ext cx="3749040" cy="3408680"/>
          </a:xfrm>
          <a:prstGeom prst="wedgeRoundRectCallout">
            <a:avLst>
              <a:gd name="adj1" fmla="val -60503"/>
              <a:gd name="adj2" fmla="val 47161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vi-VN" sz="2800" kern="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Khi cần đi qua đường ở nơi không có vạch kẻ đường, em và bạn cần quan sát cẩn </a:t>
            </a:r>
            <a:r>
              <a:rPr lang="vi-VN" sz="2800" kern="0" dirty="0" smtClean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thận</a:t>
            </a:r>
            <a:r>
              <a:rPr lang="en-US" sz="2800" kern="0" dirty="0" smtClean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,</a:t>
            </a:r>
            <a:r>
              <a:rPr lang="vi-VN" sz="2800" kern="0" dirty="0" smtClean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vi-VN" sz="2800" kern="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khi chắc chắc không có xe nào đang đến gần mới đi qua đường.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20447" y="0"/>
            <a:ext cx="3503107" cy="123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5AE825C-C394-47F1-8B56-1C3D6C9229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9274" y="1900832"/>
            <a:ext cx="3446383" cy="36683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2035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69" y="934671"/>
            <a:ext cx="8415432" cy="56006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04" y="1027511"/>
            <a:ext cx="7771101" cy="53620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1257" y="3260669"/>
            <a:ext cx="1706620" cy="3558572"/>
          </a:xfrm>
          <a:prstGeom prst="rect">
            <a:avLst/>
          </a:prstGeom>
        </p:spPr>
      </p:pic>
      <p:sp>
        <p:nvSpPr>
          <p:cNvPr id="15" name="Google Shape;1045;p15"/>
          <p:cNvSpPr/>
          <p:nvPr/>
        </p:nvSpPr>
        <p:spPr>
          <a:xfrm>
            <a:off x="1114479" y="1927274"/>
            <a:ext cx="3749426" cy="2873326"/>
          </a:xfrm>
          <a:prstGeom prst="wedgeRoundRectCallout">
            <a:avLst>
              <a:gd name="adj1" fmla="val -53509"/>
              <a:gd name="adj2" fmla="val 59753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vi-VN" sz="2800" kern="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Khi đi bộ trên đường không có vỉa hè, em và bạn cần đi sát lề đường bên phải, tập trung quan sát; không dàn hàng ngang,....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38401" y="0"/>
            <a:ext cx="3885154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45B3644-2A4F-46BE-B0CC-1B1700655D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5900" y="1927274"/>
            <a:ext cx="3362325" cy="34829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4870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595" y="1640383"/>
            <a:ext cx="2095973" cy="1496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334"/>
            <a:ext cx="9144000" cy="56205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31" y="3645080"/>
            <a:ext cx="687542" cy="8050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247" y="2280930"/>
            <a:ext cx="1117967" cy="11973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444" y="2281084"/>
            <a:ext cx="1434120" cy="36920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10" y="1605821"/>
            <a:ext cx="1473539" cy="289367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249" y="3235627"/>
            <a:ext cx="1039229" cy="21048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559" y="3260430"/>
            <a:ext cx="2463530" cy="311618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48" y="352584"/>
            <a:ext cx="683096" cy="8666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209" y="432571"/>
            <a:ext cx="958076" cy="115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26625" y="657094"/>
            <a:ext cx="715247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24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-0.06042 0.240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1" y="1203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29167E-6 -1.48148E-6 L -0.13177 0.06783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89" y="338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2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Scale>
                                      <p:cBhvr>
                                        <p:cTn id="2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600"/>
                            </p:stCondLst>
                            <p:childTnLst>
                              <p:par>
                                <p:cTn id="32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6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C 0.00404 0.05232 0.04961 0.05741 0.0793 0.06227 C 0.10885 0.06736 0.14753 0.02917 0.17786 0.02963 C 0.2082 0.03009 0.22878 0.06667 0.26042 0.06505 C 0.29219 0.06366 0.33984 0.02593 0.36836 0.02037 C 0.41198 0.00509 0.48867 0.05255 0.52044 0.04838 " pathEditMode="relative" rAng="0" ptsTypes="AAAAAA">
                                      <p:cBhvr>
                                        <p:cTn id="5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16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6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55"/>
          <a:stretch/>
        </p:blipFill>
        <p:spPr>
          <a:xfrm>
            <a:off x="0" y="1994345"/>
            <a:ext cx="9144000" cy="384585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604" y="1436565"/>
            <a:ext cx="1072707" cy="241284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83" y="1513970"/>
            <a:ext cx="1120985" cy="2403304"/>
          </a:xfrm>
          <a:prstGeom prst="rect">
            <a:avLst/>
          </a:prstGeom>
        </p:spPr>
      </p:pic>
      <p:pic>
        <p:nvPicPr>
          <p:cNvPr id="35" name="图片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99" b="47255"/>
          <a:stretch/>
        </p:blipFill>
        <p:spPr>
          <a:xfrm>
            <a:off x="0" y="5450541"/>
            <a:ext cx="9144000" cy="16584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1111" y1="68000" x2="30889" y2="71889"/>
                        <a14:foregroundMark x1="27556" y1="67333" x2="34333" y2="66333"/>
                        <a14:foregroundMark x1="70333" y1="52667" x2="67444" y2="56222"/>
                        <a14:backgroundMark x1="62667" y1="49333" x2="62000" y2="61333"/>
                        <a14:backgroundMark x1="66444" y1="50667" x2="69111" y2="50222"/>
                        <a14:backgroundMark x1="27333" y1="74333" x2="36000" y2="74333"/>
                      </a14:backgroundRemoval>
                    </a14:imgEffect>
                  </a14:imgLayer>
                </a14:imgProps>
              </a:ext>
            </a:extLst>
          </a:blip>
          <a:srcRect t="27657"/>
          <a:stretch/>
        </p:blipFill>
        <p:spPr>
          <a:xfrm>
            <a:off x="-890812" y="4426879"/>
            <a:ext cx="3926486" cy="3787398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="" xmlns:a16="http://schemas.microsoft.com/office/drawing/2014/main" id="{DB16B64E-5E83-4ADF-8230-575D53E3551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8" t="35967" r="2104" b="8703"/>
          <a:stretch/>
        </p:blipFill>
        <p:spPr>
          <a:xfrm>
            <a:off x="6808195" y="2477479"/>
            <a:ext cx="2065003" cy="19494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7528" y="1733465"/>
            <a:ext cx="3657917" cy="487722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21250" y1="75625" x2="66406" y2="81250"/>
                        <a14:backgroundMark x1="24063" y1="71406" x2="32500" y2="7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275231" y="3671047"/>
            <a:ext cx="3065928" cy="4087904"/>
          </a:xfrm>
          <a:prstGeom prst="rect">
            <a:avLst/>
          </a:prstGeom>
        </p:spPr>
      </p:pic>
      <p:sp>
        <p:nvSpPr>
          <p:cNvPr id="12" name="Rounded Rectangular Callout 8">
            <a:extLst>
              <a:ext uri="{FF2B5EF4-FFF2-40B4-BE49-F238E27FC236}">
                <a16:creationId xmlns="" xmlns:a16="http://schemas.microsoft.com/office/drawing/2014/main" id="{86D12F0A-D6DF-484B-AE15-E46F0B360BA1}"/>
              </a:ext>
            </a:extLst>
          </p:cNvPr>
          <p:cNvSpPr/>
          <p:nvPr/>
        </p:nvSpPr>
        <p:spPr>
          <a:xfrm>
            <a:off x="2368498" y="-3831828"/>
            <a:ext cx="4363301" cy="1129553"/>
          </a:xfrm>
          <a:prstGeom prst="wedgeRoundRectCallout">
            <a:avLst>
              <a:gd name="adj1" fmla="val -9130"/>
              <a:gd name="adj2" fmla="val 4753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 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F7B737D-5C66-4396-939E-97AC563FDC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44775" y="384863"/>
            <a:ext cx="659592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7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Đi Qua Ngã Tư Đường Phố">
            <a:hlinkClick r:id="" action="ppaction://media"/>
            <a:extLst>
              <a:ext uri="{FF2B5EF4-FFF2-40B4-BE49-F238E27FC236}">
                <a16:creationId xmlns="" xmlns:a16="http://schemas.microsoft.com/office/drawing/2014/main" id="{FC2F1B94-8CEF-4E06-B228-09FF689A29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9144000" cy="62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3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4B2D9A54-A60B-4AF9-B1B3-55C78DC907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54" t="53839" r="3181" b="18791"/>
          <a:stretch/>
        </p:blipFill>
        <p:spPr>
          <a:xfrm>
            <a:off x="0" y="4758219"/>
            <a:ext cx="9144000" cy="2122714"/>
          </a:xfrm>
          <a:prstGeom prst="rect">
            <a:avLst/>
          </a:prstGeom>
        </p:spPr>
      </p:pic>
      <p:pic>
        <p:nvPicPr>
          <p:cNvPr id="20" name="Picture 2" descr="F:\未标题-1.png">
            <a:extLst>
              <a:ext uri="{FF2B5EF4-FFF2-40B4-BE49-F238E27FC236}">
                <a16:creationId xmlns="" xmlns:a16="http://schemas.microsoft.com/office/drawing/2014/main" id="{AE3687CE-C359-4034-A410-0D3D80B47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7" t="4268" r="11163" b="4824"/>
          <a:stretch/>
        </p:blipFill>
        <p:spPr bwMode="auto">
          <a:xfrm>
            <a:off x="2565394" y="3781045"/>
            <a:ext cx="1174768" cy="197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:\未标题-1.png">
            <a:extLst>
              <a:ext uri="{FF2B5EF4-FFF2-40B4-BE49-F238E27FC236}">
                <a16:creationId xmlns="" xmlns:a16="http://schemas.microsoft.com/office/drawing/2014/main" id="{E8C9EC12-F08F-4B95-9742-C6AA3D97C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9" t="9930" r="18243" b="4594"/>
          <a:stretch/>
        </p:blipFill>
        <p:spPr bwMode="auto">
          <a:xfrm>
            <a:off x="3907171" y="3429000"/>
            <a:ext cx="1115141" cy="203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F:\未标题-1.png">
            <a:extLst>
              <a:ext uri="{FF2B5EF4-FFF2-40B4-BE49-F238E27FC236}">
                <a16:creationId xmlns="" xmlns:a16="http://schemas.microsoft.com/office/drawing/2014/main" id="{D9AA8D4B-A3F8-48D3-9E5F-65AE01923B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1" t="8065" r="13670" b="5111"/>
          <a:stretch/>
        </p:blipFill>
        <p:spPr bwMode="auto">
          <a:xfrm>
            <a:off x="5149246" y="3753965"/>
            <a:ext cx="1122110" cy="197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:\未标题-1.png">
            <a:extLst>
              <a:ext uri="{FF2B5EF4-FFF2-40B4-BE49-F238E27FC236}">
                <a16:creationId xmlns="" xmlns:a16="http://schemas.microsoft.com/office/drawing/2014/main" id="{B1678FC3-F3DC-471E-B73B-7E7709B4E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7" t="7818" r="12757" b="5713"/>
          <a:stretch/>
        </p:blipFill>
        <p:spPr bwMode="auto">
          <a:xfrm>
            <a:off x="6500445" y="3489462"/>
            <a:ext cx="1101202" cy="194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Traffic Light Cartoon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6681" y="1031932"/>
            <a:ext cx="714851" cy="4076023"/>
            <a:chOff x="2467390" y="1370898"/>
            <a:chExt cx="953134" cy="4076023"/>
          </a:xfrm>
        </p:grpSpPr>
        <p:pic>
          <p:nvPicPr>
            <p:cNvPr id="27" name="Picture 9" descr="F:\未标题-1.png">
              <a:extLst>
                <a:ext uri="{FF2B5EF4-FFF2-40B4-BE49-F238E27FC236}">
                  <a16:creationId xmlns="" xmlns:a16="http://schemas.microsoft.com/office/drawing/2014/main" id="{1208B4CD-B1D7-4E27-B055-5A639AA5A1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2" t="6895" r="13757" b="5885"/>
            <a:stretch/>
          </p:blipFill>
          <p:spPr bwMode="auto">
            <a:xfrm>
              <a:off x="2467390" y="1370898"/>
              <a:ext cx="953134" cy="4076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62939" y="2126330"/>
              <a:ext cx="623830" cy="540998"/>
            </a:xfrm>
            <a:prstGeom prst="rect">
              <a:avLst/>
            </a:prstGeom>
          </p:spPr>
        </p:pic>
        <p:pic>
          <p:nvPicPr>
            <p:cNvPr id="1028" name="Picture 4" descr="Traffic Light Cartoon clipart - Green, Light, Circle, transparent clip art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17" r="15324"/>
            <a:stretch/>
          </p:blipFill>
          <p:spPr bwMode="auto">
            <a:xfrm>
              <a:off x="2700222" y="2677295"/>
              <a:ext cx="556291" cy="537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1"/>
            <a:srcRect l="16296" t="5006" r="16611" b="4607"/>
            <a:stretch/>
          </p:blipFill>
          <p:spPr>
            <a:xfrm>
              <a:off x="2693194" y="1555431"/>
              <a:ext cx="563319" cy="560932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6F9FC98-02DD-42FD-91C8-0275402C8B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3000" y="1031932"/>
            <a:ext cx="7391400" cy="167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2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="" xmlns:a16="http://schemas.microsoft.com/office/drawing/2014/main" id="{CA2B3CB6-3229-4C46-91C3-B13D47062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564" y="5740616"/>
            <a:ext cx="6190736" cy="1117384"/>
          </a:xfrm>
          <a:prstGeom prst="rect">
            <a:avLst/>
          </a:prstGeom>
        </p:spPr>
      </p:pic>
      <p:pic>
        <p:nvPicPr>
          <p:cNvPr id="17" name="图片 4">
            <a:extLst>
              <a:ext uri="{FF2B5EF4-FFF2-40B4-BE49-F238E27FC236}">
                <a16:creationId xmlns="" xmlns:a16="http://schemas.microsoft.com/office/drawing/2014/main" id="{9BF9EAA9-5901-4F17-B80A-6E4B825658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112" y="5740616"/>
            <a:ext cx="6190736" cy="1117384"/>
          </a:xfrm>
          <a:prstGeom prst="rect">
            <a:avLst/>
          </a:prstGeom>
        </p:spPr>
      </p:pic>
      <p:sp>
        <p:nvSpPr>
          <p:cNvPr id="18" name="Google Shape;973;p10">
            <a:extLst>
              <a:ext uri="{FF2B5EF4-FFF2-40B4-BE49-F238E27FC236}">
                <a16:creationId xmlns="" xmlns:a16="http://schemas.microsoft.com/office/drawing/2014/main" id="{F87B5C5F-6498-4504-A160-C076C3526339}"/>
              </a:ext>
            </a:extLst>
          </p:cNvPr>
          <p:cNvSpPr/>
          <p:nvPr/>
        </p:nvSpPr>
        <p:spPr>
          <a:xfrm>
            <a:off x="284017" y="157713"/>
            <a:ext cx="8624464" cy="98746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lang="en-US" sz="2600" b="1" dirty="0">
                <a:solidFill>
                  <a:srgbClr val="24406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1. </a:t>
            </a:r>
            <a:r>
              <a:rPr lang="vi-VN" sz="2600" b="1" dirty="0">
                <a:solidFill>
                  <a:srgbClr val="24406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Em đồng tình hoặc không đồng tình với hành vi của các bạn nào trong tranh dưới đây? Vì sao?</a:t>
            </a:r>
            <a:endParaRPr kumimoji="0" sz="2600" b="1" i="0" u="none" strike="noStrike" kern="120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02698C4-59BC-41B2-A9F8-A4515C546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10" y="1365568"/>
            <a:ext cx="8709171" cy="27085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10C0758-090E-4C42-9F05-250BCBF73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017" y="4123690"/>
            <a:ext cx="8624464" cy="25823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7209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838200" y="1828397"/>
            <a:ext cx="7543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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963873F-460E-6223-9F97-006FED813CAC}"/>
              </a:ext>
            </a:extLst>
          </p:cNvPr>
          <p:cNvSpPr txBox="1"/>
          <p:nvPr/>
        </p:nvSpPr>
        <p:spPr>
          <a:xfrm>
            <a:off x="838200" y="3890499"/>
            <a:ext cx="769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cười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buồn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990600" y="170939"/>
            <a:ext cx="7391400" cy="1323439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LNTH-LuoLuoNotangYuanTi 1" pitchFamily="2" charset="-128"/>
                <a:cs typeface="Times New Roman" pitchFamily="18" charset="0"/>
              </a:rPr>
              <a:t>Ai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LNTH-LuoLuoNotangYuanTi 1" pitchFamily="2" charset="-128"/>
                <a:cs typeface="Times New Roman" pitchFamily="18" charset="0"/>
              </a:rPr>
              <a:t>đúng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LNTH-LuoLuoNotangYuanTi 1" pitchFamily="2" charset="-128"/>
                <a:cs typeface="Times New Roman" pitchFamily="18" charset="0"/>
              </a:rPr>
              <a:t> ai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LNTH-LuoLuoNotangYuanTi 1" pitchFamily="2" charset="-128"/>
                <a:cs typeface="Times New Roman" pitchFamily="18" charset="0"/>
              </a:rPr>
              <a:t>sai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LNTH-LuoLuoNotangYuanTi 1" pitchFamily="2" charset="-128"/>
                <a:cs typeface="Times New Roman" pitchFamily="18" charset="0"/>
              </a:rPr>
              <a:t> ? </a:t>
            </a:r>
          </a:p>
        </p:txBody>
      </p:sp>
      <p:pic>
        <p:nvPicPr>
          <p:cNvPr id="5" name="图片 3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55"/>
          <a:stretch/>
        </p:blipFill>
        <p:spPr>
          <a:xfrm>
            <a:off x="0" y="4967716"/>
            <a:ext cx="9144000" cy="192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0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46BB83D7-44C5-193A-9D70-DEA19CC85F0C}"/>
              </a:ext>
            </a:extLst>
          </p:cNvPr>
          <p:cNvGrpSpPr/>
          <p:nvPr/>
        </p:nvGrpSpPr>
        <p:grpSpPr>
          <a:xfrm>
            <a:off x="4331439" y="914400"/>
            <a:ext cx="4683022" cy="5527964"/>
            <a:chOff x="6396116" y="1004034"/>
            <a:chExt cx="5649341" cy="5527964"/>
          </a:xfrm>
        </p:grpSpPr>
        <p:pic>
          <p:nvPicPr>
            <p:cNvPr id="3" name="Picture 2" descr="A picture containing shape&#10;&#10;Description automatically generated">
              <a:extLst>
                <a:ext uri="{FF2B5EF4-FFF2-40B4-BE49-F238E27FC236}">
                  <a16:creationId xmlns="" xmlns:a16="http://schemas.microsoft.com/office/drawing/2014/main" id="{E29466C8-8089-D676-B4B1-BAC3688F5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6116" y="1004034"/>
              <a:ext cx="5649341" cy="552796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7D7B5CC7-1666-5F17-2ED7-A72F6BC4EDF1}"/>
                </a:ext>
              </a:extLst>
            </p:cNvPr>
            <p:cNvSpPr txBox="1"/>
            <p:nvPr/>
          </p:nvSpPr>
          <p:spPr>
            <a:xfrm>
              <a:off x="7697474" y="3636160"/>
              <a:ext cx="4169516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212529"/>
                  </a:solidFill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C</a:t>
              </a:r>
              <a:r>
                <a:rPr lang="vi-VN" sz="2800" b="1" i="0" dirty="0">
                  <a:solidFill>
                    <a:srgbClr val="212529"/>
                  </a:solidFill>
                  <a:effectLst/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ác bạn sang đường ở ngã tư, nơi có vạch kẻ dường, tập trug quan sát và giơ tay cao ra tín hiệu xin nhường đường.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endParaRPr>
            </a:p>
          </p:txBody>
        </p:sp>
      </p:grpSp>
      <p:pic>
        <p:nvPicPr>
          <p:cNvPr id="7" name="Picture 6" descr="Logo&#10;&#10;Description automatically generated">
            <a:extLst>
              <a:ext uri="{FF2B5EF4-FFF2-40B4-BE49-F238E27FC236}">
                <a16:creationId xmlns="" xmlns:a16="http://schemas.microsoft.com/office/drawing/2014/main" id="{2171572C-A877-C9C1-7993-8E257FBBA2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645" y="3858007"/>
            <a:ext cx="1451586" cy="14582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6C1F675-901C-4248-BB43-72E3062C3F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105320"/>
            <a:ext cx="3605644" cy="47262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4034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A16DE04-0A34-AF32-6FD0-FCE71756B7B2}"/>
              </a:ext>
            </a:extLst>
          </p:cNvPr>
          <p:cNvGrpSpPr/>
          <p:nvPr/>
        </p:nvGrpSpPr>
        <p:grpSpPr>
          <a:xfrm>
            <a:off x="278535" y="381001"/>
            <a:ext cx="3607665" cy="5181600"/>
            <a:chOff x="442192" y="1257300"/>
            <a:chExt cx="4810219" cy="5372481"/>
          </a:xfrm>
        </p:grpSpPr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="" xmlns:a16="http://schemas.microsoft.com/office/drawing/2014/main" id="{BD5CFB96-E963-A7A5-EB9D-CB752756D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810218" cy="537248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56993B7B-7821-41B1-6A4B-259906E02F5F}"/>
                </a:ext>
              </a:extLst>
            </p:cNvPr>
            <p:cNvSpPr txBox="1"/>
            <p:nvPr/>
          </p:nvSpPr>
          <p:spPr>
            <a:xfrm>
              <a:off x="442192" y="3619500"/>
              <a:ext cx="481021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212529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B</a:t>
              </a:r>
              <a:r>
                <a:rPr lang="vi-VN" sz="3200" b="1" i="0" dirty="0">
                  <a:solidFill>
                    <a:srgbClr val="212529"/>
                  </a:solidFill>
                  <a:effectLst/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ạn nhỏ chưa tuân thủ quy tắc an toàn khi đi bộ, chạy sang đường mà không quan sát.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="" xmlns:a16="http://schemas.microsoft.com/office/drawing/2014/main" id="{4EA34045-EA87-8152-9651-3E4AA6F38D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24" y="2659273"/>
            <a:ext cx="1334366" cy="15781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760EFD9-567B-452F-9891-8A93A18A78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199" y="794198"/>
            <a:ext cx="3454919" cy="5262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3013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CAEF9791-B3D7-36B4-7A5C-9B0C5C289F8D}"/>
              </a:ext>
            </a:extLst>
          </p:cNvPr>
          <p:cNvGrpSpPr/>
          <p:nvPr/>
        </p:nvGrpSpPr>
        <p:grpSpPr>
          <a:xfrm>
            <a:off x="194875" y="458342"/>
            <a:ext cx="3371850" cy="5392041"/>
            <a:chOff x="729861" y="1028931"/>
            <a:chExt cx="4495800" cy="5392041"/>
          </a:xfrm>
        </p:grpSpPr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="" xmlns:a16="http://schemas.microsoft.com/office/drawing/2014/main" id="{51787DE3-1583-F339-8977-F87465D07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1"/>
              <a:ext cx="4495800" cy="537248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0A6D3BB3-2D02-EE9A-9333-9A278BDD5FCD}"/>
                </a:ext>
              </a:extLst>
            </p:cNvPr>
            <p:cNvSpPr txBox="1"/>
            <p:nvPr/>
          </p:nvSpPr>
          <p:spPr>
            <a:xfrm>
              <a:off x="729861" y="3373984"/>
              <a:ext cx="44958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Khi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ngang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qua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: “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lúa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mềm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ạ?”</a:t>
              </a:r>
            </a:p>
          </p:txBody>
        </p:sp>
      </p:grpSp>
      <p:pic>
        <p:nvPicPr>
          <p:cNvPr id="3" name="Picture 2" descr="Two people riding a motorcycle&#10;&#10;Description automatically generated with low confidence">
            <a:extLst>
              <a:ext uri="{FF2B5EF4-FFF2-40B4-BE49-F238E27FC236}">
                <a16:creationId xmlns="" xmlns:a16="http://schemas.microsoft.com/office/drawing/2014/main" id="{3C886E3A-EEF1-C6BD-613B-E3DAD75EDE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086" y="990600"/>
            <a:ext cx="3652314" cy="492329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="" xmlns:a16="http://schemas.microsoft.com/office/drawing/2014/main" id="{9F11CEA6-6A0D-1415-EE44-52283C9022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216" y="3276600"/>
            <a:ext cx="1451586" cy="166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0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335</Words>
  <Application>Microsoft Office PowerPoint</Application>
  <PresentationFormat>On-screen Show (4:3)</PresentationFormat>
  <Paragraphs>35</Paragraphs>
  <Slides>16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Minhthangpc.VN</cp:lastModifiedBy>
  <cp:revision>16</cp:revision>
  <dcterms:created xsi:type="dcterms:W3CDTF">2023-04-16T13:27:51Z</dcterms:created>
  <dcterms:modified xsi:type="dcterms:W3CDTF">2023-04-16T22:48:49Z</dcterms:modified>
</cp:coreProperties>
</file>