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5" r:id="rId5"/>
    <p:sldId id="266" r:id="rId6"/>
    <p:sldId id="267" r:id="rId7"/>
    <p:sldId id="270" r:id="rId8"/>
    <p:sldId id="273" r:id="rId9"/>
    <p:sldId id="285" r:id="rId10"/>
    <p:sldId id="269" r:id="rId11"/>
    <p:sldId id="282" r:id="rId12"/>
    <p:sldId id="283" r:id="rId13"/>
    <p:sldId id="284" r:id="rId14"/>
    <p:sldId id="286" r:id="rId15"/>
    <p:sldId id="279" r:id="rId16"/>
    <p:sldId id="260" r:id="rId17"/>
    <p:sldId id="294" r:id="rId18"/>
    <p:sldId id="295" r:id="rId19"/>
    <p:sldId id="348"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17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401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a16="http://schemas.microsoft.com/office/drawing/2014/main"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a16="http://schemas.microsoft.com/office/drawing/2014/main"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a16="http://schemas.microsoft.com/office/drawing/2014/main"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a16="http://schemas.microsoft.com/office/drawing/2014/main"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a16="http://schemas.microsoft.com/office/drawing/2014/main"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a16="http://schemas.microsoft.com/office/drawing/2014/main"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a16="http://schemas.microsoft.com/office/drawing/2014/main"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body" userDrawn="1">
  <p:cSld name="Title and body">
    <p:spTree>
      <p:nvGrpSpPr>
        <p:cNvPr id="1" name="Shape 16"/>
        <p:cNvGrpSpPr/>
        <p:nvPr/>
      </p:nvGrpSpPr>
      <p:grpSpPr>
        <a:xfrm>
          <a:off x="0" y="0"/>
          <a:ext cx="0" cy="0"/>
          <a:chOff x="0" y="0"/>
          <a:chExt cx="0" cy="0"/>
        </a:xfrm>
      </p:grpSpPr>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2226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marL="0" indent="0">
              <a:buNone/>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endParaRPr lang="zh-CN" altLang="en-US" dirty="0"/>
          </a:p>
        </p:txBody>
      </p:sp>
    </p:spTree>
    <p:extLst>
      <p:ext uri="{BB962C8B-B14F-4D97-AF65-F5344CB8AC3E}">
        <p14:creationId xmlns:p14="http://schemas.microsoft.com/office/powerpoint/2010/main" val="4202029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a16="http://schemas.microsoft.com/office/drawing/2014/main" id="{0919D8C2-4805-4CB3-AA2C-B9529C681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a16="http://schemas.microsoft.com/office/drawing/2014/main"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a16="http://schemas.microsoft.com/office/drawing/2014/main"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a16="http://schemas.microsoft.com/office/drawing/2014/main"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a16="http://schemas.microsoft.com/office/drawing/2014/main"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a16="http://schemas.microsoft.com/office/drawing/2014/main"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a16="http://schemas.microsoft.com/office/drawing/2014/main"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a16="http://schemas.microsoft.com/office/drawing/2014/main"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a16="http://schemas.microsoft.com/office/drawing/2014/main"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a16="http://schemas.microsoft.com/office/drawing/2014/main"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a16="http://schemas.microsoft.com/office/drawing/2014/main"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a16="http://schemas.microsoft.com/office/drawing/2014/main"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a16="http://schemas.microsoft.com/office/drawing/2014/main"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a16="http://schemas.microsoft.com/office/drawing/2014/main"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a16="http://schemas.microsoft.com/office/drawing/2014/main"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a16="http://schemas.microsoft.com/office/drawing/2014/main"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a16="http://schemas.microsoft.com/office/drawing/2014/main"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a16="http://schemas.microsoft.com/office/drawing/2014/main"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a16="http://schemas.microsoft.com/office/drawing/2014/main" id="{4493FE3A-0258-471A-8BCF-2F371B0F6A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a16="http://schemas.microsoft.com/office/drawing/2014/main"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a16="http://schemas.microsoft.com/office/drawing/2014/main"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a16="http://schemas.microsoft.com/office/drawing/2014/main" id="{8C51D42B-F54E-43DE-875A-B249AA758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a16="http://schemas.microsoft.com/office/drawing/2014/main" id="{DAC4B86C-B7ED-42B8-9BC3-852B4EFCAF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a16="http://schemas.microsoft.com/office/drawing/2014/main"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a16="http://schemas.microsoft.com/office/drawing/2014/main"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a16="http://schemas.microsoft.com/office/drawing/2014/main"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a16="http://schemas.microsoft.com/office/drawing/2014/main"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a16="http://schemas.microsoft.com/office/drawing/2014/main"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a16="http://schemas.microsoft.com/office/drawing/2014/main"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a16="http://schemas.microsoft.com/office/drawing/2014/main"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a16="http://schemas.microsoft.com/office/drawing/2014/main"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a16="http://schemas.microsoft.com/office/drawing/2014/main"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a16="http://schemas.microsoft.com/office/drawing/2014/main"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a16="http://schemas.microsoft.com/office/drawing/2014/main"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BDD030-1960-41AC-A92D-15D0629DB1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7" r:id="rId10"/>
    <p:sldLayoutId id="21474836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88367-3F6E-45B0-B745-3501B61D53E0}"/>
              </a:ext>
            </a:extLst>
          </p:cNvPr>
          <p:cNvPicPr>
            <a:picLocks noChangeAspect="1"/>
          </p:cNvPicPr>
          <p:nvPr/>
        </p:nvPicPr>
        <p:blipFill>
          <a:blip r:embed="rId3"/>
          <a:stretch>
            <a:fillRect/>
          </a:stretch>
        </p:blipFill>
        <p:spPr>
          <a:xfrm>
            <a:off x="5110250" y="1623399"/>
            <a:ext cx="2371550" cy="963251"/>
          </a:xfrm>
          <a:prstGeom prst="rect">
            <a:avLst/>
          </a:prstGeom>
        </p:spPr>
      </p:pic>
      <p:sp>
        <p:nvSpPr>
          <p:cNvPr id="11" name="TextBox 10">
            <a:extLst>
              <a:ext uri="{FF2B5EF4-FFF2-40B4-BE49-F238E27FC236}">
                <a16:creationId xmlns:a16="http://schemas.microsoft.com/office/drawing/2014/main" id="{70B9D6C6-7488-48C7-8AA0-2516C506CAF4}"/>
              </a:ext>
            </a:extLst>
          </p:cNvPr>
          <p:cNvSpPr txBox="1"/>
          <p:nvPr/>
        </p:nvSpPr>
        <p:spPr>
          <a:xfrm>
            <a:off x="3971925" y="590550"/>
            <a:ext cx="67341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id="{B576391E-EE32-4FFE-BFC7-AC1AB310639F}"/>
              </a:ext>
            </a:extLst>
          </p:cNvPr>
          <p:cNvPicPr>
            <a:picLocks noChangeAspect="1"/>
          </p:cNvPicPr>
          <p:nvPr/>
        </p:nvPicPr>
        <p:blipFill>
          <a:blip r:embed="rId4"/>
          <a:stretch>
            <a:fillRect/>
          </a:stretch>
        </p:blipFill>
        <p:spPr>
          <a:xfrm>
            <a:off x="2575255" y="2367083"/>
            <a:ext cx="7041490" cy="1609483"/>
          </a:xfrm>
          <a:prstGeom prst="rect">
            <a:avLst/>
          </a:prstGeom>
        </p:spPr>
      </p:pic>
      <p:sp>
        <p:nvSpPr>
          <p:cNvPr id="15" name="TextBox 14">
            <a:extLst>
              <a:ext uri="{FF2B5EF4-FFF2-40B4-BE49-F238E27FC236}">
                <a16:creationId xmlns:a16="http://schemas.microsoft.com/office/drawing/2014/main"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a:t>
            </a:r>
            <a:r>
              <a:rPr lang="en-US" sz="3600" b="1" dirty="0" err="1">
                <a:solidFill>
                  <a:srgbClr val="002060"/>
                </a:solidFill>
                <a:latin typeface="Times New Roman" panose="02020603050405020304" pitchFamily="18" charset="0"/>
                <a:cs typeface="Times New Roman" panose="02020603050405020304" pitchFamily="18" charset="0"/>
              </a:rPr>
              <a:t>Tiết</a:t>
            </a:r>
            <a:r>
              <a:rPr lang="en-US" sz="3600" b="1" dirty="0">
                <a:solidFill>
                  <a:srgbClr val="00206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Times New Roman" panose="02020603050405020304" pitchFamily="18" charset="0"/>
                <a:cs typeface="Times New Roman" panose="02020603050405020304" pitchFamily="18" charset="0"/>
              </a:rPr>
              <a:t>Các bạn đang chơi </a:t>
            </a:r>
            <a:r>
              <a:rPr lang="en-US" sz="2800" b="1" dirty="0">
                <a:solidFill>
                  <a:srgbClr val="FF0000"/>
                </a:solidFill>
                <a:latin typeface="Times New Roman" panose="02020603050405020304" pitchFamily="18" charset="0"/>
                <a:cs typeface="Times New Roman" panose="02020603050405020304" pitchFamily="18" charset="0"/>
              </a:rPr>
              <a:t>ô</a:t>
            </a:r>
            <a:r>
              <a:rPr lang="vi-VN" sz="2800" b="1" dirty="0">
                <a:solidFill>
                  <a:srgbClr val="FF0000"/>
                </a:solidFill>
                <a:latin typeface="Times New Roman" panose="02020603050405020304" pitchFamily="18" charset="0"/>
                <a:cs typeface="Times New Roman" panose="02020603050405020304" pitchFamily="18" charset="0"/>
              </a:rPr>
              <a:t> tô điều khiển dưới trời mưa, đây là cách chơi không an toàn. Vì </a:t>
            </a:r>
            <a:r>
              <a:rPr lang="en-US" sz="2800" b="1" dirty="0">
                <a:solidFill>
                  <a:srgbClr val="FF0000"/>
                </a:solidFill>
                <a:latin typeface="Times New Roman" panose="02020603050405020304" pitchFamily="18" charset="0"/>
                <a:cs typeface="Times New Roman" panose="02020603050405020304" pitchFamily="18" charset="0"/>
              </a:rPr>
              <a:t>ô</a:t>
            </a:r>
            <a:r>
              <a:rPr lang="vi-VN" sz="2800" b="1" dirty="0">
                <a:solidFill>
                  <a:srgbClr val="FF0000"/>
                </a:solidFill>
                <a:latin typeface="Times New Roman" panose="02020603050405020304" pitchFamily="18" charset="0"/>
                <a:cs typeface="Times New Roman" panose="02020603050405020304" pitchFamily="18" charset="0"/>
              </a:rPr>
              <a:t> tô bị ướt sẽ bị hỏng. </a:t>
            </a:r>
            <a:endParaRPr lang="en-US" sz="2800" b="1" dirty="0">
              <a:solidFill>
                <a:srgbClr val="FF000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vi-VN" sz="2800" b="1" dirty="0">
                <a:solidFill>
                  <a:srgbClr val="FF0000"/>
                </a:solidFill>
                <a:latin typeface="Times New Roman" panose="02020603050405020304" pitchFamily="18" charset="0"/>
                <a:cs typeface="Times New Roman" panose="02020603050405020304" pitchFamily="18"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a16="http://schemas.microsoft.com/office/drawing/2014/main"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Times New Roman" panose="02020603050405020304" pitchFamily="18" charset="0"/>
                <a:cs typeface="Times New Roman" panose="02020603050405020304" pitchFamily="18" charset="0"/>
              </a:rPr>
              <a:t>Các bạn đang chơi thả diều giấy ngay dưới các đường dây điện, nên đây không phải là cách chơi an toàn.</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Cách chơi này khiến cho diều dễ bị mắc vào đường dây điện.</a:t>
            </a:r>
            <a:endParaRPr lang="en-US" sz="2800" b="1" dirty="0">
              <a:solidFill>
                <a:srgbClr val="FF000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vi-VN" sz="2800" b="1" dirty="0">
                <a:solidFill>
                  <a:srgbClr val="FF0000"/>
                </a:solidFill>
                <a:latin typeface="Times New Roman" panose="02020603050405020304" pitchFamily="18" charset="0"/>
                <a:cs typeface="Times New Roman" panose="02020603050405020304" pitchFamily="18"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Times New Roman" panose="02020603050405020304" pitchFamily="18" charset="0"/>
                <a:cs typeface="Times New Roman" panose="02020603050405020304" pitchFamily="18"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vi-VN" sz="2800" b="1" dirty="0">
                <a:solidFill>
                  <a:srgbClr val="FF0000"/>
                </a:solidFill>
                <a:latin typeface="Times New Roman" panose="02020603050405020304" pitchFamily="18" charset="0"/>
                <a:cs typeface="Times New Roman" panose="02020603050405020304" pitchFamily="18"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a16="http://schemas.microsoft.com/office/drawing/2014/main"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Times New Roman" panose="02020603050405020304" pitchFamily="18" charset="0"/>
                <a:cs typeface="Times New Roman" panose="02020603050405020304" pitchFamily="18" charset="0"/>
              </a:rPr>
              <a:t>Hai anh em đang chơi </a:t>
            </a:r>
            <a:r>
              <a:rPr lang="en-US" sz="2800" b="1" dirty="0" err="1">
                <a:solidFill>
                  <a:srgbClr val="FF0000"/>
                </a:solidFill>
                <a:latin typeface="Times New Roman" panose="02020603050405020304" pitchFamily="18" charset="0"/>
                <a:cs typeface="Times New Roman" panose="02020603050405020304" pitchFamily="18" charset="0"/>
              </a:rPr>
              <a:t>đồ</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chơi</a:t>
            </a:r>
            <a:r>
              <a:rPr lang="vi-VN" sz="2800" b="1" dirty="0">
                <a:solidFill>
                  <a:srgbClr val="FF0000"/>
                </a:solidFill>
                <a:latin typeface="Times New Roman" panose="02020603050405020304" pitchFamily="18" charset="0"/>
                <a:cs typeface="Times New Roman" panose="02020603050405020304" pitchFamily="18"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vi-VN" sz="2800" b="1" dirty="0">
                <a:solidFill>
                  <a:srgbClr val="FF0000"/>
                </a:solidFill>
                <a:latin typeface="Times New Roman" panose="02020603050405020304" pitchFamily="18" charset="0"/>
                <a:cs typeface="Times New Roman" panose="02020603050405020304" pitchFamily="18"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Times New Roman" panose="02020603050405020304" pitchFamily="18" charset="0"/>
                <a:cs typeface="Times New Roman" panose="02020603050405020304" pitchFamily="18" charset="0"/>
              </a:rPr>
              <a:t>   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82DC7B-1524-46E6-9B78-91FEF9245897}"/>
              </a:ext>
            </a:extLst>
          </p:cNvPr>
          <p:cNvSpPr txBox="1"/>
          <p:nvPr/>
        </p:nvSpPr>
        <p:spPr>
          <a:xfrm>
            <a:off x="3724275" y="1724025"/>
            <a:ext cx="4962525" cy="2554545"/>
          </a:xfrm>
          <a:prstGeom prst="rect">
            <a:avLst/>
          </a:prstGeom>
          <a:noFill/>
        </p:spPr>
        <p:txBody>
          <a:bodyPr wrap="square" rtlCol="0">
            <a:spAutoFit/>
          </a:bodyPr>
          <a:lstStyle/>
          <a:p>
            <a:pPr algn="just"/>
            <a:r>
              <a:rPr lang="vi-VN" sz="4000" b="1" dirty="0">
                <a:solidFill>
                  <a:srgbClr val="FF0000"/>
                </a:solidFill>
                <a:effectLst/>
                <a:latin typeface="Cambria" panose="02040503050406030204" pitchFamily="18" charset="0"/>
                <a:ea typeface="Cambria" panose="02040503050406030204" pitchFamily="18" charset="0"/>
              </a:rPr>
              <a:t>    </a:t>
            </a: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r>
              <a:rPr lang="vi-VN" sz="4000" b="1" dirty="0">
                <a:solidFill>
                  <a:srgbClr val="FF0000"/>
                </a:solidFill>
                <a:effectLst/>
                <a:latin typeface="Cambria" panose="02040503050406030204" pitchFamily="18" charset="0"/>
                <a:ea typeface="Cambria" panose="02040503050406030204" pitchFamily="18" charset="0"/>
              </a:rPr>
              <a:t>.</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26920" y="2789151"/>
            <a:ext cx="697627"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4</a:t>
            </a:r>
            <a:endParaRPr kumimoji="0" lang="zh-CN" altLang="en-US" sz="80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181298" y="2499373"/>
            <a:ext cx="5932968" cy="2308324"/>
          </a:xfrm>
          <a:prstGeom prst="rect">
            <a:avLst/>
          </a:prstGeom>
          <a:noFill/>
        </p:spPr>
        <p:txBody>
          <a:bodyPr wrap="square" rtlCol="0">
            <a:spAutoFit/>
          </a:bodyPr>
          <a:lstStyle/>
          <a:p>
            <a:pPr lvl="0" algn="just"/>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V</a:t>
            </a:r>
            <a:r>
              <a:rPr lang="vi-VN"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19C1C61-0698-4C1B-906A-DF7682AF0E22}"/>
              </a:ext>
            </a:extLst>
          </p:cNvPr>
          <p:cNvGrpSpPr/>
          <p:nvPr/>
        </p:nvGrpSpPr>
        <p:grpSpPr>
          <a:xfrm>
            <a:off x="3747377" y="1333326"/>
            <a:ext cx="8054097" cy="990774"/>
            <a:chOff x="5598694" y="2390273"/>
            <a:chExt cx="8054097" cy="990774"/>
          </a:xfrm>
        </p:grpSpPr>
        <p:sp>
          <p:nvSpPr>
            <p:cNvPr id="6" name="椭圆 5">
              <a:extLst>
                <a:ext uri="{FF2B5EF4-FFF2-40B4-BE49-F238E27FC236}">
                  <a16:creationId xmlns:a16="http://schemas.microsoft.com/office/drawing/2014/main" id="{30FB57A3-8BD1-4F0B-86D5-037829D0A4F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1</a:t>
              </a: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sp>
          <p:nvSpPr>
            <p:cNvPr id="7" name="矩形: 圆角 6">
              <a:extLst>
                <a:ext uri="{FF2B5EF4-FFF2-40B4-BE49-F238E27FC236}">
                  <a16:creationId xmlns:a16="http://schemas.microsoft.com/office/drawing/2014/main" id="{15C404F6-7DEE-40D7-AC19-DDB50C54BDC3}"/>
                </a:ext>
              </a:extLst>
            </p:cNvPr>
            <p:cNvSpPr/>
            <p:nvPr/>
          </p:nvSpPr>
          <p:spPr>
            <a:xfrm>
              <a:off x="6288504" y="2390273"/>
              <a:ext cx="7364287" cy="990774"/>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Nhận biết và sử dụng an toàn một số đồ chơi đơn giản phù hợp với lứa tuổi.</a:t>
              </a: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grpSp>
        <p:nvGrpSpPr>
          <p:cNvPr id="8" name="组合 7">
            <a:extLst>
              <a:ext uri="{FF2B5EF4-FFF2-40B4-BE49-F238E27FC236}">
                <a16:creationId xmlns:a16="http://schemas.microsoft.com/office/drawing/2014/main" id="{C357652E-EFB8-4419-AF02-43D0F825FD4D}"/>
              </a:ext>
            </a:extLst>
          </p:cNvPr>
          <p:cNvGrpSpPr/>
          <p:nvPr/>
        </p:nvGrpSpPr>
        <p:grpSpPr>
          <a:xfrm>
            <a:off x="3804527" y="2687090"/>
            <a:ext cx="7844547" cy="481263"/>
            <a:chOff x="5598694" y="2390273"/>
            <a:chExt cx="7844547" cy="481263"/>
          </a:xfrm>
        </p:grpSpPr>
        <p:sp>
          <p:nvSpPr>
            <p:cNvPr id="9" name="椭圆 8">
              <a:extLst>
                <a:ext uri="{FF2B5EF4-FFF2-40B4-BE49-F238E27FC236}">
                  <a16:creationId xmlns:a16="http://schemas.microsoft.com/office/drawing/2014/main" id="{FD8EC31B-12F3-45D7-B9BF-7D2138C0980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2</a:t>
              </a: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sp>
          <p:nvSpPr>
            <p:cNvPr id="10" name="矩形: 圆角 9">
              <a:extLst>
                <a:ext uri="{FF2B5EF4-FFF2-40B4-BE49-F238E27FC236}">
                  <a16:creationId xmlns:a16="http://schemas.microsoft.com/office/drawing/2014/main" id="{E2DBB194-7568-49D1-BF69-A21FD1434DE3}"/>
                </a:ext>
              </a:extLst>
            </p:cNvPr>
            <p:cNvSpPr/>
            <p:nvPr/>
          </p:nvSpPr>
          <p:spPr>
            <a:xfrm>
              <a:off x="6288504" y="2390273"/>
              <a:ext cx="7154737" cy="481263"/>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Kể được tên một số đồ chơi thường gặp</a:t>
              </a: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pic>
        <p:nvPicPr>
          <p:cNvPr id="3" name="Picture 2">
            <a:extLst>
              <a:ext uri="{FF2B5EF4-FFF2-40B4-BE49-F238E27FC236}">
                <a16:creationId xmlns:a16="http://schemas.microsoft.com/office/drawing/2014/main" id="{EF225E25-1555-4F9A-917D-578B16353322}"/>
              </a:ext>
            </a:extLst>
          </p:cNvPr>
          <p:cNvPicPr>
            <a:picLocks noChangeAspect="1"/>
          </p:cNvPicPr>
          <p:nvPr/>
        </p:nvPicPr>
        <p:blipFill>
          <a:blip r:embed="rId3"/>
          <a:stretch>
            <a:fillRect/>
          </a:stretch>
        </p:blipFill>
        <p:spPr>
          <a:xfrm>
            <a:off x="3789985" y="0"/>
            <a:ext cx="4688230" cy="1615580"/>
          </a:xfrm>
          <a:prstGeom prst="rect">
            <a:avLst/>
          </a:prstGeom>
        </p:spPr>
      </p:pic>
      <p:grpSp>
        <p:nvGrpSpPr>
          <p:cNvPr id="19" name="组合 7">
            <a:extLst>
              <a:ext uri="{FF2B5EF4-FFF2-40B4-BE49-F238E27FC236}">
                <a16:creationId xmlns:a16="http://schemas.microsoft.com/office/drawing/2014/main" id="{BC7A84AD-D465-4FA1-A356-EB0A1B7F46AA}"/>
              </a:ext>
            </a:extLst>
          </p:cNvPr>
          <p:cNvGrpSpPr/>
          <p:nvPr/>
        </p:nvGrpSpPr>
        <p:grpSpPr>
          <a:xfrm>
            <a:off x="3804527" y="3591965"/>
            <a:ext cx="8387473" cy="913360"/>
            <a:chOff x="5598694" y="2390273"/>
            <a:chExt cx="8387473" cy="913360"/>
          </a:xfrm>
        </p:grpSpPr>
        <p:sp>
          <p:nvSpPr>
            <p:cNvPr id="20" name="椭圆 8">
              <a:extLst>
                <a:ext uri="{FF2B5EF4-FFF2-40B4-BE49-F238E27FC236}">
                  <a16:creationId xmlns:a16="http://schemas.microsoft.com/office/drawing/2014/main" id="{B371BB1B-6FAD-4798-825C-B61270C9950E}"/>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3</a:t>
              </a: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sp>
          <p:nvSpPr>
            <p:cNvPr id="21" name="矩形: 圆角 9">
              <a:extLst>
                <a:ext uri="{FF2B5EF4-FFF2-40B4-BE49-F238E27FC236}">
                  <a16:creationId xmlns:a16="http://schemas.microsoft.com/office/drawing/2014/main" id="{6D63556C-A722-45D1-947A-9428BB057A39}"/>
                </a:ext>
              </a:extLst>
            </p:cNvPr>
            <p:cNvSpPr/>
            <p:nvPr/>
          </p:nvSpPr>
          <p:spPr>
            <a:xfrm>
              <a:off x="6089942" y="2390273"/>
              <a:ext cx="7896225" cy="913360"/>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Times New Roman" panose="02020603050405020304" pitchFamily="18" charset="0"/>
                  <a:ea typeface="字魂70号-灵悦黑体" panose="00000500000000000000" pitchFamily="2" charset="-122"/>
                  <a:cs typeface="Times New Roman" panose="02020603050405020304" pitchFamily="18" charset="0"/>
                </a:rPr>
                <a:t>N</a:t>
              </a:r>
              <a:r>
                <a:rPr kumimoji="0" lang="vi-VN" altLang="zh-CN"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hận biết và phòng tránh được một số tình huống chơi đồ chơi không an toàn trong cuộc sống.</a:t>
              </a: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5923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25789" y="2759286"/>
            <a:ext cx="697628"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1</a:t>
            </a:r>
            <a:endParaRPr kumimoji="0" lang="zh-CN" altLang="en-US" sz="80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FAE096B2-FF56-4E49-B63A-03CC0FC3E60B}"/>
              </a:ext>
            </a:extLst>
          </p:cNvPr>
          <p:cNvPicPr>
            <a:picLocks noChangeAspect="1"/>
          </p:cNvPicPr>
          <p:nvPr/>
        </p:nvPicPr>
        <p:blipFill>
          <a:blip r:embed="rId3"/>
          <a:stretch>
            <a:fillRect/>
          </a:stretch>
        </p:blipFill>
        <p:spPr>
          <a:xfrm>
            <a:off x="5030235" y="2358679"/>
            <a:ext cx="2493480" cy="2121592"/>
          </a:xfrm>
          <a:prstGeom prst="rect">
            <a:avLst/>
          </a:prstGeom>
        </p:spPr>
      </p:pic>
    </p:spTree>
    <p:extLst>
      <p:ext uri="{BB962C8B-B14F-4D97-AF65-F5344CB8AC3E}">
        <p14:creationId xmlns:p14="http://schemas.microsoft.com/office/powerpoint/2010/main" val="20519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4189" y="2758698"/>
            <a:ext cx="711316"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2</a:t>
            </a:r>
            <a:endParaRPr kumimoji="0" lang="zh-CN" altLang="en-US" sz="8000" b="0" i="0" u="none" strike="noStrike" kern="1200" cap="none" spc="0" normalizeH="0" baseline="0" noProof="0" dirty="0">
              <a:ln>
                <a:noFill/>
              </a:ln>
              <a:solidFill>
                <a:srgbClr val="00206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E</a:t>
            </a:r>
            <a:r>
              <a:rPr lang="vi-VN" sz="2800" b="1" i="0" dirty="0">
                <a:solidFill>
                  <a:srgbClr val="002060"/>
                </a:solidFill>
                <a:effectLst/>
                <a:latin typeface="Times New Roman" panose="02020603050405020304" pitchFamily="18" charset="0"/>
                <a:cs typeface="Times New Roman" panose="02020603050405020304" pitchFamily="18" charset="0"/>
              </a:rPr>
              <a:t>m hãy tìm các thẻ tên phù hợp dưới đây để gọi tên các đồ chơi trong Hình 1</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a16="http://schemas.microsoft.com/office/drawing/2014/main"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a16="http://schemas.microsoft.com/office/drawing/2014/main" id="{1F9F43A5-D286-41C1-BA3E-46FE694EB5D2}"/>
              </a:ext>
            </a:extLst>
          </p:cNvPr>
          <p:cNvSpPr>
            <a:spLocks noChangeArrowheads="1"/>
          </p:cNvSpPr>
          <p:nvPr/>
        </p:nvSpPr>
        <p:spPr bwMode="auto">
          <a:xfrm>
            <a:off x="1646027" y="1114559"/>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sp>
        <p:nvSpPr>
          <p:cNvPr id="14" name="AutoShape 27">
            <a:extLst>
              <a:ext uri="{FF2B5EF4-FFF2-40B4-BE49-F238E27FC236}">
                <a16:creationId xmlns:a16="http://schemas.microsoft.com/office/drawing/2014/main" id="{1BFE1720-7DD1-495D-A3EA-B3C23631ED70}"/>
              </a:ext>
            </a:extLst>
          </p:cNvPr>
          <p:cNvSpPr>
            <a:spLocks noChangeArrowheads="1"/>
          </p:cNvSpPr>
          <p:nvPr/>
        </p:nvSpPr>
        <p:spPr bwMode="auto">
          <a:xfrm>
            <a:off x="3046202" y="2648084"/>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Times New Roman" panose="02020603050405020304" pitchFamily="18" charset="0"/>
                <a:ea typeface="字魂70号-灵悦黑体" panose="00000500000000000000" pitchFamily="2" charset="-122"/>
                <a:cs typeface="Times New Roman" panose="02020603050405020304" pitchFamily="18"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sp>
        <p:nvSpPr>
          <p:cNvPr id="15" name="AutoShape 27">
            <a:extLst>
              <a:ext uri="{FF2B5EF4-FFF2-40B4-BE49-F238E27FC236}">
                <a16:creationId xmlns:a16="http://schemas.microsoft.com/office/drawing/2014/main" id="{C7643066-D8C0-4FBC-9EF2-679B5B1E73D2}"/>
              </a:ext>
            </a:extLst>
          </p:cNvPr>
          <p:cNvSpPr>
            <a:spLocks noChangeArrowheads="1"/>
          </p:cNvSpPr>
          <p:nvPr/>
        </p:nvSpPr>
        <p:spPr bwMode="auto">
          <a:xfrm>
            <a:off x="3703427" y="3752984"/>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Times New Roman" panose="02020603050405020304" pitchFamily="18" charset="0"/>
                <a:ea typeface="字魂70号-灵悦黑体" panose="00000500000000000000" pitchFamily="2" charset="-122"/>
                <a:cs typeface="Times New Roman" panose="02020603050405020304" pitchFamily="18"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sp>
        <p:nvSpPr>
          <p:cNvPr id="18" name="AutoShape 27">
            <a:extLst>
              <a:ext uri="{FF2B5EF4-FFF2-40B4-BE49-F238E27FC236}">
                <a16:creationId xmlns:a16="http://schemas.microsoft.com/office/drawing/2014/main"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Times New Roman" panose="02020603050405020304" pitchFamily="18" charset="0"/>
                <a:ea typeface="字魂70号-灵悦黑体" panose="00000500000000000000" pitchFamily="2" charset="-122"/>
                <a:cs typeface="Times New Roman" panose="02020603050405020304" pitchFamily="18"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Times New Roman" panose="02020603050405020304" pitchFamily="18" charset="0"/>
                <a:cs typeface="Times New Roman" panose="02020603050405020304" pitchFamily="18" charset="0"/>
              </a:rPr>
              <a:t>   Đồ chơi trẻ em rất da dạng, phong phú: đồ chơi trí tuệ; đồ chơi vận động; đồ ch</a:t>
            </a:r>
            <a:r>
              <a:rPr lang="en-US" sz="3600" b="1" dirty="0" err="1">
                <a:solidFill>
                  <a:srgbClr val="0070C0"/>
                </a:solidFill>
                <a:latin typeface="Times New Roman" panose="02020603050405020304" pitchFamily="18" charset="0"/>
                <a:cs typeface="Times New Roman" panose="02020603050405020304" pitchFamily="18" charset="0"/>
              </a:rPr>
              <a:t>ơi</a:t>
            </a:r>
            <a:r>
              <a:rPr lang="vi-VN" sz="3600" b="1" dirty="0">
                <a:solidFill>
                  <a:srgbClr val="0070C0"/>
                </a:solidFill>
                <a:latin typeface="Times New Roman" panose="02020603050405020304" pitchFamily="18" charset="0"/>
                <a:cs typeface="Times New Roman" panose="02020603050405020304" pitchFamily="18" charset="0"/>
              </a:rPr>
              <a:t> truyền thống và đồ chơi hiện đại,...</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Times New Roman" panose="02020603050405020304" pitchFamily="18" charset="0"/>
                <a:cs typeface="Times New Roman" panose="02020603050405020304" pitchFamily="18" charset="0"/>
              </a:rPr>
              <a:t>Em hãy quan sát Hình 2 và cho biết các bạn chơi đồ chơi có an toàn không? Vì sao?</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a16="http://schemas.microsoft.com/office/drawing/2014/main"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Times New Roman" panose="02020603050405020304" pitchFamily="18" charset="0"/>
                <a:cs typeface="Times New Roman" panose="02020603050405020304" pitchFamily="18"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peech Bubble: Rectangle with Corners Rounded 4">
            <a:extLst>
              <a:ext uri="{FF2B5EF4-FFF2-40B4-BE49-F238E27FC236}">
                <a16:creationId xmlns:a16="http://schemas.microsoft.com/office/drawing/2014/main"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Times New Roman" panose="02020603050405020304" pitchFamily="18" charset="0"/>
                <a:cs typeface="Times New Roman" panose="02020603050405020304" pitchFamily="18"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Speech Bubble: Rectangle with Corners Rounded 4">
            <a:extLst>
              <a:ext uri="{FF2B5EF4-FFF2-40B4-BE49-F238E27FC236}">
                <a16:creationId xmlns:a16="http://schemas.microsoft.com/office/drawing/2014/main"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Times New Roman" panose="02020603050405020304" pitchFamily="18" charset="0"/>
                <a:cs typeface="Times New Roman" panose="02020603050405020304" pitchFamily="18"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TotalTime>
  <Words>596</Words>
  <Application>Microsoft Office PowerPoint</Application>
  <PresentationFormat>Widescreen</PresentationFormat>
  <Paragraphs>52</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Cambria</vt:lpstr>
      <vt:lpstr>Coiny</vt:lpstr>
      <vt:lpstr>Georgia</vt:lpstr>
      <vt:lpstr>inpin heiti</vt:lpstr>
      <vt:lpstr>Times New Roman</vt:lpstr>
      <vt:lpstr>字魂70号-灵悦黑体</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11</cp:lastModifiedBy>
  <cp:revision>24</cp:revision>
  <dcterms:created xsi:type="dcterms:W3CDTF">2023-01-17T11:31:37Z</dcterms:created>
  <dcterms:modified xsi:type="dcterms:W3CDTF">2023-04-10T04:45:30Z</dcterms:modified>
</cp:coreProperties>
</file>