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  <p:sldMasterId id="2147483751" r:id="rId2"/>
  </p:sldMasterIdLst>
  <p:notesMasterIdLst>
    <p:notesMasterId r:id="rId27"/>
  </p:notesMasterIdLst>
  <p:sldIdLst>
    <p:sldId id="398" r:id="rId3"/>
    <p:sldId id="261" r:id="rId4"/>
    <p:sldId id="262" r:id="rId5"/>
    <p:sldId id="327" r:id="rId6"/>
    <p:sldId id="340" r:id="rId7"/>
    <p:sldId id="395" r:id="rId8"/>
    <p:sldId id="307" r:id="rId9"/>
    <p:sldId id="265" r:id="rId10"/>
    <p:sldId id="396" r:id="rId11"/>
    <p:sldId id="269" r:id="rId12"/>
    <p:sldId id="271" r:id="rId13"/>
    <p:sldId id="282" r:id="rId14"/>
    <p:sldId id="314" r:id="rId15"/>
    <p:sldId id="283" r:id="rId16"/>
    <p:sldId id="286" r:id="rId17"/>
    <p:sldId id="326" r:id="rId18"/>
    <p:sldId id="291" r:id="rId19"/>
    <p:sldId id="397" r:id="rId20"/>
    <p:sldId id="328" r:id="rId21"/>
    <p:sldId id="293" r:id="rId22"/>
    <p:sldId id="298" r:id="rId23"/>
    <p:sldId id="299" r:id="rId24"/>
    <p:sldId id="302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00"/>
    <a:srgbClr val="339933"/>
    <a:srgbClr val="FFFFCC"/>
    <a:srgbClr val="EE10D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3F673CD-29A2-42A8-9669-DE0526D153A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8A591-1E69-4264-AC10-7D9E4C7207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030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A8F85-990D-485B-A3D5-CBBD884311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930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FA73C-81EE-49A9-9630-02BE5B986F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26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E548-C019-465D-A88C-DB02A26627C1}" type="datetime1">
              <a:rPr lang="en-US" altLang="en-US"/>
              <a:pPr>
                <a:defRPr/>
              </a:pPr>
              <a:t>31/03/2023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41C2C-31C8-4BD2-85D4-9D40B02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64472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1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0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8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47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49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7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7FB95-969F-4182-A3EE-5C2F5BAEE0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979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51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8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" y="246065"/>
            <a:ext cx="11128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008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91" y="-26504"/>
            <a:ext cx="2523768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49B55-ECE0-49D4-9AB3-5DFD990159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945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8722F-E83B-4EC0-8F3D-FBC087EBEC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871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EF789-1CF8-4B6B-A572-A6CE7B3E9B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04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FCFC3-26EB-4F54-B3C8-4CE26B68651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138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6E32-5A00-4A29-9750-3383E0F18FF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407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65AA7-9F35-4F6F-8436-BCAD5A9169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371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2481C-9945-4993-82A6-35F1BF49D43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988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E145BF0-DE8F-4769-86F5-735183E6535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874"/>
            <a:ext cx="9144000" cy="51368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246634"/>
            <a:ext cx="6653322" cy="4364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6903" y="2869949"/>
            <a:ext cx="70201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9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LỚP 4</a:t>
            </a:r>
          </a:p>
        </p:txBody>
      </p:sp>
      <p:grpSp>
        <p:nvGrpSpPr>
          <p:cNvPr id="6" name="组合 7"/>
          <p:cNvGrpSpPr/>
          <p:nvPr/>
        </p:nvGrpSpPr>
        <p:grpSpPr>
          <a:xfrm>
            <a:off x="4368749" y="655970"/>
            <a:ext cx="1757506" cy="1239975"/>
            <a:chOff x="3868360" y="-324446"/>
            <a:chExt cx="2579477" cy="1653300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24446"/>
              <a:ext cx="2338251" cy="1539292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0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23" y="934334"/>
            <a:ext cx="809358" cy="731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06" y="2159176"/>
            <a:ext cx="840598" cy="6544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130456"/>
            <a:ext cx="2203009" cy="1902432"/>
          </a:xfrm>
          <a:prstGeom prst="rect">
            <a:avLst/>
          </a:prstGeom>
        </p:spPr>
      </p:pic>
      <p:sp>
        <p:nvSpPr>
          <p:cNvPr id="15" name="Freeform 576">
            <a:extLst>
              <a:ext uri="{FF2B5EF4-FFF2-40B4-BE49-F238E27FC236}">
                <a16:creationId xmlns:a16="http://schemas.microsoft.com/office/drawing/2014/main" id="{CA1EE368-162B-45E5-A5D0-655337C2D5DD}"/>
              </a:ext>
            </a:extLst>
          </p:cNvPr>
          <p:cNvSpPr>
            <a:spLocks/>
          </p:cNvSpPr>
          <p:nvPr/>
        </p:nvSpPr>
        <p:spPr bwMode="auto">
          <a:xfrm rot="10800000">
            <a:off x="8326999" y="1507402"/>
            <a:ext cx="838904" cy="511759"/>
          </a:xfrm>
          <a:custGeom>
            <a:avLst/>
            <a:gdLst>
              <a:gd name="T0" fmla="*/ 158 w 181"/>
              <a:gd name="T1" fmla="*/ 11 h 89"/>
              <a:gd name="T2" fmla="*/ 141 w 181"/>
              <a:gd name="T3" fmla="*/ 19 h 89"/>
              <a:gd name="T4" fmla="*/ 142 w 181"/>
              <a:gd name="T5" fmla="*/ 19 h 89"/>
              <a:gd name="T6" fmla="*/ 117 w 181"/>
              <a:gd name="T7" fmla="*/ 0 h 89"/>
              <a:gd name="T8" fmla="*/ 95 w 181"/>
              <a:gd name="T9" fmla="*/ 11 h 89"/>
              <a:gd name="T10" fmla="*/ 66 w 181"/>
              <a:gd name="T11" fmla="*/ 4 h 89"/>
              <a:gd name="T12" fmla="*/ 24 w 181"/>
              <a:gd name="T13" fmla="*/ 24 h 89"/>
              <a:gd name="T14" fmla="*/ 14 w 181"/>
              <a:gd name="T15" fmla="*/ 20 h 89"/>
              <a:gd name="T16" fmla="*/ 0 w 181"/>
              <a:gd name="T17" fmla="*/ 35 h 89"/>
              <a:gd name="T18" fmla="*/ 14 w 181"/>
              <a:gd name="T19" fmla="*/ 50 h 89"/>
              <a:gd name="T20" fmla="*/ 24 w 181"/>
              <a:gd name="T21" fmla="*/ 46 h 89"/>
              <a:gd name="T22" fmla="*/ 62 w 181"/>
              <a:gd name="T23" fmla="*/ 64 h 89"/>
              <a:gd name="T24" fmla="*/ 108 w 181"/>
              <a:gd name="T25" fmla="*/ 89 h 89"/>
              <a:gd name="T26" fmla="*/ 157 w 181"/>
              <a:gd name="T27" fmla="*/ 57 h 89"/>
              <a:gd name="T28" fmla="*/ 158 w 181"/>
              <a:gd name="T29" fmla="*/ 57 h 89"/>
              <a:gd name="T30" fmla="*/ 181 w 181"/>
              <a:gd name="T31" fmla="*/ 34 h 89"/>
              <a:gd name="T32" fmla="*/ 158 w 181"/>
              <a:gd name="T33" fmla="*/ 1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89">
                <a:moveTo>
                  <a:pt x="158" y="11"/>
                </a:moveTo>
                <a:cubicBezTo>
                  <a:pt x="152" y="11"/>
                  <a:pt x="146" y="14"/>
                  <a:pt x="141" y="19"/>
                </a:cubicBezTo>
                <a:cubicBezTo>
                  <a:pt x="141" y="19"/>
                  <a:pt x="142" y="19"/>
                  <a:pt x="142" y="19"/>
                </a:cubicBezTo>
                <a:cubicBezTo>
                  <a:pt x="142" y="8"/>
                  <a:pt x="131" y="0"/>
                  <a:pt x="117" y="0"/>
                </a:cubicBezTo>
                <a:cubicBezTo>
                  <a:pt x="107" y="0"/>
                  <a:pt x="99" y="5"/>
                  <a:pt x="95" y="11"/>
                </a:cubicBezTo>
                <a:cubicBezTo>
                  <a:pt x="87" y="7"/>
                  <a:pt x="77" y="4"/>
                  <a:pt x="66" y="4"/>
                </a:cubicBezTo>
                <a:cubicBezTo>
                  <a:pt x="47" y="4"/>
                  <a:pt x="30" y="12"/>
                  <a:pt x="24" y="24"/>
                </a:cubicBezTo>
                <a:cubicBezTo>
                  <a:pt x="21" y="21"/>
                  <a:pt x="18" y="20"/>
                  <a:pt x="14" y="20"/>
                </a:cubicBezTo>
                <a:cubicBezTo>
                  <a:pt x="6" y="20"/>
                  <a:pt x="0" y="27"/>
                  <a:pt x="0" y="35"/>
                </a:cubicBezTo>
                <a:cubicBezTo>
                  <a:pt x="0" y="43"/>
                  <a:pt x="6" y="50"/>
                  <a:pt x="14" y="50"/>
                </a:cubicBezTo>
                <a:cubicBezTo>
                  <a:pt x="18" y="50"/>
                  <a:pt x="22" y="48"/>
                  <a:pt x="24" y="46"/>
                </a:cubicBezTo>
                <a:cubicBezTo>
                  <a:pt x="31" y="56"/>
                  <a:pt x="45" y="63"/>
                  <a:pt x="62" y="64"/>
                </a:cubicBezTo>
                <a:cubicBezTo>
                  <a:pt x="69" y="79"/>
                  <a:pt x="87" y="89"/>
                  <a:pt x="108" y="89"/>
                </a:cubicBezTo>
                <a:cubicBezTo>
                  <a:pt x="133" y="89"/>
                  <a:pt x="153" y="75"/>
                  <a:pt x="157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71" y="57"/>
                  <a:pt x="181" y="47"/>
                  <a:pt x="181" y="34"/>
                </a:cubicBezTo>
                <a:cubicBezTo>
                  <a:pt x="181" y="22"/>
                  <a:pt x="171" y="11"/>
                  <a:pt x="158" y="11"/>
                </a:cubicBezTo>
                <a:close/>
              </a:path>
            </a:pathLst>
          </a:custGeom>
          <a:solidFill>
            <a:srgbClr val="A4DCCB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5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A9A565C-D48C-4C20-8D3C-B235233B29D6}"/>
              </a:ext>
            </a:extLst>
          </p:cNvPr>
          <p:cNvSpPr>
            <a:spLocks/>
          </p:cNvSpPr>
          <p:nvPr/>
        </p:nvSpPr>
        <p:spPr bwMode="auto">
          <a:xfrm>
            <a:off x="7158024" y="831738"/>
            <a:ext cx="1616285" cy="598535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A4DCC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05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7" name="CẤM BUÔN BÁN, CẤM REUP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42" y="2330584"/>
            <a:ext cx="1180616" cy="2098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3168" y="2145315"/>
            <a:ext cx="631685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TRƯỜNG TIỂU HỌC ÁI MỘ A 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9597" y="3753029"/>
            <a:ext cx="9143999" cy="170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Bài:ĐƯỜNG</a:t>
            </a:r>
            <a:r>
              <a:rPr lang="en-US" alt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SAPA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7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5500688" y="1333500"/>
            <a:ext cx="360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206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Nguyễn Phan Hách</a:t>
            </a:r>
            <a:endParaRPr lang="en-US" altLang="zh-C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4087813" y="1698625"/>
            <a:ext cx="0" cy="438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495300" y="179387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Luyện đọc:</a:t>
            </a:r>
            <a:endParaRPr lang="en-US" altLang="zh-CN" sz="28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4953000" y="16986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Tìm hiểu b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i:</a:t>
            </a:r>
          </a:p>
        </p:txBody>
      </p:sp>
      <p:sp>
        <p:nvSpPr>
          <p:cNvPr id="16391" name="Rectangle 7"/>
          <p:cNvSpPr/>
          <p:nvPr/>
        </p:nvSpPr>
        <p:spPr>
          <a:xfrm>
            <a:off x="1143000" y="46038"/>
            <a:ext cx="68484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alt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defRPr/>
            </a:pP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2800" b="1" dirty="0">
              <a:solidFill>
                <a:srgbClr val="BC0C5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323850" y="231775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chênh vênh</a:t>
            </a:r>
            <a:endParaRPr lang="en-US" altLang="zh-CN" sz="2400" i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325438" y="29464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bồng bềnh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04800" y="4733925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- khoảnh khắc</a:t>
            </a:r>
            <a:endParaRPr lang="en-US" altLang="zh-CN" sz="28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46588" y="2317750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- Rừng cây âm âm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04800" y="4124325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- thoắt cái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304800" y="3514725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lướt thướt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" y="45720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90600" y="5181600"/>
            <a:ext cx="55403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27432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6400" y="27432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00200" y="34290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39624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39624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36525"/>
            <a:ext cx="73279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897563"/>
            <a:ext cx="8077200" cy="823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en-US" altLang="zh-CN" sz="2400">
                <a:solidFill>
                  <a:srgbClr val="002060"/>
                </a:solidFill>
                <a:latin typeface="Times New Roman" pitchFamily="18" charset="0"/>
              </a:rPr>
              <a:t>Rừng cây âm âm: rừng cây rậm rạp, hơi tối v</a:t>
            </a:r>
            <a:r>
              <a:rPr lang="en-US" altLang="zh-C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400">
                <a:solidFill>
                  <a:srgbClr val="002060"/>
                </a:solidFill>
                <a:latin typeface="Times New Roman" pitchFamily="18" charset="0"/>
              </a:rPr>
              <a:t> tĩnh mịch.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1827213"/>
            <a:ext cx="7086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Trên đường đi Sa Pa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tác giả đã quan sát được những sự vật gì ?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28800" y="3154363"/>
            <a:ext cx="6477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Tác giả đã 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nhìn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-"/>
            </a:pP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hững đám mây trắng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Char char="-"/>
            </a:pP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hững thác nước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Char char="-"/>
            </a:pP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hững rừng cây âm âm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-"/>
            </a:pP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hững bông  hoa chuối, mấy con ngựa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76200"/>
            <a:ext cx="54864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vi-VN" alt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buFont typeface="Arial" charset="0"/>
              <a:buNone/>
              <a:defRPr/>
            </a:pP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2800" b="1" dirty="0">
              <a:solidFill>
                <a:srgbClr val="BC0C5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ĐỌC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THẦM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ĐOẠN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3875"/>
            <a:ext cx="7604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035175"/>
            <a:ext cx="8778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rung hoa ch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263900"/>
            <a:ext cx="2968625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13" y="30163"/>
            <a:ext cx="4038600" cy="30400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625" y="30163"/>
            <a:ext cx="3065463" cy="32337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1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2700"/>
            <a:ext cx="29718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5408"/>
          <a:stretch>
            <a:fillRect/>
          </a:stretch>
        </p:blipFill>
        <p:spPr bwMode="auto">
          <a:xfrm>
            <a:off x="2949575" y="3381375"/>
            <a:ext cx="308451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263900"/>
            <a:ext cx="3117850" cy="3594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5053013"/>
            <a:ext cx="1455737" cy="17970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1" descr="j0232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88"/>
            <a:ext cx="19812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/>
          <p:nvPr/>
        </p:nvSpPr>
        <p:spPr>
          <a:xfrm>
            <a:off x="2095500" y="76200"/>
            <a:ext cx="54864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vi-VN" alt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buFont typeface="Arial" charset="0"/>
              <a:buNone/>
              <a:defRPr/>
            </a:pP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2800" b="1" dirty="0">
              <a:solidFill>
                <a:srgbClr val="BC0C5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ĐỌC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THẦM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ĐOẠN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1676400"/>
            <a:ext cx="7620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Những chi tiết 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o cho thấy sự quan sát tinh tế của tác giả?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2971800"/>
            <a:ext cx="72390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+ Những đám mây trắng nhỏ s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 xuống cửa kính ô tô tạo nên cảm giác bồng bềnh, huyền ảo.</a:t>
            </a:r>
            <a:endParaRPr lang="en-US" altLang="zh-CN" sz="24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+ Những bông hoa chuối rực lên như những ngọn lửa.</a:t>
            </a:r>
            <a:endParaRPr lang="en-US" altLang="zh-CN" sz="24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+ Những con ngựa nhiều m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u sắc khác nhau, với đôi chân dịu d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ng, chùm đuôi cong lướt thướt liễu rủ.</a:t>
            </a:r>
            <a:endParaRPr lang="en-US" altLang="zh-C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3875"/>
            <a:ext cx="7604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65325"/>
            <a:ext cx="8778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1" descr="j0232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88"/>
            <a:ext cx="19812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/>
          <p:nvPr/>
        </p:nvSpPr>
        <p:spPr>
          <a:xfrm>
            <a:off x="1682750" y="-49213"/>
            <a:ext cx="6192838" cy="138430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vi-VN" alt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buFont typeface="Arial" charset="0"/>
              <a:buNone/>
              <a:defRPr/>
            </a:pP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2800" b="1" dirty="0">
              <a:solidFill>
                <a:srgbClr val="BC0C5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ĐỌC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THẦM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ĐOẠN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95400" y="1511300"/>
            <a:ext cx="7543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Tìm những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chi tiết (từ ngữ, câu văn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nói về cảnh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của thị trấn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ở Sa Pa 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4113" y="3001963"/>
            <a:ext cx="7380287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ắng v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ng hoe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hững em bé Hmông, Tu Dí, Phù Lá cổ đeo móng hổ, quần áo sặc sỡ đang chơi đùa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gười ngựa dập dìu đi chợ trong sương núi tím nhạt.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7163"/>
            <a:ext cx="7604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5300"/>
            <a:ext cx="8778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2744788"/>
            <a:ext cx="78486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hoắt cái, lá v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ng rơi trong khoảnh khắc mùa thu. Thoắt cái, trắng long lanh một cơn mưa tuyết trên những c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nh đ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o, lê, mận. Thoắt cái, gió xuân hây hẩy nồng n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 với những bông lay ơn m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u đen nhung hiếm quý.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TextBox 3"/>
          <p:cNvSpPr txBox="1"/>
          <p:nvPr/>
        </p:nvSpPr>
        <p:spPr>
          <a:xfrm>
            <a:off x="1743075" y="31750"/>
            <a:ext cx="583882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vi-VN" alt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buFont typeface="Arial" charset="0"/>
              <a:buNone/>
              <a:defRPr/>
            </a:pP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2800" b="1" dirty="0">
              <a:solidFill>
                <a:srgbClr val="BC0C5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ĐỌC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THẦM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00B050"/>
                </a:solidFill>
                <a:latin typeface="Times New Roman" pitchFamily="18" charset="0"/>
              </a:rPr>
              <a:t>ĐOẠN</a:t>
            </a:r>
            <a:r>
              <a:rPr lang="en-US" altLang="zh-CN" sz="2800" u="sng" dirty="0">
                <a:solidFill>
                  <a:srgbClr val="00B050"/>
                </a:solidFill>
                <a:latin typeface="Times New Roman" pitchFamily="18" charset="0"/>
              </a:rPr>
              <a:t> 3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789238"/>
            <a:ext cx="5699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657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Hình Chữ nhật 6"/>
          <p:cNvSpPr>
            <a:spLocks noChangeArrowheads="1"/>
          </p:cNvSpPr>
          <p:nvPr/>
        </p:nvSpPr>
        <p:spPr bwMode="auto">
          <a:xfrm>
            <a:off x="914400" y="1447800"/>
            <a:ext cx="777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</a:rPr>
              <a:t>Phong cảnh ở Sa Pa trong một ng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</a:rPr>
              <a:t>y có điều gì đặc biệt? Nêu những chi tiết cho thấy sự thay đổi liên tục đó?</a:t>
            </a:r>
          </a:p>
          <a:p>
            <a:pPr eaLnBrk="1" hangingPunct="1"/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5700" y="160338"/>
            <a:ext cx="7556500" cy="2678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vi-VN" alt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buFont typeface="Arial" charset="0"/>
              <a:buNone/>
              <a:defRPr/>
            </a:pPr>
            <a:r>
              <a:rPr lang="en-US" altLang="zh-CN" sz="2800" b="1" u="sng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2800" b="1" u="sng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2800" b="1" u="sng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</a:p>
          <a:p>
            <a:pPr algn="ctr">
              <a:buFont typeface="Arial" charset="0"/>
              <a:buNone/>
              <a:defRPr/>
            </a:pPr>
            <a:endParaRPr lang="en-US" altLang="zh-CN" sz="2800" b="1" dirty="0">
              <a:solidFill>
                <a:srgbClr val="BC0C5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Vì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sao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tác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giả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gọi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Sa Pa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“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món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quà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tặng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diệu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kì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thiên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itchFamily="18" charset="0"/>
              </a:rPr>
              <a:t>nhiên</a:t>
            </a: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”?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3689350"/>
            <a:ext cx="739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Vì phong cảnh Sa Pa rất đẹp, vì sự thay đổi mùa trong một ng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y ở Sa Pa rất lạ lùng, hiếm có.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789363"/>
            <a:ext cx="533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2763"/>
            <a:ext cx="6159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1" descr="j0232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5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4572000" cy="3686175"/>
            <a:chOff x="192" y="0"/>
            <a:chExt cx="2640" cy="1980"/>
          </a:xfrm>
        </p:grpSpPr>
        <p:pic>
          <p:nvPicPr>
            <p:cNvPr id="20493" name="Picture 4" descr="090130174147-954-35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2640" cy="198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4" name="Text Box 5"/>
            <p:cNvSpPr txBox="1">
              <a:spLocks noChangeArrowheads="1"/>
            </p:cNvSpPr>
            <p:nvPr/>
          </p:nvSpPr>
          <p:spPr bwMode="auto">
            <a:xfrm>
              <a:off x="264" y="49"/>
              <a:ext cx="960" cy="198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Buổi sáng</a:t>
              </a:r>
              <a:endParaRPr lang="en-US" altLang="zh-C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3306763"/>
            <a:ext cx="4572000" cy="3779837"/>
            <a:chOff x="3072" y="2112"/>
            <a:chExt cx="2496" cy="1920"/>
          </a:xfrm>
        </p:grpSpPr>
        <p:pic>
          <p:nvPicPr>
            <p:cNvPr id="20491" name="Picture 7" descr="sapa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12"/>
              <a:ext cx="2496" cy="192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2" name="Text Box 8"/>
            <p:cNvSpPr txBox="1">
              <a:spLocks noChangeArrowheads="1"/>
            </p:cNvSpPr>
            <p:nvPr/>
          </p:nvSpPr>
          <p:spPr bwMode="auto">
            <a:xfrm>
              <a:off x="3140" y="2215"/>
              <a:ext cx="1008" cy="188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Buổi chiều</a:t>
              </a:r>
              <a:endParaRPr lang="en-US" altLang="zh-C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72000" y="0"/>
            <a:ext cx="4568825" cy="3348038"/>
            <a:chOff x="3072" y="960"/>
            <a:chExt cx="2496" cy="1680"/>
          </a:xfrm>
        </p:grpSpPr>
        <p:pic>
          <p:nvPicPr>
            <p:cNvPr id="20489" name="Picture 10" descr="319304139_a91ac437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960"/>
              <a:ext cx="2496" cy="168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0" name="Text Box 11"/>
            <p:cNvSpPr txBox="1">
              <a:spLocks noChangeArrowheads="1"/>
            </p:cNvSpPr>
            <p:nvPr/>
          </p:nvSpPr>
          <p:spPr bwMode="auto">
            <a:xfrm>
              <a:off x="4518" y="1013"/>
              <a:ext cx="1010" cy="185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Buổi trưa</a:t>
              </a:r>
              <a:endParaRPr lang="en-US" altLang="zh-C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72000" y="3279775"/>
            <a:ext cx="4572000" cy="3806825"/>
            <a:chOff x="212" y="2784"/>
            <a:chExt cx="2430" cy="1492"/>
          </a:xfrm>
        </p:grpSpPr>
        <p:pic>
          <p:nvPicPr>
            <p:cNvPr id="20487" name="Picture 13" descr="sapa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1" t="3030" r="3635" b="2779"/>
            <a:stretch>
              <a:fillRect/>
            </a:stretch>
          </p:blipFill>
          <p:spPr bwMode="auto">
            <a:xfrm>
              <a:off x="212" y="2784"/>
              <a:ext cx="2430" cy="149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8" name="Text Box 14"/>
            <p:cNvSpPr txBox="1">
              <a:spLocks noChangeArrowheads="1"/>
            </p:cNvSpPr>
            <p:nvPr/>
          </p:nvSpPr>
          <p:spPr bwMode="auto">
            <a:xfrm>
              <a:off x="1665" y="2873"/>
              <a:ext cx="977" cy="145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Buổi tối</a:t>
              </a:r>
              <a:endParaRPr lang="en-US" altLang="zh-C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048000" y="2743200"/>
            <a:ext cx="3200400" cy="1143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CN" sz="9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Sự thay đổi mùa trong ng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 ở Sa Pa</a:t>
            </a:r>
          </a:p>
          <a:p>
            <a:pPr algn="ctr" eaLnBrk="1" hangingPunct="1"/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363" y="82550"/>
            <a:ext cx="779462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vi-VN" alt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defRPr/>
            </a:pPr>
            <a:r>
              <a:rPr lang="en-US" altLang="zh-CN" sz="32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32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32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3200" b="1" dirty="0">
              <a:solidFill>
                <a:srgbClr val="BC0C5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2800" dirty="0">
                <a:solidFill>
                  <a:srgbClr val="C00000"/>
                </a:solidFill>
                <a:latin typeface="Times New Roman" pitchFamily="18" charset="0"/>
              </a:rPr>
              <a:t>B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</a:rPr>
              <a:t>i văn thể hiện tình cảm của tác giả đối với cảnh đẹp Sa Pa như thế n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</a:rPr>
              <a:t>o ? </a:t>
            </a:r>
            <a:endParaRPr lang="en-US" altLang="zh-C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2514600"/>
            <a:ext cx="7632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Tác giả ngưỡng mộ, háo hức trước cảnh đẹp Sa Pa. Ca ngợi Sa Pa quả là món quà diệu kì mà thiên nhiên dành cho đất nước ta.</a:t>
            </a:r>
            <a:endParaRPr lang="en-US" altLang="zh-CN" sz="28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4445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7813"/>
            <a:ext cx="51276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ieng viet 4 002"/>
          <p:cNvPicPr>
            <a:picLocks noChangeAspect="1" noChangeArrowheads="1"/>
          </p:cNvPicPr>
          <p:nvPr/>
        </p:nvPicPr>
        <p:blipFill rotWithShape="1">
          <a:blip r:embed="rId2"/>
          <a:srcRect l="5334" t="16280" r="6056" b="3987"/>
          <a:stretch>
            <a:fillRect/>
          </a:stretch>
        </p:blipFill>
        <p:spPr>
          <a:xfrm>
            <a:off x="0" y="2590800"/>
            <a:ext cx="90678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8991600" cy="22096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99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kern="10" dirty="0" err="1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Chủ</a:t>
            </a:r>
            <a:r>
              <a:rPr lang="en-US" sz="3600" b="1" kern="10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điểm</a:t>
            </a:r>
            <a:r>
              <a:rPr lang="en-US" sz="3600" b="1" kern="10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vi-VN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KHÁM PHÁ</a:t>
            </a:r>
            <a:r>
              <a:rPr lang="en-US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                     </a:t>
            </a:r>
            <a:endParaRPr lang="vi-VN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vi-VN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	THẾ GIỚI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447800" y="2362200"/>
            <a:ext cx="7258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Nội dung: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70000" y="3413125"/>
            <a:ext cx="741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Ca ngợi vẻ đẹp độc đáo của Sa Pa, thể hiện tình cảm yêu mến thiết tha của tác giả đối với cảnh đẹp đất nước.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21" descr="j0232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665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11563"/>
            <a:ext cx="534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79563"/>
            <a:ext cx="619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WordArt 3"/>
          <p:cNvSpPr>
            <a:spLocks noChangeArrowheads="1" noTextEdit="1"/>
          </p:cNvSpPr>
          <p:nvPr/>
        </p:nvSpPr>
        <p:spPr bwMode="auto">
          <a:xfrm>
            <a:off x="685800" y="1143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3" name="Text Box 6"/>
          <p:cNvSpPr txBox="1"/>
          <p:nvPr/>
        </p:nvSpPr>
        <p:spPr>
          <a:xfrm>
            <a:off x="1524000" y="76200"/>
            <a:ext cx="64008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vi-VN" alt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defRPr/>
            </a:pPr>
            <a:r>
              <a:rPr lang="en-US" altLang="zh-CN" sz="32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32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32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4000" b="1" dirty="0">
              <a:solidFill>
                <a:srgbClr val="00206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/>
          <p:nvPr/>
        </p:nvSpPr>
        <p:spPr>
          <a:xfrm>
            <a:off x="1905000" y="457200"/>
            <a:ext cx="77787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endParaRPr lang="vi-V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</a:rPr>
              <a:t>ĐỌC DIỄN CẢM</a:t>
            </a:r>
            <a:endParaRPr lang="en-US" altLang="zh-C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909638" y="2109788"/>
            <a:ext cx="77771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Giọng đọc nhẹ nh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ng, nhấn giọng những từ ngữ gợi cảm, gợi tả cảnh đẹp Sa Pa, sự ngưỡng mộ, háo hức của du khách trước cảnh đẹp Sa Pa</a:t>
            </a:r>
            <a:r>
              <a:rPr lang="en-US" altLang="zh-CN" sz="3200">
                <a:solidFill>
                  <a:srgbClr val="002060"/>
                </a:solidFill>
                <a:latin typeface="Times New Roman" panose="02020603050405020304" pitchFamily="18" charset="0"/>
              </a:rPr>
              <a:t> như: </a:t>
            </a:r>
            <a:r>
              <a:rPr lang="vi-VN" altLang="en-US" sz="3200" i="1">
                <a:solidFill>
                  <a:srgbClr val="002060"/>
                </a:solidFill>
                <a:latin typeface="Times New Roman" panose="02020603050405020304" pitchFamily="18" charset="0"/>
              </a:rPr>
              <a:t>chênh vênh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3200" i="1">
                <a:solidFill>
                  <a:srgbClr val="002060"/>
                </a:solidFill>
                <a:latin typeface="Times New Roman" panose="02020603050405020304" pitchFamily="18" charset="0"/>
              </a:rPr>
              <a:t>bồng bềnh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3200" i="1">
                <a:solidFill>
                  <a:srgbClr val="002060"/>
                </a:solidFill>
                <a:latin typeface="Times New Roman" panose="02020603050405020304" pitchFamily="18" charset="0"/>
              </a:rPr>
              <a:t>trắng xóa, v</a:t>
            </a:r>
            <a:r>
              <a:rPr lang="vi-VN" alt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3200" i="1">
                <a:solidFill>
                  <a:srgbClr val="002060"/>
                </a:solidFill>
                <a:latin typeface="Times New Roman" panose="02020603050405020304" pitchFamily="18" charset="0"/>
              </a:rPr>
              <a:t>ng hoe,...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</a:rPr>
              <a:t>..</a:t>
            </a:r>
            <a:endParaRPr lang="en-US" altLang="zh-C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21" descr="j0232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665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457200" y="1066800"/>
            <a:ext cx="81518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	Hôm sau chúng tôi đi Sa Pa. Phong cảnh ở đây </a:t>
            </a:r>
            <a:r>
              <a:rPr lang="vi-VN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thật đẹp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vi-VN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Thoắt cái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, lá v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ng </a:t>
            </a:r>
            <a:r>
              <a:rPr lang="vi-VN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rơi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trong khoảnh khắc mùa thu. </a:t>
            </a:r>
            <a:r>
              <a:rPr lang="vi-VN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Thoắt cái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, trắng </a:t>
            </a:r>
            <a:r>
              <a:rPr lang="vi-VN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long lanh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một cơn mưa tuyết trên những c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nh đ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o, lê, mận. </a:t>
            </a:r>
            <a:r>
              <a:rPr lang="vi-VN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Thoắt cái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, gió xuân </a:t>
            </a:r>
            <a:r>
              <a:rPr lang="vi-VN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hây hẩy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nồng n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 với những bông hoa lay ơn m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u đen nhung hiếm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quý.</a:t>
            </a:r>
          </a:p>
          <a:p>
            <a:pPr algn="just" eaLnBrk="1" hangingPunct="1">
              <a:lnSpc>
                <a:spcPct val="150000"/>
              </a:lnSpc>
            </a:pP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	Sa Pa quả l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món qu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tặng </a:t>
            </a:r>
            <a:r>
              <a:rPr lang="vi-VN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diệu kì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m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thiên nhiên d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nh cho đất nước ta.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938"/>
            <a:ext cx="13716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317625" y="381000"/>
            <a:ext cx="782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ĐỌC DIỄN CẢM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/>
          <p:nvPr/>
        </p:nvSpPr>
        <p:spPr>
          <a:xfrm>
            <a:off x="1143000" y="93663"/>
            <a:ext cx="7315200" cy="2678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vi-VN" alt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defRPr/>
            </a:pPr>
            <a:endParaRPr lang="vi-VN" altLang="en-US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2800" b="1" dirty="0">
              <a:solidFill>
                <a:srgbClr val="BC0C5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C00000"/>
                </a:solidFill>
                <a:latin typeface="Times New Roman" pitchFamily="18" charset="0"/>
              </a:rPr>
              <a:t>? 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</a:rPr>
              <a:t>Chúng ta cần có ý thức như thế n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</a:rPr>
              <a:t>o khi đi tham quan du lịch ?</a:t>
            </a:r>
            <a:endParaRPr lang="en-US" altLang="zh-C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1" descr="j0232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6038"/>
            <a:ext cx="1665288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2878138"/>
            <a:ext cx="7272338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Chúng ta phải tự giác thực hiện những quy định về vệ sinh môi trường: không xả rác, không ngắt hoa, bẻ c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nh, tuyên truyền mọi người cùng thực hiện.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533400" y="2133600"/>
            <a:ext cx="8001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CỦNG CỐ- DẶN DÒ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Về nh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học bài.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Chuẩn bị bài tiếp theo: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“Hơn một nghìn ngày vòng qunh trái đất”.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209800" y="496888"/>
            <a:ext cx="457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CN" sz="36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WordArt 3"/>
          <p:cNvSpPr>
            <a:spLocks noChangeArrowheads="1" noTextEdit="1"/>
          </p:cNvSpPr>
          <p:nvPr/>
        </p:nvSpPr>
        <p:spPr bwMode="auto">
          <a:xfrm>
            <a:off x="685800" y="1143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5" name="Text Box 6"/>
          <p:cNvSpPr txBox="1"/>
          <p:nvPr/>
        </p:nvSpPr>
        <p:spPr>
          <a:xfrm>
            <a:off x="1524000" y="76200"/>
            <a:ext cx="64008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alt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defRPr/>
            </a:pPr>
            <a:r>
              <a:rPr lang="en-US" altLang="zh-CN" sz="32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32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32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4000" b="1" dirty="0">
              <a:solidFill>
                <a:srgbClr val="00206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863850"/>
            <a:ext cx="47847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0" y="5897563"/>
            <a:ext cx="9002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pitchFamily="18" charset="0"/>
              </a:rPr>
              <a:t>Sa Pa: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i="1">
                <a:solidFill>
                  <a:srgbClr val="002060"/>
                </a:solidFill>
                <a:latin typeface="Times New Roman" panose="02020603050405020304" pitchFamily="18" charset="0"/>
              </a:rPr>
              <a:t>Một huyện thuộc tỉnh Lào Cai, là một địa điểm du lịch và nghỉ mát nổi tiếng ở miền Bắc nước ta.</a:t>
            </a:r>
          </a:p>
        </p:txBody>
      </p: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-9525"/>
            <a:ext cx="46291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9725"/>
            <a:ext cx="432911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44831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51200" y="6096000"/>
            <a:ext cx="246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SA PA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-46038"/>
            <a:ext cx="9144000" cy="6553201"/>
            <a:chOff x="48" y="96"/>
            <a:chExt cx="5664" cy="3338"/>
          </a:xfrm>
        </p:grpSpPr>
        <p:pic>
          <p:nvPicPr>
            <p:cNvPr id="615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96"/>
              <a:ext cx="5664" cy="3338"/>
            </a:xfrm>
            <a:prstGeom prst="rect">
              <a:avLst/>
            </a:prstGeom>
            <a:solidFill>
              <a:srgbClr val="F6F8A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151" name="Oval 4"/>
            <p:cNvSpPr>
              <a:spLocks noChangeArrowheads="1"/>
            </p:cNvSpPr>
            <p:nvPr/>
          </p:nvSpPr>
          <p:spPr bwMode="auto">
            <a:xfrm>
              <a:off x="912" y="1192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880" y="2048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53" name="Oval 6"/>
            <p:cNvSpPr>
              <a:spLocks noChangeArrowheads="1"/>
            </p:cNvSpPr>
            <p:nvPr/>
          </p:nvSpPr>
          <p:spPr bwMode="auto">
            <a:xfrm>
              <a:off x="1776" y="960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54" name="Oval 7"/>
            <p:cNvSpPr>
              <a:spLocks noChangeArrowheads="1"/>
            </p:cNvSpPr>
            <p:nvPr/>
          </p:nvSpPr>
          <p:spPr bwMode="auto">
            <a:xfrm>
              <a:off x="3080" y="2112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55" name="Oval 8"/>
            <p:cNvSpPr>
              <a:spLocks noChangeArrowheads="1"/>
            </p:cNvSpPr>
            <p:nvPr/>
          </p:nvSpPr>
          <p:spPr bwMode="auto">
            <a:xfrm>
              <a:off x="3968" y="784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56" name="Oval 9"/>
            <p:cNvSpPr>
              <a:spLocks noChangeArrowheads="1"/>
            </p:cNvSpPr>
            <p:nvPr/>
          </p:nvSpPr>
          <p:spPr bwMode="auto">
            <a:xfrm>
              <a:off x="1720" y="2128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57" name="Oval 10"/>
            <p:cNvSpPr>
              <a:spLocks noChangeArrowheads="1"/>
            </p:cNvSpPr>
            <p:nvPr/>
          </p:nvSpPr>
          <p:spPr bwMode="auto">
            <a:xfrm>
              <a:off x="2976" y="1632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58" name="Oval 11"/>
            <p:cNvSpPr>
              <a:spLocks noChangeArrowheads="1"/>
            </p:cNvSpPr>
            <p:nvPr/>
          </p:nvSpPr>
          <p:spPr bwMode="auto">
            <a:xfrm>
              <a:off x="2768" y="608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59" name="Oval 12"/>
            <p:cNvSpPr>
              <a:spLocks noChangeArrowheads="1"/>
            </p:cNvSpPr>
            <p:nvPr/>
          </p:nvSpPr>
          <p:spPr bwMode="auto">
            <a:xfrm>
              <a:off x="3560" y="1328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60" name="Oval 13"/>
            <p:cNvSpPr>
              <a:spLocks noChangeArrowheads="1"/>
            </p:cNvSpPr>
            <p:nvPr/>
          </p:nvSpPr>
          <p:spPr bwMode="auto">
            <a:xfrm>
              <a:off x="3600" y="1872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61" name="Oval 14"/>
            <p:cNvSpPr>
              <a:spLocks noChangeArrowheads="1"/>
            </p:cNvSpPr>
            <p:nvPr/>
          </p:nvSpPr>
          <p:spPr bwMode="auto">
            <a:xfrm>
              <a:off x="4384" y="2584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62" name="Oval 15"/>
            <p:cNvSpPr>
              <a:spLocks noChangeArrowheads="1"/>
            </p:cNvSpPr>
            <p:nvPr/>
          </p:nvSpPr>
          <p:spPr bwMode="auto">
            <a:xfrm>
              <a:off x="3520" y="2424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63" name="Oval 16"/>
            <p:cNvSpPr>
              <a:spLocks noChangeArrowheads="1"/>
            </p:cNvSpPr>
            <p:nvPr/>
          </p:nvSpPr>
          <p:spPr bwMode="auto">
            <a:xfrm>
              <a:off x="3072" y="2640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64" name="Oval 17"/>
            <p:cNvSpPr>
              <a:spLocks noChangeArrowheads="1"/>
            </p:cNvSpPr>
            <p:nvPr/>
          </p:nvSpPr>
          <p:spPr bwMode="auto">
            <a:xfrm>
              <a:off x="3872" y="3048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65" name="Oval 18"/>
            <p:cNvSpPr>
              <a:spLocks noChangeArrowheads="1"/>
            </p:cNvSpPr>
            <p:nvPr/>
          </p:nvSpPr>
          <p:spPr bwMode="auto">
            <a:xfrm>
              <a:off x="4048" y="3008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66" name="Oval 19"/>
            <p:cNvSpPr>
              <a:spLocks noChangeArrowheads="1"/>
            </p:cNvSpPr>
            <p:nvPr/>
          </p:nvSpPr>
          <p:spPr bwMode="auto">
            <a:xfrm>
              <a:off x="3696" y="3216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67" name="Oval 20"/>
            <p:cNvSpPr>
              <a:spLocks noChangeArrowheads="1"/>
            </p:cNvSpPr>
            <p:nvPr/>
          </p:nvSpPr>
          <p:spPr bwMode="auto">
            <a:xfrm>
              <a:off x="3640" y="2936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68" name="Oval 21"/>
            <p:cNvSpPr>
              <a:spLocks noChangeArrowheads="1"/>
            </p:cNvSpPr>
            <p:nvPr/>
          </p:nvSpPr>
          <p:spPr bwMode="auto">
            <a:xfrm>
              <a:off x="4416" y="1608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69" name="Oval 22"/>
            <p:cNvSpPr>
              <a:spLocks noChangeArrowheads="1"/>
            </p:cNvSpPr>
            <p:nvPr/>
          </p:nvSpPr>
          <p:spPr bwMode="auto">
            <a:xfrm>
              <a:off x="3888" y="2160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70" name="Oval 23"/>
            <p:cNvSpPr>
              <a:spLocks noChangeArrowheads="1"/>
            </p:cNvSpPr>
            <p:nvPr/>
          </p:nvSpPr>
          <p:spPr bwMode="auto">
            <a:xfrm>
              <a:off x="2640" y="1728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71" name="Oval 24"/>
            <p:cNvSpPr>
              <a:spLocks noChangeArrowheads="1"/>
            </p:cNvSpPr>
            <p:nvPr/>
          </p:nvSpPr>
          <p:spPr bwMode="auto">
            <a:xfrm>
              <a:off x="3344" y="2136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72" name="Oval 25"/>
            <p:cNvSpPr>
              <a:spLocks noChangeArrowheads="1"/>
            </p:cNvSpPr>
            <p:nvPr/>
          </p:nvSpPr>
          <p:spPr bwMode="auto">
            <a:xfrm>
              <a:off x="3792" y="2736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73" name="Oval 26"/>
            <p:cNvSpPr>
              <a:spLocks noChangeArrowheads="1"/>
            </p:cNvSpPr>
            <p:nvPr/>
          </p:nvSpPr>
          <p:spPr bwMode="auto">
            <a:xfrm>
              <a:off x="4752" y="2496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174" name="Oval 27"/>
            <p:cNvSpPr>
              <a:spLocks noChangeArrowheads="1"/>
            </p:cNvSpPr>
            <p:nvPr/>
          </p:nvSpPr>
          <p:spPr bwMode="auto">
            <a:xfrm>
              <a:off x="4032" y="2544"/>
              <a:ext cx="48" cy="48"/>
            </a:xfrm>
            <a:prstGeom prst="ellipse">
              <a:avLst/>
            </a:prstGeom>
            <a:solidFill>
              <a:srgbClr val="E707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6147" name="Text Box 28"/>
          <p:cNvSpPr txBox="1">
            <a:spLocks noChangeArrowheads="1"/>
          </p:cNvSpPr>
          <p:nvPr/>
        </p:nvSpPr>
        <p:spPr bwMode="auto">
          <a:xfrm>
            <a:off x="1100138" y="6488113"/>
            <a:ext cx="7129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Bản đồ khu vực phía Bắc nước ta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 Box 35"/>
          <p:cNvSpPr txBox="1">
            <a:spLocks noChangeArrowheads="1"/>
          </p:cNvSpPr>
          <p:nvPr/>
        </p:nvSpPr>
        <p:spPr bwMode="auto">
          <a:xfrm>
            <a:off x="2514600" y="177958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FF0000"/>
                </a:solidFill>
                <a:latin typeface="VNI-Centur" pitchFamily="2" charset="0"/>
              </a:rPr>
              <a:t>SA PA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vietnam_10931196-ha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3581400" cy="5556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7"/>
          <p:cNvSpPr>
            <a:spLocks noChangeArrowheads="1"/>
          </p:cNvSpPr>
          <p:nvPr/>
        </p:nvSpPr>
        <p:spPr bwMode="auto">
          <a:xfrm>
            <a:off x="0" y="6019800"/>
            <a:ext cx="3790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1" i="1">
                <a:solidFill>
                  <a:srgbClr val="0033CC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Nhà văn:  </a:t>
            </a:r>
            <a:r>
              <a:rPr lang="en-US" altLang="en-US" sz="2200" b="1">
                <a:solidFill>
                  <a:srgbClr val="0033CC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Nguyễn Phan Hách</a:t>
            </a: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3700463" y="2971800"/>
            <a:ext cx="5364162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 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Nh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à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văn Nguyễn Phan Hách sinh ng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à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y 13 tháng 1 năm 1944 tại tỉnh Bắc Ninh. Hiện ở H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à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Nội.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/>
            </a:r>
            <a:b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</a:b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3744913" y="381000"/>
            <a:ext cx="52752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“Đường đi Sapa”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 l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à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một đoạn văn hay được cắt ra từ bút ký </a:t>
            </a:r>
            <a:r>
              <a:rPr lang="en-US" altLang="en-US" sz="3200" i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“Một miền đất nước”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 viết về Ho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à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ng Liên Sơn năm 1978.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2900" y="533400"/>
            <a:ext cx="2527300" cy="1970088"/>
            <a:chOff x="381000" y="457200"/>
            <a:chExt cx="3370508" cy="1969532"/>
          </a:xfrm>
        </p:grpSpPr>
        <p:sp>
          <p:nvSpPr>
            <p:cNvPr id="4" name="Oval 3"/>
            <p:cNvSpPr/>
            <p:nvPr/>
          </p:nvSpPr>
          <p:spPr>
            <a:xfrm>
              <a:off x="2819961" y="457200"/>
              <a:ext cx="609740" cy="5332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457200"/>
              <a:ext cx="2743831" cy="5332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8" name="TextBox 5"/>
            <p:cNvSpPr txBox="1">
              <a:spLocks noChangeArrowheads="1"/>
            </p:cNvSpPr>
            <p:nvPr/>
          </p:nvSpPr>
          <p:spPr bwMode="auto">
            <a:xfrm>
              <a:off x="3505200" y="2057400"/>
              <a:ext cx="2463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09600" y="1676400"/>
            <a:ext cx="7620000" cy="874713"/>
            <a:chOff x="2743200" y="1696220"/>
            <a:chExt cx="8367252" cy="874760"/>
          </a:xfrm>
        </p:grpSpPr>
        <p:grpSp>
          <p:nvGrpSpPr>
            <p:cNvPr id="8209" name="Group 7"/>
            <p:cNvGrpSpPr>
              <a:grpSpLocks/>
            </p:cNvGrpSpPr>
            <p:nvPr/>
          </p:nvGrpSpPr>
          <p:grpSpPr bwMode="auto">
            <a:xfrm>
              <a:off x="2743200" y="1696220"/>
              <a:ext cx="8367252" cy="874760"/>
              <a:chOff x="5753100" y="1905000"/>
              <a:chExt cx="4838700" cy="457200"/>
            </a:xfrm>
          </p:grpSpPr>
          <p:sp>
            <p:nvSpPr>
              <p:cNvPr id="7" name="Hexagon 6"/>
              <p:cNvSpPr/>
              <p:nvPr/>
            </p:nvSpPr>
            <p:spPr>
              <a:xfrm>
                <a:off x="5753100" y="1905000"/>
                <a:ext cx="533265" cy="457200"/>
              </a:xfrm>
              <a:prstGeom prst="hex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charset="0"/>
                  <a:buNone/>
                  <a:defRPr/>
                </a:pPr>
                <a:endParaRPr lang="en-US"/>
              </a:p>
            </p:txBody>
          </p:sp>
          <p:sp>
            <p:nvSpPr>
              <p:cNvPr id="9" name="Hexagon 8"/>
              <p:cNvSpPr/>
              <p:nvPr/>
            </p:nvSpPr>
            <p:spPr>
              <a:xfrm>
                <a:off x="9829705" y="1905000"/>
                <a:ext cx="762095" cy="457200"/>
              </a:xfrm>
              <a:prstGeom prst="hex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charset="0"/>
                  <a:buNone/>
                  <a:defRPr/>
                </a:pPr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6020237" y="1905000"/>
                <a:ext cx="4421362" cy="457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charset="0"/>
                  <a:buNone/>
                  <a:defRPr/>
                </a:pP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tôi</a:t>
                </a:r>
                <a:r>
                  <a:rPr lang="en-US" sz="2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sz="2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lướt</a:t>
                </a:r>
                <a:r>
                  <a:rPr lang="en-US" sz="2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thướt</a:t>
                </a:r>
                <a:r>
                  <a:rPr lang="en-US" sz="2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liễu</a:t>
                </a:r>
                <a:r>
                  <a:rPr lang="en-US" sz="28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rủ</a:t>
                </a:r>
                <a:endParaRPr lang="en-US" sz="28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Hexagon 10"/>
            <p:cNvSpPr/>
            <p:nvPr/>
          </p:nvSpPr>
          <p:spPr>
            <a:xfrm>
              <a:off x="2844800" y="1828800"/>
              <a:ext cx="586880" cy="67413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457200" y="3008313"/>
            <a:ext cx="7875588" cy="874712"/>
            <a:chOff x="2743200" y="3008360"/>
            <a:chExt cx="8367252" cy="874760"/>
          </a:xfrm>
        </p:grpSpPr>
        <p:grpSp>
          <p:nvGrpSpPr>
            <p:cNvPr id="8202" name="Group 11"/>
            <p:cNvGrpSpPr>
              <a:grpSpLocks/>
            </p:cNvGrpSpPr>
            <p:nvPr/>
          </p:nvGrpSpPr>
          <p:grpSpPr bwMode="auto">
            <a:xfrm>
              <a:off x="2743200" y="3008360"/>
              <a:ext cx="8367252" cy="874760"/>
              <a:chOff x="5753100" y="1905000"/>
              <a:chExt cx="4838700" cy="457200"/>
            </a:xfrm>
          </p:grpSpPr>
          <p:sp>
            <p:nvSpPr>
              <p:cNvPr id="13" name="Hexagon 12"/>
              <p:cNvSpPr/>
              <p:nvPr/>
            </p:nvSpPr>
            <p:spPr>
              <a:xfrm>
                <a:off x="5753100" y="1905000"/>
                <a:ext cx="533515" cy="457200"/>
              </a:xfrm>
              <a:prstGeom prst="hexagon">
                <a:avLst/>
              </a:prstGeom>
              <a:solidFill>
                <a:schemeClr val="accent2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charset="0"/>
                  <a:buNone/>
                  <a:defRPr/>
                </a:pPr>
                <a:endParaRPr lang="en-US"/>
              </a:p>
            </p:txBody>
          </p:sp>
          <p:sp>
            <p:nvSpPr>
              <p:cNvPr id="14" name="Hexagon 13"/>
              <p:cNvSpPr/>
              <p:nvPr/>
            </p:nvSpPr>
            <p:spPr>
              <a:xfrm>
                <a:off x="9830053" y="1905000"/>
                <a:ext cx="761747" cy="457200"/>
              </a:xfrm>
              <a:prstGeom prst="hexagon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charset="0"/>
                  <a:buNone/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19370" y="1905000"/>
                <a:ext cx="4422226" cy="4572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charset="0"/>
                  <a:buNone/>
                  <a:defRPr/>
                </a:pP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sương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núi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nhạt</a:t>
                </a:r>
                <a:endPara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Hexagon 19"/>
            <p:cNvSpPr/>
            <p:nvPr/>
          </p:nvSpPr>
          <p:spPr>
            <a:xfrm>
              <a:off x="2867520" y="3108674"/>
              <a:ext cx="745835" cy="67413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57200" y="4191000"/>
            <a:ext cx="7875588" cy="874713"/>
            <a:chOff x="2743200" y="4191000"/>
            <a:chExt cx="8367252" cy="874760"/>
          </a:xfrm>
        </p:grpSpPr>
        <p:grpSp>
          <p:nvGrpSpPr>
            <p:cNvPr id="22" name="Group 15"/>
            <p:cNvGrpSpPr/>
            <p:nvPr/>
          </p:nvGrpSpPr>
          <p:grpSpPr>
            <a:xfrm>
              <a:off x="2743200" y="4191000"/>
              <a:ext cx="8367252" cy="874760"/>
              <a:chOff x="5753100" y="1905000"/>
              <a:chExt cx="4838700" cy="457200"/>
            </a:xfrm>
            <a:solidFill>
              <a:srgbClr val="FFC000"/>
            </a:solidFill>
          </p:grpSpPr>
          <p:sp>
            <p:nvSpPr>
              <p:cNvPr id="17" name="Hexagon 16"/>
              <p:cNvSpPr/>
              <p:nvPr/>
            </p:nvSpPr>
            <p:spPr>
              <a:xfrm>
                <a:off x="5753100" y="1905000"/>
                <a:ext cx="837249" cy="457200"/>
              </a:xfrm>
              <a:prstGeom prst="hexagon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charset="0"/>
                  <a:buNone/>
                  <a:defRPr/>
                </a:pPr>
                <a:endParaRPr lang="en-US"/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9829800" y="1905000"/>
                <a:ext cx="762000" cy="457200"/>
              </a:xfrm>
              <a:prstGeom prst="hexagon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charset="0"/>
                  <a:buNone/>
                  <a:defRPr/>
                </a:pPr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286499" y="1905000"/>
                <a:ext cx="4155349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buFont typeface="Arial" charset="0"/>
                  <a:buNone/>
                  <a:defRPr/>
                </a:pP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Hexagon 20"/>
            <p:cNvSpPr/>
            <p:nvPr/>
          </p:nvSpPr>
          <p:spPr>
            <a:xfrm>
              <a:off x="2927930" y="4320500"/>
              <a:ext cx="745835" cy="67413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334000" y="1371600"/>
            <a:ext cx="3643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206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Nguyễn Phan Hách</a:t>
            </a:r>
            <a:endParaRPr lang="en-US" altLang="zh-C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6"/>
          <p:cNvSpPr>
            <a:spLocks noChangeShapeType="1"/>
          </p:cNvSpPr>
          <p:nvPr/>
        </p:nvSpPr>
        <p:spPr bwMode="auto">
          <a:xfrm>
            <a:off x="4087813" y="1698625"/>
            <a:ext cx="0" cy="409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457200" y="19050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Luyện đọc:</a:t>
            </a:r>
            <a:endParaRPr lang="en-US" altLang="zh-CN" sz="28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5105400" y="20574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Tìm hiểu b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i:</a:t>
            </a:r>
          </a:p>
        </p:txBody>
      </p:sp>
      <p:sp>
        <p:nvSpPr>
          <p:cNvPr id="14343" name="Rectangle 7"/>
          <p:cNvSpPr/>
          <p:nvPr/>
        </p:nvSpPr>
        <p:spPr>
          <a:xfrm>
            <a:off x="990600" y="46038"/>
            <a:ext cx="7826375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alt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defRPr/>
            </a:pPr>
            <a:r>
              <a:rPr lang="en-US" altLang="zh-CN" sz="40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40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40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4000" b="1" dirty="0">
              <a:solidFill>
                <a:srgbClr val="BC0C5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85800" y="26670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chênh vênh</a:t>
            </a:r>
            <a:endParaRPr lang="en-US" altLang="zh-CN" sz="2400" i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85800" y="33528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bồng bềnh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85800" y="39624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lướt thướt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 16"/>
          <p:cNvSpPr>
            <a:spLocks noChangeArrowheads="1"/>
          </p:cNvSpPr>
          <p:nvPr/>
        </p:nvSpPr>
        <p:spPr bwMode="auto">
          <a:xfrm>
            <a:off x="685800" y="4572000"/>
            <a:ext cx="1617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- thoắt cái</a:t>
            </a:r>
            <a:endParaRPr lang="en-US" altLang="zh-C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ình Chữ nhật 17"/>
          <p:cNvSpPr>
            <a:spLocks noChangeArrowheads="1"/>
          </p:cNvSpPr>
          <p:nvPr/>
        </p:nvSpPr>
        <p:spPr bwMode="auto">
          <a:xfrm>
            <a:off x="685800" y="5181600"/>
            <a:ext cx="221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- khoảnh khắc</a:t>
            </a:r>
            <a:endParaRPr lang="en-US" altLang="zh-CN" sz="28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5500688" y="1143000"/>
            <a:ext cx="364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206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Nguyễn Phan Hách</a:t>
            </a:r>
            <a:endParaRPr lang="en-US" altLang="zh-C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Line 6"/>
          <p:cNvSpPr>
            <a:spLocks noChangeShapeType="1"/>
          </p:cNvSpPr>
          <p:nvPr/>
        </p:nvSpPr>
        <p:spPr bwMode="auto">
          <a:xfrm>
            <a:off x="4419600" y="1698625"/>
            <a:ext cx="0" cy="449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066800" y="2332038"/>
            <a:ext cx="251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 sz="2800" i="1">
              <a:latin typeface="Calibri" panose="020F0502020204030204" pitchFamily="34" charset="0"/>
            </a:endParaRP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441325" y="1525588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Luyện đọc:</a:t>
            </a:r>
            <a:endParaRPr lang="en-US" altLang="zh-CN" sz="28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4953000" y="1490663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Tìm hiểu b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i: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149475"/>
            <a:ext cx="40878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đám mây trắng nhỏ s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xuống cửa kính ô tô  tạo nên cảm giác bồng bềnh   huyền ảo.   </a:t>
            </a:r>
            <a:endParaRPr lang="en-US" altLang="zh-CN" sz="28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376" name="Rectangle 23"/>
          <p:cNvSpPr/>
          <p:nvPr/>
        </p:nvSpPr>
        <p:spPr>
          <a:xfrm>
            <a:off x="914400" y="0"/>
            <a:ext cx="60483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alt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defRPr/>
            </a:pP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2800" b="1" dirty="0">
              <a:solidFill>
                <a:srgbClr val="BC0C5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5500688" y="1143000"/>
            <a:ext cx="364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206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Nguyễn Phan Hách</a:t>
            </a:r>
            <a:endParaRPr lang="en-US" altLang="zh-C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4419600" y="1698625"/>
            <a:ext cx="0" cy="449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066800" y="2332038"/>
            <a:ext cx="251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 sz="2800" i="1">
              <a:latin typeface="Calibri" panose="020F0502020204030204" pitchFamily="34" charset="0"/>
            </a:endParaRP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441325" y="1525588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Luyện đọc:</a:t>
            </a:r>
            <a:endParaRPr lang="en-US" altLang="zh-CN" sz="28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4953000" y="1490663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Tìm hiểu b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i: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149475"/>
            <a:ext cx="40878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đám mây trắng nhỏ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xuống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cửa kính ô tô  tạo nên cảm giác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bồng bềnh   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huyền ảo.   </a:t>
            </a:r>
            <a:endParaRPr lang="en-US" altLang="zh-CN" sz="28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76600" y="2430463"/>
            <a:ext cx="3603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86200" y="2819400"/>
            <a:ext cx="341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71600" y="3262313"/>
            <a:ext cx="498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6" name="Rectangle 23"/>
          <p:cNvSpPr/>
          <p:nvPr/>
        </p:nvSpPr>
        <p:spPr>
          <a:xfrm>
            <a:off x="914400" y="0"/>
            <a:ext cx="60483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alt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vi-VN" alt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đọc</a:t>
            </a:r>
          </a:p>
          <a:p>
            <a:pPr algn="ctr">
              <a:defRPr/>
            </a:pP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Đường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BC0C57"/>
                </a:solidFill>
                <a:latin typeface="Times New Roman" pitchFamily="18" charset="0"/>
              </a:rPr>
              <a:t>đi</a:t>
            </a:r>
            <a:r>
              <a:rPr lang="en-US" altLang="zh-CN" sz="2800" b="1" dirty="0">
                <a:solidFill>
                  <a:srgbClr val="BC0C57"/>
                </a:solidFill>
                <a:latin typeface="Times New Roman" pitchFamily="18" charset="0"/>
              </a:rPr>
              <a:t> Sa Pa</a:t>
            </a:r>
            <a:endParaRPr lang="en-US" altLang="zh-CN" sz="2800" b="1" dirty="0">
              <a:solidFill>
                <a:srgbClr val="BC0C5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1018</Words>
  <Application>Microsoft Office PowerPoint</Application>
  <PresentationFormat>On-screen Show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宋体</vt:lpstr>
      <vt:lpstr>.VnTime</vt:lpstr>
      <vt:lpstr>Arial</vt:lpstr>
      <vt:lpstr>Calibri</vt:lpstr>
      <vt:lpstr>Times New Roman</vt:lpstr>
      <vt:lpstr>VNI-Centur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 Tinh Viet Cuong</dc:creator>
  <cp:lastModifiedBy>MTC</cp:lastModifiedBy>
  <cp:revision>128</cp:revision>
  <dcterms:created xsi:type="dcterms:W3CDTF">2006-08-16T00:00:00Z</dcterms:created>
  <dcterms:modified xsi:type="dcterms:W3CDTF">2023-03-31T02:28:41Z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