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6"/>
  </p:notesMasterIdLst>
  <p:sldIdLst>
    <p:sldId id="423" r:id="rId3"/>
    <p:sldId id="282" r:id="rId4"/>
    <p:sldId id="283" r:id="rId5"/>
    <p:sldId id="422" r:id="rId6"/>
    <p:sldId id="388" r:id="rId7"/>
    <p:sldId id="391" r:id="rId8"/>
    <p:sldId id="389" r:id="rId9"/>
    <p:sldId id="390" r:id="rId10"/>
    <p:sldId id="392" r:id="rId11"/>
    <p:sldId id="393" r:id="rId12"/>
    <p:sldId id="421" r:id="rId13"/>
    <p:sldId id="376"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280" autoAdjust="0"/>
  </p:normalViewPr>
  <p:slideViewPr>
    <p:cSldViewPr snapToGrid="0">
      <p:cViewPr varScale="1">
        <p:scale>
          <a:sx n="65" d="100"/>
          <a:sy n="65" d="100"/>
        </p:scale>
        <p:origin x="7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20/3/2023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5958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5316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9742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96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xmlns=""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xmlns=""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xmlns=""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xmlns=""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xmlns=""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2971800" y="2281645"/>
            <a:ext cx="6690212"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032387" y="-53065"/>
            <a:ext cx="9999407" cy="2230803"/>
            <a:chOff x="-198120" y="-1143000"/>
            <a:chExt cx="12694920" cy="4149088"/>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4149088"/>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2722861" y="2511464"/>
            <a:ext cx="6861876" cy="707886"/>
          </a:xfrm>
          <a:prstGeom prst="rect">
            <a:avLst/>
          </a:prstGeom>
          <a:noFill/>
        </p:spPr>
        <p:txBody>
          <a:bodyPr wrap="square" rtlCol="0">
            <a:spAutoFit/>
          </a:bodyPr>
          <a:lstStyle/>
          <a:p>
            <a:pPr algn="ct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Ôn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tập</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giữa</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học</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kì</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2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4000" b="1" smtClean="0">
                <a:solidFill>
                  <a:schemeClr val="accent2">
                    <a:lumMod val="75000"/>
                  </a:schemeClr>
                </a:solidFill>
                <a:latin typeface="Times New Roman" pitchFamily="18" charset="0"/>
                <a:ea typeface="Arial-Rounded" panose="020B0500000000000000" pitchFamily="34" charset="0"/>
                <a:cs typeface="Times New Roman" pitchFamily="18" charset="0"/>
              </a:rPr>
              <a:t> 5,6)</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2866065" y="-18954"/>
            <a:ext cx="7435667" cy="226215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vi-VN" altLang="en-US" sz="4000" b="1" i="1" dirty="0">
                <a:solidFill>
                  <a:srgbClr val="002060"/>
                </a:solidFill>
                <a:latin typeface="+mj-lt"/>
                <a:cs typeface="Times New Roman" panose="02020603050405020304" pitchFamily="18" charset="0"/>
              </a:rPr>
              <a:t>TRƯỜNG TIỂU HỌC ÁI MỘ A</a:t>
            </a:r>
          </a:p>
          <a:p>
            <a:pPr algn="ctr">
              <a:spcBef>
                <a:spcPts val="600"/>
              </a:spcBef>
              <a:defRPr/>
            </a:pPr>
            <a:r>
              <a:rPr lang="vi-VN" altLang="en-US" sz="4800" b="1" i="1" dirty="0">
                <a:solidFill>
                  <a:srgbClr val="002060"/>
                </a:solidFill>
                <a:latin typeface="+mj-lt"/>
                <a:cs typeface="Times New Roman" panose="02020603050405020304"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a:solidFill>
                  <a:srgbClr val="002060"/>
                </a:solidFill>
                <a:latin typeface="Times New Roman" pitchFamily="18" charset="0"/>
                <a:cs typeface="Times New Roman" pitchFamily="18" charset="0"/>
              </a:rPr>
              <a:t>lớp</a:t>
            </a:r>
            <a:r>
              <a:rPr lang="en-US" altLang="en-US" sz="4800" b="1" i="1" dirty="0">
                <a:solidFill>
                  <a:srgbClr val="002060"/>
                </a:solidFill>
                <a:latin typeface="Times New Roman" pitchFamily="18" charset="0"/>
                <a:cs typeface="Times New Roman" pitchFamily="18" charset="0"/>
              </a:rPr>
              <a:t> 3 </a:t>
            </a:r>
            <a:endParaRPr lang="en-US" altLang="en-US" sz="4800"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a16="http://schemas.microsoft.com/office/drawing/2014/main" xmlns=""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824" y="181422"/>
            <a:ext cx="1071037" cy="1169817"/>
          </a:xfrm>
          <a:prstGeom prst="rect">
            <a:avLst/>
          </a:prstGeom>
        </p:spPr>
      </p:pic>
    </p:spTree>
    <p:extLst>
      <p:ext uri="{BB962C8B-B14F-4D97-AF65-F5344CB8AC3E}">
        <p14:creationId xmlns:p14="http://schemas.microsoft.com/office/powerpoint/2010/main" val="395869718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Times New Roman" panose="02020603050405020304" pitchFamily="18" charset="0"/>
                <a:cs typeface="Times New Roman" panose="02020603050405020304" pitchFamily="18" charset="0"/>
              </a:rPr>
              <a:t>Trao</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đổi</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bài</a:t>
            </a:r>
            <a:r>
              <a:rPr lang="en-US" sz="2700" kern="1200" dirty="0">
                <a:solidFill>
                  <a:srgbClr val="FF0000"/>
                </a:solidFill>
                <a:latin typeface="Times New Roman" panose="02020603050405020304" pitchFamily="18" charset="0"/>
                <a:cs typeface="Times New Roman" panose="02020603050405020304" pitchFamily="18" charset="0"/>
              </a:rPr>
              <a:t> </a:t>
            </a:r>
            <a:r>
              <a:rPr lang="en-US" sz="2700" kern="1200" dirty="0" err="1">
                <a:solidFill>
                  <a:srgbClr val="FF0000"/>
                </a:solidFill>
                <a:latin typeface="Times New Roman" panose="02020603050405020304" pitchFamily="18" charset="0"/>
                <a:cs typeface="Times New Roman" panose="02020603050405020304" pitchFamily="18" charset="0"/>
              </a:rPr>
              <a:t>viết</a:t>
            </a:r>
            <a:r>
              <a:rPr lang="en-US" sz="2700" kern="1200" dirty="0">
                <a:solidFill>
                  <a:srgbClr val="FF0000"/>
                </a:solidFill>
                <a:latin typeface="Times New Roman" panose="02020603050405020304" pitchFamily="18" charset="0"/>
                <a:cs typeface="Times New Roman" panose="02020603050405020304" pitchFamily="18" charset="0"/>
              </a:rPr>
              <a:t>. </a:t>
            </a:r>
          </a:p>
        </p:txBody>
      </p:sp>
      <p:pic>
        <p:nvPicPr>
          <p:cNvPr id="3" name="Picture 2" descr="Diagram&#10;&#10;Description automatically generated">
            <a:extLst>
              <a:ext uri="{FF2B5EF4-FFF2-40B4-BE49-F238E27FC236}">
                <a16:creationId xmlns:a16="http://schemas.microsoft.com/office/drawing/2014/main" xmlns=""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xmlns=""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xmlns=""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đã</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đúng</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yêu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cầu</a:t>
              </a:r>
              <a:endParaRPr lang="en-US" sz="2400" b="1" kern="1200" dirty="0">
                <a:solidFill>
                  <a:srgbClr val="0000FF"/>
                </a:solidFill>
                <a:latin typeface="Times New Roman" panose="02020603050405020304" pitchFamily="18" charset="0"/>
                <a:cs typeface="Times New Roman" panose="02020603050405020304" pitchFamily="18" charset="0"/>
              </a:endParaRP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đủ</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câu</a:t>
              </a:r>
              <a:r>
                <a:rPr lang="en-US" sz="2400" kern="1200" dirty="0">
                  <a:solidFill>
                    <a:prstClr val="black"/>
                  </a:solidFill>
                  <a:latin typeface="Times New Roman" panose="02020603050405020304" pitchFamily="18" charset="0"/>
                  <a:cs typeface="Times New Roman" panose="02020603050405020304" pitchFamily="18" charset="0"/>
                </a:rPr>
                <a:t>)</a:t>
              </a:r>
            </a:p>
          </p:txBody>
        </p:sp>
      </p:grpSp>
      <p:grpSp>
        <p:nvGrpSpPr>
          <p:cNvPr id="7" name="Group 6">
            <a:extLst>
              <a:ext uri="{FF2B5EF4-FFF2-40B4-BE49-F238E27FC236}">
                <a16:creationId xmlns:a16="http://schemas.microsoft.com/office/drawing/2014/main" xmlns=""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xmlns=""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xmlns=""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có</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nhiều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câu</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văn</a:t>
              </a:r>
              <a:r>
                <a:rPr lang="en-US" sz="2400" b="1" kern="1200" dirty="0">
                  <a:solidFill>
                    <a:srgbClr val="0000FF"/>
                  </a:solidFill>
                  <a:latin typeface="Times New Roman" panose="02020603050405020304" pitchFamily="18" charset="0"/>
                  <a:cs typeface="Times New Roman" panose="02020603050405020304" pitchFamily="18" charset="0"/>
                </a:rPr>
                <a:t> hay</a:t>
              </a: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dùng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từ</a:t>
              </a:r>
              <a:r>
                <a:rPr lang="en-US" sz="2400" kern="1200" dirty="0">
                  <a:solidFill>
                    <a:prstClr val="black"/>
                  </a:solidFill>
                  <a:latin typeface="Times New Roman" panose="02020603050405020304" pitchFamily="18" charset="0"/>
                  <a:cs typeface="Times New Roman" panose="02020603050405020304" pitchFamily="18" charset="0"/>
                </a:rPr>
                <a:t> hay</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10" name="Group 9">
            <a:extLst>
              <a:ext uri="{FF2B5EF4-FFF2-40B4-BE49-F238E27FC236}">
                <a16:creationId xmlns:a16="http://schemas.microsoft.com/office/drawing/2014/main" xmlns=""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xmlns=""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xmlns=""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Times New Roman" panose="02020603050405020304" pitchFamily="18" charset="0"/>
                  <a:cs typeface="Times New Roman" panose="02020603050405020304" pitchFamily="18" charset="0"/>
                </a:rPr>
                <a:t>Bài</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viết</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có</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sáng</a:t>
              </a:r>
              <a:r>
                <a:rPr lang="en-US" sz="2400" b="1" kern="1200" dirty="0">
                  <a:solidFill>
                    <a:srgbClr val="0000FF"/>
                  </a:solidFill>
                  <a:latin typeface="Times New Roman" panose="02020603050405020304" pitchFamily="18" charset="0"/>
                  <a:cs typeface="Times New Roman" panose="02020603050405020304" pitchFamily="18" charset="0"/>
                </a:rPr>
                <a:t> </a:t>
              </a:r>
              <a:r>
                <a:rPr lang="en-US" sz="2400" b="1" kern="1200" dirty="0" err="1">
                  <a:solidFill>
                    <a:srgbClr val="0000FF"/>
                  </a:solidFill>
                  <a:latin typeface="Times New Roman" panose="02020603050405020304" pitchFamily="18" charset="0"/>
                  <a:cs typeface="Times New Roman" panose="02020603050405020304" pitchFamily="18" charset="0"/>
                </a:rPr>
                <a:t>tạo</a:t>
              </a:r>
              <a:endParaRPr lang="en-US" sz="2400" b="1" kern="1200" dirty="0">
                <a:solidFill>
                  <a:srgbClr val="0000FF"/>
                </a:solidFill>
                <a:latin typeface="Times New Roman" panose="02020603050405020304" pitchFamily="18" charset="0"/>
                <a:cs typeface="Times New Roman" panose="02020603050405020304" pitchFamily="18" charset="0"/>
              </a:endParaRPr>
            </a:p>
            <a:p>
              <a:pPr algn="ctr" defTabSz="685800">
                <a:buClrTx/>
              </a:pPr>
              <a:r>
                <a:rPr lang="en-US" sz="2400" kern="1200" dirty="0">
                  <a:solidFill>
                    <a:prstClr val="black"/>
                  </a:solidFill>
                  <a:latin typeface="Times New Roman" panose="02020603050405020304" pitchFamily="18" charset="0"/>
                  <a:cs typeface="Times New Roman" panose="02020603050405020304" pitchFamily="18" charset="0"/>
                </a:rPr>
                <a:t>(</a:t>
              </a:r>
              <a:r>
                <a:rPr lang="en-US" sz="2400" kern="1200" dirty="0" err="1">
                  <a:solidFill>
                    <a:prstClr val="black"/>
                  </a:solidFill>
                  <a:latin typeface="Times New Roman" panose="02020603050405020304" pitchFamily="18" charset="0"/>
                  <a:cs typeface="Times New Roman" panose="02020603050405020304" pitchFamily="18" charset="0"/>
                </a:rPr>
                <a:t>thêm</a:t>
              </a:r>
              <a:r>
                <a:rPr lang="en-US" sz="2400" kern="1200" dirty="0">
                  <a:solidFill>
                    <a:prstClr val="black"/>
                  </a:solidFill>
                  <a:latin typeface="Times New Roman" panose="02020603050405020304" pitchFamily="18" charset="0"/>
                  <a:cs typeface="Times New Roman" panose="02020603050405020304" pitchFamily="18" charset="0"/>
                </a:rPr>
                <a:t> ý </a:t>
              </a:r>
              <a:r>
                <a:rPr lang="en-US" sz="2400" kern="1200" dirty="0" err="1">
                  <a:solidFill>
                    <a:prstClr val="black"/>
                  </a:solidFill>
                  <a:latin typeface="Times New Roman" panose="02020603050405020304" pitchFamily="18" charset="0"/>
                  <a:cs typeface="Times New Roman" panose="02020603050405020304" pitchFamily="18" charset="0"/>
                </a:rPr>
                <a:t>mới</a:t>
              </a:r>
              <a:r>
                <a:rPr lang="en-US" sz="2400" kern="1200" dirty="0">
                  <a:solidFill>
                    <a:prstClr val="black"/>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xmlns="" id="{A5143B18-3578-41FB-B052-7C3E4B371D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xmlns="" id="{84DF3863-58DA-49BA-8BD8-C0EA46ADB0EA}"/>
              </a:ext>
            </a:extLst>
          </p:cNvPr>
          <p:cNvSpPr/>
          <p:nvPr/>
        </p:nvSpPr>
        <p:spPr>
          <a:xfrm>
            <a:off x="661112" y="2371540"/>
            <a:ext cx="11221513" cy="3864367"/>
          </a:xfrm>
          <a:custGeom>
            <a:avLst/>
            <a:gdLst>
              <a:gd name="connsiteX0" fmla="*/ 0 w 11221513"/>
              <a:gd name="connsiteY0" fmla="*/ 410357 h 3864367"/>
              <a:gd name="connsiteX1" fmla="*/ 410357 w 11221513"/>
              <a:gd name="connsiteY1" fmla="*/ 0 h 3864367"/>
              <a:gd name="connsiteX2" fmla="*/ 10811156 w 11221513"/>
              <a:gd name="connsiteY2" fmla="*/ 0 h 3864367"/>
              <a:gd name="connsiteX3" fmla="*/ 11221513 w 11221513"/>
              <a:gd name="connsiteY3" fmla="*/ 410357 h 3864367"/>
              <a:gd name="connsiteX4" fmla="*/ 11221513 w 11221513"/>
              <a:gd name="connsiteY4" fmla="*/ 3454010 h 3864367"/>
              <a:gd name="connsiteX5" fmla="*/ 10811156 w 11221513"/>
              <a:gd name="connsiteY5" fmla="*/ 3864367 h 3864367"/>
              <a:gd name="connsiteX6" fmla="*/ 410357 w 11221513"/>
              <a:gd name="connsiteY6" fmla="*/ 3864367 h 3864367"/>
              <a:gd name="connsiteX7" fmla="*/ 0 w 11221513"/>
              <a:gd name="connsiteY7" fmla="*/ 3454010 h 3864367"/>
              <a:gd name="connsiteX8" fmla="*/ 0 w 11221513"/>
              <a:gd name="connsiteY8" fmla="*/ 410357 h 38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864367" fill="none" extrusionOk="0">
                <a:moveTo>
                  <a:pt x="0" y="410357"/>
                </a:moveTo>
                <a:cubicBezTo>
                  <a:pt x="2130" y="189156"/>
                  <a:pt x="226620" y="652"/>
                  <a:pt x="410357" y="0"/>
                </a:cubicBezTo>
                <a:cubicBezTo>
                  <a:pt x="2556319" y="-50460"/>
                  <a:pt x="8617208" y="-14151"/>
                  <a:pt x="10811156" y="0"/>
                </a:cubicBezTo>
                <a:cubicBezTo>
                  <a:pt x="11030179" y="-27462"/>
                  <a:pt x="11224372" y="175494"/>
                  <a:pt x="11221513" y="410357"/>
                </a:cubicBezTo>
                <a:cubicBezTo>
                  <a:pt x="11207195" y="1813131"/>
                  <a:pt x="11351280" y="2902513"/>
                  <a:pt x="11221513" y="3454010"/>
                </a:cubicBezTo>
                <a:cubicBezTo>
                  <a:pt x="11211097" y="3669796"/>
                  <a:pt x="11014576" y="3844171"/>
                  <a:pt x="10811156" y="3864367"/>
                </a:cubicBezTo>
                <a:cubicBezTo>
                  <a:pt x="8353450" y="3948652"/>
                  <a:pt x="4077403" y="3961149"/>
                  <a:pt x="410357" y="3864367"/>
                </a:cubicBezTo>
                <a:cubicBezTo>
                  <a:pt x="225825" y="3856618"/>
                  <a:pt x="13852" y="3684431"/>
                  <a:pt x="0" y="3454010"/>
                </a:cubicBezTo>
                <a:cubicBezTo>
                  <a:pt x="90853" y="2274601"/>
                  <a:pt x="-20604" y="1136694"/>
                  <a:pt x="0" y="410357"/>
                </a:cubicBezTo>
                <a:close/>
              </a:path>
              <a:path w="11221513" h="3864367" stroke="0" extrusionOk="0">
                <a:moveTo>
                  <a:pt x="0" y="410357"/>
                </a:moveTo>
                <a:cubicBezTo>
                  <a:pt x="27400" y="195757"/>
                  <a:pt x="168497" y="-10982"/>
                  <a:pt x="410357" y="0"/>
                </a:cubicBezTo>
                <a:cubicBezTo>
                  <a:pt x="4009383" y="-50938"/>
                  <a:pt x="6786573" y="88871"/>
                  <a:pt x="10811156" y="0"/>
                </a:cubicBezTo>
                <a:cubicBezTo>
                  <a:pt x="11037139" y="8585"/>
                  <a:pt x="11261382" y="180591"/>
                  <a:pt x="11221513" y="410357"/>
                </a:cubicBezTo>
                <a:cubicBezTo>
                  <a:pt x="11169562" y="1232655"/>
                  <a:pt x="11351302" y="2053990"/>
                  <a:pt x="11221513" y="3454010"/>
                </a:cubicBezTo>
                <a:cubicBezTo>
                  <a:pt x="11221087" y="3694799"/>
                  <a:pt x="11066421" y="3868353"/>
                  <a:pt x="10811156" y="3864367"/>
                </a:cubicBezTo>
                <a:cubicBezTo>
                  <a:pt x="5667588" y="3931279"/>
                  <a:pt x="3461444" y="4004369"/>
                  <a:pt x="410357" y="3864367"/>
                </a:cubicBezTo>
                <a:cubicBezTo>
                  <a:pt x="200053" y="3868473"/>
                  <a:pt x="-20609" y="3654009"/>
                  <a:pt x="0" y="3454010"/>
                </a:cubicBezTo>
                <a:cubicBezTo>
                  <a:pt x="121193" y="1933797"/>
                  <a:pt x="-91490" y="885388"/>
                  <a:pt x="0" y="410357"/>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xmln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AC075953-3082-46C0-B84F-B04FDBB7AF63}"/>
              </a:ext>
            </a:extLst>
          </p:cNvPr>
          <p:cNvSpPr txBox="1"/>
          <p:nvPr/>
        </p:nvSpPr>
        <p:spPr>
          <a:xfrm>
            <a:off x="786273" y="2432424"/>
            <a:ext cx="10754140" cy="3693319"/>
          </a:xfrm>
          <a:prstGeom prst="rect">
            <a:avLst/>
          </a:prstGeom>
          <a:noFill/>
        </p:spPr>
        <p:txBody>
          <a:bodyPr wrap="square">
            <a:spAutoFit/>
          </a:bodyPr>
          <a:lstStyle/>
          <a:p>
            <a:pPr lvl="0" algn="just"/>
            <a:r>
              <a:rPr lang="en-US" sz="2600" b="1" dirty="0">
                <a:solidFill>
                  <a:srgbClr val="002060"/>
                </a:solidFill>
                <a:latin typeface="Times New Roman" panose="02020603050405020304" pitchFamily="18" charset="0"/>
                <a:cs typeface="Times New Roman" panose="02020603050405020304" pitchFamily="18" charset="0"/>
              </a:rPr>
              <a:t>       </a:t>
            </a:r>
            <a:r>
              <a:rPr lang="vi-VN" sz="2600" b="1" dirty="0">
                <a:solidFill>
                  <a:srgbClr val="002060"/>
                </a:solidFill>
                <a:latin typeface="Times New Roman" panose="02020603050405020304" pitchFamily="18" charset="0"/>
                <a:cs typeface="Times New Roman" panose="02020603050405020304" pitchFamily="18" charset="0"/>
              </a:rPr>
              <a:t>Em rất thích nghe câu chuyện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cổ</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tích</a:t>
            </a:r>
            <a:r>
              <a:rPr lang="vi-VN" sz="2600" b="1" dirty="0">
                <a:solidFill>
                  <a:srgbClr val="002060"/>
                </a:solidFill>
                <a:latin typeface="Times New Roman" panose="02020603050405020304" pitchFamily="18" charset="0"/>
                <a:cs typeface="Times New Roman" panose="02020603050405020304" pitchFamily="18"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xmlns="" id="{CA062AB2-73EC-4CC0-95DC-21F514EC8B74}"/>
              </a:ext>
            </a:extLst>
          </p:cNvPr>
          <p:cNvPicPr>
            <a:picLocks noChangeAspect="1"/>
          </p:cNvPicPr>
          <p:nvPr/>
        </p:nvPicPr>
        <p:blipFill>
          <a:blip r:embed="rId5"/>
          <a:stretch>
            <a:fillRect/>
          </a:stretch>
        </p:blipFill>
        <p:spPr>
          <a:xfrm>
            <a:off x="4852332" y="429354"/>
            <a:ext cx="2477858"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xmlns=""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xmlns=""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xmlns=""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12" name="文本框 7"/>
          <p:cNvSpPr txBox="1"/>
          <p:nvPr/>
        </p:nvSpPr>
        <p:spPr>
          <a:xfrm>
            <a:off x="3185361" y="1728987"/>
            <a:ext cx="5821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xmlns=""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xmlns=""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xmlns=""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xmlns="" id="{7E9AAE60-A0DE-410E-A10A-F7D26C69387D}"/>
              </a:ext>
            </a:extLst>
          </p:cNvPr>
          <p:cNvPicPr>
            <a:picLocks noChangeAspect="1"/>
          </p:cNvPicPr>
          <p:nvPr/>
        </p:nvPicPr>
        <p:blipFill>
          <a:blip r:embed="rId9"/>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xmlns=""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xmlns=""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xmlns=""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xmlns=""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xmlns=""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xmlns=""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xmlns=""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xmlns=""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xmlns=""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xmlns=""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xmlns=""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xmlns=""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xmlns=""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xmlns=""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xmlns=""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xmlns=""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xmlns=""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xmlns=""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xmlns=""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xmlns=""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xmlns=""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xmlns=""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xmlns=""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xmlns=""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xmlns=""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xmlns=""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xmlns=""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xmlns=""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A8ABD0CD-6483-4DAD-96B2-F0DC206CDBF0}"/>
              </a:ext>
            </a:extLst>
          </p:cNvPr>
          <p:cNvPicPr>
            <a:picLocks noChangeAspect="1"/>
          </p:cNvPicPr>
          <p:nvPr/>
        </p:nvPicPr>
        <p:blipFill>
          <a:blip r:embed="rId9"/>
          <a:stretch>
            <a:fillRect/>
          </a:stretch>
        </p:blipFill>
        <p:spPr>
          <a:xfrm>
            <a:off x="2292493" y="2031381"/>
            <a:ext cx="8407113"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o ng ban">
            <a:hlinkClick r:id="" action="ppaction://media"/>
            <a:extLst>
              <a:ext uri="{FF2B5EF4-FFF2-40B4-BE49-F238E27FC236}">
                <a16:creationId xmlns:a16="http://schemas.microsoft.com/office/drawing/2014/main" xmlns="" id="{6CD0EA50-D028-2B28-2D04-66AC18C75F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607" t="19919" r="3197" b="21065"/>
          <a:stretch/>
        </p:blipFill>
        <p:spPr>
          <a:xfrm>
            <a:off x="404734" y="239843"/>
            <a:ext cx="11422506" cy="6415789"/>
          </a:xfrm>
          <a:prstGeom prst="rect">
            <a:avLst/>
          </a:prstGeom>
        </p:spPr>
      </p:pic>
    </p:spTree>
    <p:extLst>
      <p:ext uri="{BB962C8B-B14F-4D97-AF65-F5344CB8AC3E}">
        <p14:creationId xmlns:p14="http://schemas.microsoft.com/office/powerpoint/2010/main" val="180172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xmlns=""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6EEE444-2AB8-4084-9E77-8DB8933C7C3D}"/>
              </a:ext>
            </a:extLst>
          </p:cNvPr>
          <p:cNvSpPr txBox="1"/>
          <p:nvPr/>
        </p:nvSpPr>
        <p:spPr>
          <a:xfrm>
            <a:off x="1760954" y="1431072"/>
            <a:ext cx="6291262" cy="5016758"/>
          </a:xfrm>
          <a:prstGeom prst="rect">
            <a:avLst/>
          </a:prstGeom>
          <a:noFill/>
        </p:spPr>
        <p:txBody>
          <a:bodyPr wrap="square">
            <a:spAutoFit/>
          </a:bodyPr>
          <a:lstStyle/>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gõ</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cửa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gọi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bé</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Bé</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ra</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đã</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biến</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rồi</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rung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rinh</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cành</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lá</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Lại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trèo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me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đấy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thôi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chạy</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Suốt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vội</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thế</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à?</a:t>
            </a: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huýt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sáo</a:t>
            </a:r>
            <a:endPar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Lúc</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cũng</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hát</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419A98C4-FAE8-4340-B9FD-911286D14EEE}"/>
              </a:ext>
            </a:extLst>
          </p:cNvPr>
          <p:cNvSpPr txBox="1"/>
          <p:nvPr/>
        </p:nvSpPr>
        <p:spPr>
          <a:xfrm>
            <a:off x="6366050" y="1651632"/>
            <a:ext cx="6291262" cy="2062103"/>
          </a:xfrm>
          <a:prstGeom prst="rect">
            <a:avLst/>
          </a:prstGeom>
          <a:noFill/>
        </p:spPr>
        <p:txBody>
          <a:bodyPr wrap="square">
            <a:spAutoFit/>
          </a:bodyPr>
          <a:lstStyle/>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 thích chơi chong chóng</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Cùng bé chơi thả diều</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Lại giật tung nón bé</a:t>
            </a:r>
          </a:p>
          <a:p>
            <a:pPr algn="just"/>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xmlns=""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xmlns=""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xmlns=""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xmlns=""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xmlns=""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xmlns=""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xmlns=""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xmlns=""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xmlns=""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xmlns=""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xmlns=""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xmlns=""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xmlns=""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xmlns=""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xmlns=""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xmlns=""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xmlns=""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xmlns=""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xmlns=""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xmlns=""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xmlns=""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xmlns=""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xmlns=""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xmlns=""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xmlns=""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xmlns=""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xmlns=""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xmlns=""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xmlns=""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xmlns=""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xmlns=""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xmlns=""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xmlns=""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FE98190B-21B4-41EA-BA3A-2A564FB954E6}"/>
              </a:ext>
            </a:extLst>
          </p:cNvPr>
          <p:cNvSpPr/>
          <p:nvPr/>
        </p:nvSpPr>
        <p:spPr>
          <a:xfrm>
            <a:off x="4622108" y="1589266"/>
            <a:ext cx="2111475" cy="584775"/>
          </a:xfrm>
          <a:prstGeom prst="rect">
            <a:avLst/>
          </a:prstGeom>
        </p:spPr>
        <p:txBody>
          <a:bodyPr wrap="none">
            <a:spAutoFit/>
          </a:bodyPr>
          <a:lstStyle/>
          <a:p>
            <a:pPr defTabSz="1219170">
              <a:buClr>
                <a:srgbClr val="000000"/>
              </a:buClr>
            </a:pPr>
            <a:r>
              <a:rPr lang="en-US" sz="3200" kern="0" dirty="0" err="1">
                <a:solidFill>
                  <a:srgbClr val="FF0000"/>
                </a:solidFill>
                <a:latin typeface="Times New Roman" panose="02020603050405020304" pitchFamily="18" charset="0"/>
                <a:cs typeface="Times New Roman" panose="02020603050405020304" pitchFamily="18" charset="0"/>
                <a:sym typeface="Arial"/>
              </a:rPr>
              <a:t>Viết</a:t>
            </a:r>
            <a:r>
              <a:rPr lang="en-US" sz="3200" kern="0" dirty="0">
                <a:solidFill>
                  <a:srgbClr val="FF0000"/>
                </a:solidFill>
                <a:latin typeface="Times New Roman" panose="02020603050405020304" pitchFamily="18" charset="0"/>
                <a:cs typeface="Times New Roman" panose="02020603050405020304" pitchFamily="18" charset="0"/>
                <a:sym typeface="Arial"/>
              </a:rPr>
              <a:t> </a:t>
            </a:r>
            <a:r>
              <a:rPr lang="en-US" sz="3200" kern="0" dirty="0" err="1">
                <a:solidFill>
                  <a:srgbClr val="FF0000"/>
                </a:solidFill>
                <a:latin typeface="Times New Roman" panose="02020603050405020304" pitchFamily="18" charset="0"/>
                <a:cs typeface="Times New Roman" panose="02020603050405020304" pitchFamily="18" charset="0"/>
                <a:sym typeface="Arial"/>
              </a:rPr>
              <a:t>vào</a:t>
            </a:r>
            <a:r>
              <a:rPr lang="en-US" sz="3200" kern="0" dirty="0">
                <a:solidFill>
                  <a:srgbClr val="FF0000"/>
                </a:solidFill>
                <a:latin typeface="Times New Roman" panose="02020603050405020304" pitchFamily="18" charset="0"/>
                <a:cs typeface="Times New Roman" panose="02020603050405020304" pitchFamily="18" charset="0"/>
                <a:sym typeface="Arial"/>
              </a:rPr>
              <a:t> </a:t>
            </a:r>
            <a:r>
              <a:rPr lang="en-US" sz="3200" kern="0" dirty="0" err="1">
                <a:solidFill>
                  <a:srgbClr val="FF0000"/>
                </a:solidFill>
                <a:latin typeface="Times New Roman" panose="02020603050405020304" pitchFamily="18" charset="0"/>
                <a:cs typeface="Times New Roman" panose="02020603050405020304" pitchFamily="18" charset="0"/>
                <a:sym typeface="Arial"/>
              </a:rPr>
              <a:t>vở</a:t>
            </a:r>
            <a:endParaRPr lang="en-US" sz="5333"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xmlns=""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xmlns=""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xmlns=""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0-#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xmlns=""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xmlns=""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xmlns=""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xmlns=""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xmlns=""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xmlns=""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xmlns=""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xmlns=""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xmlns=""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xmlns=""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xmlns=""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xmlns=""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xmlns=""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xmlns=""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xmlns=""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xmlns=""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xmlns=""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xmlns=""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xmlns=""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xmlns=""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xmlns=""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xmlns=""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xmlns=""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xmlns=""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xmlns=""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xmlns=""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xmlns=""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xmlns=""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xmlns=""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xmlns=""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xmlns=""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xmlns=""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xmlns=""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xmlns=""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xmlns=""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xmlns=""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xmlns=""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xmlns=""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xmlns=""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xmlns=""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xmlns=""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xmlns=""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xmlns=""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xmlns=""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xmlns=""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xmlns=""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xmlns=""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xmlns=""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xmlns=""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xmlns=""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xmlns=""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xmlns=""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xmlns=""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xmlns=""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xmlns=""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xmlns=""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xmlns=""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xmlns=""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xmlns=""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xmlns=""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xmlns=""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xmlns=""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xmlns=""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xmlns=""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xmlns=""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xmlns=""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xmlns=""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xmlns=""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xmlns=""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xmlns=""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xmlns=""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xmlns=""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xmlns=""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xmlns=""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xmlns=""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xmlns=""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xmlns=""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xmlns=""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xmlns=""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xmlns=""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xmlns=""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xmlns=""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xmlns=""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xmlns=""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xmlns=""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xmlns=""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xmlns=""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xmlns=""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xmlns=""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xmlns=""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xmlns=""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xmlns=""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xmlns=""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xmlns=""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xmlns=""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xmlns=""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Times New Roman" panose="02020603050405020304" pitchFamily="18" charset="0"/>
                <a:ea typeface="微软雅黑"/>
                <a:cs typeface="Times New Roman" panose="02020603050405020304" pitchFamily="18" charset="0"/>
              </a:rPr>
              <a:t>1. Sai không quá 5 lỗi </a:t>
            </a:r>
          </a:p>
        </p:txBody>
      </p:sp>
      <p:sp>
        <p:nvSpPr>
          <p:cNvPr id="98" name="Rectangle 97">
            <a:extLst>
              <a:ext uri="{FF2B5EF4-FFF2-40B4-BE49-F238E27FC236}">
                <a16:creationId xmlns:a16="http://schemas.microsoft.com/office/drawing/2014/main" xmlns=""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xmlns=""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xmlns=""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xmlns=""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xmlns=""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xmlns=""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xmlns=""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xmlns=""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xmlns=""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xmlns=""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xmlns=""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xmlns=""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xmlns=""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xmlns=""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xmlns=""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xmlns=""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xmlns=""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xmlns=""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xmlns=""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xmlns=""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xmlns=""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xmlns=""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xmlns=""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xmlns=""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xmlns=""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xmlns=""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xmlns=""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xmlns=""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xmlns=""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xmlns=""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xmlns=""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xmlns=""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xmlns=""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xmlns=""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xmlns=""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xmlns=""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xmlns=""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xmlns=""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xmlns=""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xmlns=""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xmlns=""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xmlns=""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xmlns=""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xmlns=""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xmlns=""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xmlns=""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xmlns=""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xmlns=""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xmlns=""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xmlns=""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xmlns=""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xmlns=""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xmlns=""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xmlns=""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xmlns=""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xmlns=""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xmlns=""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xmlns=""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xmlns=""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xmlns=""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xmlns=""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xmlns=""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xmlns=""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xmlns=""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xmlns=""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xmlns=""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xmlns=""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xmlns=""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xmlns=""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xmlns=""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xmlns=""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xmlns=""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xmlns=""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xmlns=""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xmlns=""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xmlns=""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xmlns=""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xmlns=""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xmlns=""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xmlns=""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xmlns=""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xmlns=""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xmlns=""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xmlns=""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xmlns=""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xmlns=""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xmlns=""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xmlns=""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xmlns=""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xmlns=""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xmlns=""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xmlns=""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xmlns=""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xmlns=""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xmlns=""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xmlns=""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xmlns=""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2.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Chữ</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viết</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rõ</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ràng</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sạch</a:t>
            </a:r>
            <a:r>
              <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600" dirty="0" err="1">
                <a:solidFill>
                  <a:srgbClr val="0064D2">
                    <a:lumMod val="75000"/>
                  </a:srgbClr>
                </a:solidFill>
                <a:latin typeface="Times New Roman" panose="02020603050405020304" pitchFamily="18" charset="0"/>
                <a:ea typeface="微软雅黑"/>
                <a:cs typeface="Times New Roman" panose="02020603050405020304" pitchFamily="18" charset="0"/>
              </a:rPr>
              <a:t>đẹp</a:t>
            </a:r>
            <a:endParaRPr lang="en-US" sz="3600" dirty="0">
              <a:solidFill>
                <a:srgbClr val="0064D2">
                  <a:lumMod val="75000"/>
                </a:srgbClr>
              </a:solidFill>
              <a:latin typeface="Times New Roman" panose="02020603050405020304" pitchFamily="18" charset="0"/>
              <a:ea typeface="微软雅黑"/>
              <a:cs typeface="Times New Roman" panose="02020603050405020304" pitchFamily="18" charset="0"/>
            </a:endParaRPr>
          </a:p>
        </p:txBody>
      </p:sp>
      <p:grpSp>
        <p:nvGrpSpPr>
          <p:cNvPr id="195" name="Google Shape;3231;p63">
            <a:extLst>
              <a:ext uri="{FF2B5EF4-FFF2-40B4-BE49-F238E27FC236}">
                <a16:creationId xmlns:a16="http://schemas.microsoft.com/office/drawing/2014/main" xmlns=""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xmlns=""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xmlns=""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xmlns=""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xmlns=""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xmlns=""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xmlns=""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xmlns=""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xmlns=""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xmlns=""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xmlns=""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xmlns=""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xmlns=""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xmlns=""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xmlns=""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xmlns=""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xmlns=""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xmlns=""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xmlns=""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xmlns=""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xmlns=""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xmlns=""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xmlns=""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xmlns=""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xmlns=""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xmlns=""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xmlns=""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xmlns=""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xmlns=""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xmlns=""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xmlns=""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xmlns=""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xmlns=""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xmlns=""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xmlns=""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xmlns=""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xmlns=""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xmlns=""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xmlns=""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xmlns=""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xmlns=""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xmlns=""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xmlns=""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xmlns=""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xmlns=""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xmlns=""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xmlns=""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xmlns=""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xmlns=""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xmlns=""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xmlns=""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xmlns=""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xmlns=""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xmlns=""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xmlns=""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xmlns=""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xmlns=""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xmlns=""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xmlns=""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xmlns=""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xmlns=""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xmlns=""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xmlns=""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xmlns=""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xmlns=""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xmlns=""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xmlns=""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xmlns=""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xmlns=""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xmlns=""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xmlns=""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xmlns=""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xmlns=""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xmlns=""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xmlns=""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xmlns=""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xmlns=""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xmlns=""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xmlns=""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xmlns=""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xmlns=""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xmlns=""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xmlns=""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xmlns=""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xmlns=""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xmlns=""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xmlns=""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xmlns=""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xmlns=""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xmlns=""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xmlns=""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xmlns=""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xmlns=""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xmlns=""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xmlns=""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xmlns=""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Trình</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bày</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đúng</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hình</a:t>
            </a:r>
            <a:r>
              <a:rPr lang="en-US" sz="3600" dirty="0">
                <a:solidFill>
                  <a:srgbClr val="00B050"/>
                </a:solidFill>
                <a:latin typeface="Times New Roman" panose="02020603050405020304" pitchFamily="18" charset="0"/>
                <a:ea typeface="微软雅黑"/>
                <a:cs typeface="Times New Roman" panose="02020603050405020304" pitchFamily="18" charset="0"/>
              </a:rPr>
              <a:t> </a:t>
            </a:r>
            <a:r>
              <a:rPr lang="en-US" sz="3600" dirty="0" err="1">
                <a:solidFill>
                  <a:srgbClr val="00B050"/>
                </a:solidFill>
                <a:latin typeface="Times New Roman" panose="02020603050405020304" pitchFamily="18" charset="0"/>
                <a:ea typeface="微软雅黑"/>
                <a:cs typeface="Times New Roman" panose="02020603050405020304" pitchFamily="18" charset="0"/>
              </a:rPr>
              <a:t>thức</a:t>
            </a:r>
            <a:endParaRPr lang="en-US" sz="3600" dirty="0">
              <a:solidFill>
                <a:srgbClr val="00B05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xmlns=""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2. </a:t>
            </a:r>
            <a:r>
              <a:rPr lang="vi-VN" sz="2800" b="1" dirty="0">
                <a:solidFill>
                  <a:srgbClr val="002060"/>
                </a:solidFill>
                <a:latin typeface="Times New Roman" panose="02020603050405020304" pitchFamily="18" charset="0"/>
                <a:cs typeface="Times New Roman" panose="02020603050405020304" pitchFamily="18"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xmlns="" id="{AC1608A5-41B0-4B7E-A80E-5176DC720BCD}"/>
              </a:ext>
            </a:extLst>
          </p:cNvPr>
          <p:cNvSpPr txBox="1"/>
          <p:nvPr/>
        </p:nvSpPr>
        <p:spPr>
          <a:xfrm>
            <a:off x="5007273" y="2207147"/>
            <a:ext cx="5860752" cy="492443"/>
          </a:xfrm>
          <a:custGeom>
            <a:avLst/>
            <a:gdLst>
              <a:gd name="connsiteX0" fmla="*/ 0 w 5860752"/>
              <a:gd name="connsiteY0" fmla="*/ 0 h 492443"/>
              <a:gd name="connsiteX1" fmla="*/ 5860752 w 5860752"/>
              <a:gd name="connsiteY1" fmla="*/ 0 h 492443"/>
              <a:gd name="connsiteX2" fmla="*/ 5860752 w 5860752"/>
              <a:gd name="connsiteY2" fmla="*/ 492443 h 492443"/>
              <a:gd name="connsiteX3" fmla="*/ 0 w 5860752"/>
              <a:gd name="connsiteY3" fmla="*/ 492443 h 492443"/>
              <a:gd name="connsiteX4" fmla="*/ 0 w 5860752"/>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92443" fill="none" extrusionOk="0">
                <a:moveTo>
                  <a:pt x="0" y="0"/>
                </a:moveTo>
                <a:cubicBezTo>
                  <a:pt x="2533200" y="-137406"/>
                  <a:pt x="5179125" y="90737"/>
                  <a:pt x="5860752" y="0"/>
                </a:cubicBezTo>
                <a:cubicBezTo>
                  <a:pt x="5849529" y="221383"/>
                  <a:pt x="5894574" y="284242"/>
                  <a:pt x="5860752" y="492443"/>
                </a:cubicBezTo>
                <a:cubicBezTo>
                  <a:pt x="3315810" y="620425"/>
                  <a:pt x="2129986" y="472472"/>
                  <a:pt x="0" y="492443"/>
                </a:cubicBezTo>
                <a:cubicBezTo>
                  <a:pt x="10408" y="290403"/>
                  <a:pt x="-7799" y="174387"/>
                  <a:pt x="0" y="0"/>
                </a:cubicBezTo>
                <a:close/>
              </a:path>
              <a:path w="5860752" h="492443" stroke="0" extrusionOk="0">
                <a:moveTo>
                  <a:pt x="0" y="0"/>
                </a:moveTo>
                <a:cubicBezTo>
                  <a:pt x="2548693" y="-1539"/>
                  <a:pt x="4408266" y="-46202"/>
                  <a:pt x="5860752" y="0"/>
                </a:cubicBezTo>
                <a:cubicBezTo>
                  <a:pt x="5820354" y="211116"/>
                  <a:pt x="5903630" y="273193"/>
                  <a:pt x="5860752" y="492443"/>
                </a:cubicBezTo>
                <a:cubicBezTo>
                  <a:pt x="5056320" y="363908"/>
                  <a:pt x="1059761" y="452304"/>
                  <a:pt x="0" y="492443"/>
                </a:cubicBezTo>
                <a:cubicBezTo>
                  <a:pt x="-37491" y="372461"/>
                  <a:pt x="36648" y="241785"/>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xmlns="" sd="1674230717">
                  <a:prstGeom prst="rect">
                    <a:avLst/>
                  </a:prstGeom>
                  <ask:type>
                    <ask:lineSketchCurved/>
                  </ask:type>
                </ask:lineSketchStyleProps>
              </a:ext>
            </a:extLst>
          </a:ln>
        </p:spPr>
        <p:txBody>
          <a:bodyPr wrap="square">
            <a:spAutoFit/>
          </a:bodyPr>
          <a:lstStyle/>
          <a:p>
            <a:r>
              <a:rPr lang="vi-VN" sz="2600" dirty="0">
                <a:latin typeface="Times New Roman" panose="02020603050405020304" pitchFamily="18" charset="0"/>
                <a:cs typeface="Times New Roman" panose="02020603050405020304" pitchFamily="18" charset="0"/>
              </a:rPr>
              <a:t>Câu chuyện em đã được nghe kể là gì?</a:t>
            </a:r>
          </a:p>
        </p:txBody>
      </p:sp>
      <p:cxnSp>
        <p:nvCxnSpPr>
          <p:cNvPr id="22" name="Straight Arrow Connector 21">
            <a:extLst>
              <a:ext uri="{FF2B5EF4-FFF2-40B4-BE49-F238E27FC236}">
                <a16:creationId xmlns:a16="http://schemas.microsoft.com/office/drawing/2014/main" xmlns=""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C92C19B-9A01-4059-93BB-741D66491654}"/>
              </a:ext>
            </a:extLst>
          </p:cNvPr>
          <p:cNvCxnSpPr>
            <a:cxnSpLocks/>
            <a:endCxn id="24" idx="1"/>
          </p:cNvCxnSpPr>
          <p:nvPr/>
        </p:nvCxnSpPr>
        <p:spPr>
          <a:xfrm flipV="1">
            <a:off x="4343336" y="3558679"/>
            <a:ext cx="663936" cy="342401"/>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2396A26C-1930-461E-9090-20C54E349ED4}"/>
              </a:ext>
            </a:extLst>
          </p:cNvPr>
          <p:cNvSpPr txBox="1"/>
          <p:nvPr/>
        </p:nvSpPr>
        <p:spPr>
          <a:xfrm>
            <a:off x="5007272" y="3312457"/>
            <a:ext cx="6786938" cy="492443"/>
          </a:xfrm>
          <a:custGeom>
            <a:avLst/>
            <a:gdLst>
              <a:gd name="connsiteX0" fmla="*/ 0 w 6786938"/>
              <a:gd name="connsiteY0" fmla="*/ 0 h 492443"/>
              <a:gd name="connsiteX1" fmla="*/ 6786938 w 6786938"/>
              <a:gd name="connsiteY1" fmla="*/ 0 h 492443"/>
              <a:gd name="connsiteX2" fmla="*/ 6786938 w 6786938"/>
              <a:gd name="connsiteY2" fmla="*/ 492443 h 492443"/>
              <a:gd name="connsiteX3" fmla="*/ 0 w 6786938"/>
              <a:gd name="connsiteY3" fmla="*/ 492443 h 492443"/>
              <a:gd name="connsiteX4" fmla="*/ 0 w 6786938"/>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938" h="492443" fill="none" extrusionOk="0">
                <a:moveTo>
                  <a:pt x="0" y="0"/>
                </a:moveTo>
                <a:cubicBezTo>
                  <a:pt x="3346115" y="135721"/>
                  <a:pt x="5414152" y="-84485"/>
                  <a:pt x="6786938" y="0"/>
                </a:cubicBezTo>
                <a:cubicBezTo>
                  <a:pt x="6818259" y="172851"/>
                  <a:pt x="6771525" y="428837"/>
                  <a:pt x="6786938" y="492443"/>
                </a:cubicBezTo>
                <a:cubicBezTo>
                  <a:pt x="5594672" y="461789"/>
                  <a:pt x="1926766" y="337907"/>
                  <a:pt x="0" y="492443"/>
                </a:cubicBezTo>
                <a:cubicBezTo>
                  <a:pt x="-25695" y="438960"/>
                  <a:pt x="17962" y="198547"/>
                  <a:pt x="0" y="0"/>
                </a:cubicBezTo>
                <a:close/>
              </a:path>
              <a:path w="6786938" h="492443" stroke="0" extrusionOk="0">
                <a:moveTo>
                  <a:pt x="0" y="0"/>
                </a:moveTo>
                <a:cubicBezTo>
                  <a:pt x="2482612" y="103938"/>
                  <a:pt x="5942502" y="47782"/>
                  <a:pt x="6786938" y="0"/>
                </a:cubicBezTo>
                <a:cubicBezTo>
                  <a:pt x="6796660" y="215739"/>
                  <a:pt x="6804246" y="261014"/>
                  <a:pt x="6786938" y="492443"/>
                </a:cubicBezTo>
                <a:cubicBezTo>
                  <a:pt x="3857706" y="364565"/>
                  <a:pt x="838694" y="553834"/>
                  <a:pt x="0" y="492443"/>
                </a:cubicBezTo>
                <a:cubicBezTo>
                  <a:pt x="-38911" y="414913"/>
                  <a:pt x="-25331" y="16134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xmlns="" sd="4125094480">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thích nhất nhân vật nào trong câu chuyện đó?</a:t>
            </a:r>
          </a:p>
        </p:txBody>
      </p:sp>
      <p:cxnSp>
        <p:nvCxnSpPr>
          <p:cNvPr id="25" name="Straight Arrow Connector 24">
            <a:extLst>
              <a:ext uri="{FF2B5EF4-FFF2-40B4-BE49-F238E27FC236}">
                <a16:creationId xmlns:a16="http://schemas.microsoft.com/office/drawing/2014/main" xmlns="" id="{9D6EB2D7-5ACE-46B1-8FE8-BDDD79758D2B}"/>
              </a:ext>
            </a:extLst>
          </p:cNvPr>
          <p:cNvCxnSpPr>
            <a:cxnSpLocks/>
            <a:endCxn id="26" idx="1"/>
          </p:cNvCxnSpPr>
          <p:nvPr/>
        </p:nvCxnSpPr>
        <p:spPr>
          <a:xfrm>
            <a:off x="4337954" y="3909682"/>
            <a:ext cx="962057" cy="626197"/>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70C08F5D-E1BC-4EF5-B8E8-9431D355FE88}"/>
              </a:ext>
            </a:extLst>
          </p:cNvPr>
          <p:cNvSpPr txBox="1"/>
          <p:nvPr/>
        </p:nvSpPr>
        <p:spPr>
          <a:xfrm>
            <a:off x="5300011" y="4289657"/>
            <a:ext cx="5987114" cy="492443"/>
          </a:xfrm>
          <a:custGeom>
            <a:avLst/>
            <a:gdLst>
              <a:gd name="connsiteX0" fmla="*/ 0 w 5987114"/>
              <a:gd name="connsiteY0" fmla="*/ 0 h 492443"/>
              <a:gd name="connsiteX1" fmla="*/ 5987114 w 5987114"/>
              <a:gd name="connsiteY1" fmla="*/ 0 h 492443"/>
              <a:gd name="connsiteX2" fmla="*/ 5987114 w 5987114"/>
              <a:gd name="connsiteY2" fmla="*/ 492443 h 492443"/>
              <a:gd name="connsiteX3" fmla="*/ 0 w 5987114"/>
              <a:gd name="connsiteY3" fmla="*/ 492443 h 492443"/>
              <a:gd name="connsiteX4" fmla="*/ 0 w 5987114"/>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92443" fill="none" extrusionOk="0">
                <a:moveTo>
                  <a:pt x="0" y="0"/>
                </a:moveTo>
                <a:cubicBezTo>
                  <a:pt x="1577934" y="5232"/>
                  <a:pt x="4448176" y="68678"/>
                  <a:pt x="5987114" y="0"/>
                </a:cubicBezTo>
                <a:cubicBezTo>
                  <a:pt x="6001248" y="164236"/>
                  <a:pt x="6021091" y="332005"/>
                  <a:pt x="5987114" y="492443"/>
                </a:cubicBezTo>
                <a:cubicBezTo>
                  <a:pt x="3290038" y="590673"/>
                  <a:pt x="1157761" y="577347"/>
                  <a:pt x="0" y="492443"/>
                </a:cubicBezTo>
                <a:cubicBezTo>
                  <a:pt x="6451" y="353670"/>
                  <a:pt x="26403" y="183354"/>
                  <a:pt x="0" y="0"/>
                </a:cubicBezTo>
                <a:close/>
              </a:path>
              <a:path w="5987114" h="492443" stroke="0" extrusionOk="0">
                <a:moveTo>
                  <a:pt x="0" y="0"/>
                </a:moveTo>
                <a:cubicBezTo>
                  <a:pt x="2541166" y="73963"/>
                  <a:pt x="3489708" y="-135315"/>
                  <a:pt x="5987114" y="0"/>
                </a:cubicBezTo>
                <a:cubicBezTo>
                  <a:pt x="5980026" y="127696"/>
                  <a:pt x="6001716" y="435404"/>
                  <a:pt x="5987114" y="492443"/>
                </a:cubicBezTo>
                <a:cubicBezTo>
                  <a:pt x="5206234" y="407921"/>
                  <a:pt x="2722628" y="536869"/>
                  <a:pt x="0" y="492443"/>
                </a:cubicBezTo>
                <a:cubicBezTo>
                  <a:pt x="-984" y="261322"/>
                  <a:pt x="21701" y="7997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xmlns="" sd="2952893647">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thích nhất điều gì ở nhân vật đó?</a:t>
            </a:r>
          </a:p>
        </p:txBody>
      </p:sp>
      <p:sp>
        <p:nvSpPr>
          <p:cNvPr id="27" name="Scroll: Horizontal 1057">
            <a:extLst>
              <a:ext uri="{FF2B5EF4-FFF2-40B4-BE49-F238E27FC236}">
                <a16:creationId xmlns:a16="http://schemas.microsoft.com/office/drawing/2014/main" xmlns=""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xmln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Kể</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về</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một</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nhân</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vật</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yêu</a:t>
            </a:r>
            <a:r>
              <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2600" dirty="0" err="1">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thích</a:t>
            </a:r>
            <a:endParaRPr lang="en-US" sz="2600" dirty="0">
              <a:solidFill>
                <a:schemeClr val="tx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xmlns="" id="{07714A49-A757-46C6-83C0-D14F9D8C515C}"/>
              </a:ext>
            </a:extLst>
          </p:cNvPr>
          <p:cNvCxnSpPr>
            <a:cxnSpLocks/>
            <a:stCxn id="27" idx="3"/>
            <a:endCxn id="32" idx="1"/>
          </p:cNvCxnSpPr>
          <p:nvPr/>
        </p:nvCxnSpPr>
        <p:spPr>
          <a:xfrm>
            <a:off x="4337955" y="3926560"/>
            <a:ext cx="1076355" cy="1742794"/>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ACB74C70-AAA7-4BBC-86D1-4B2696799A54}"/>
              </a:ext>
            </a:extLst>
          </p:cNvPr>
          <p:cNvSpPr txBox="1"/>
          <p:nvPr/>
        </p:nvSpPr>
        <p:spPr>
          <a:xfrm>
            <a:off x="5414310" y="5423132"/>
            <a:ext cx="6379899" cy="492443"/>
          </a:xfrm>
          <a:custGeom>
            <a:avLst/>
            <a:gdLst>
              <a:gd name="connsiteX0" fmla="*/ 0 w 6379899"/>
              <a:gd name="connsiteY0" fmla="*/ 0 h 492443"/>
              <a:gd name="connsiteX1" fmla="*/ 6379899 w 6379899"/>
              <a:gd name="connsiteY1" fmla="*/ 0 h 492443"/>
              <a:gd name="connsiteX2" fmla="*/ 6379899 w 6379899"/>
              <a:gd name="connsiteY2" fmla="*/ 492443 h 492443"/>
              <a:gd name="connsiteX3" fmla="*/ 0 w 6379899"/>
              <a:gd name="connsiteY3" fmla="*/ 492443 h 492443"/>
              <a:gd name="connsiteX4" fmla="*/ 0 w 6379899"/>
              <a:gd name="connsiteY4" fmla="*/ 0 h 4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899" h="492443" fill="none" extrusionOk="0">
                <a:moveTo>
                  <a:pt x="0" y="0"/>
                </a:moveTo>
                <a:cubicBezTo>
                  <a:pt x="2912481" y="5232"/>
                  <a:pt x="3720374" y="68678"/>
                  <a:pt x="6379899" y="0"/>
                </a:cubicBezTo>
                <a:cubicBezTo>
                  <a:pt x="6394033" y="164236"/>
                  <a:pt x="6413876" y="332005"/>
                  <a:pt x="6379899" y="492443"/>
                </a:cubicBezTo>
                <a:cubicBezTo>
                  <a:pt x="4209430" y="590673"/>
                  <a:pt x="2467655" y="577347"/>
                  <a:pt x="0" y="492443"/>
                </a:cubicBezTo>
                <a:cubicBezTo>
                  <a:pt x="6451" y="353670"/>
                  <a:pt x="26403" y="183354"/>
                  <a:pt x="0" y="0"/>
                </a:cubicBezTo>
                <a:close/>
              </a:path>
              <a:path w="6379899" h="492443" stroke="0" extrusionOk="0">
                <a:moveTo>
                  <a:pt x="0" y="0"/>
                </a:moveTo>
                <a:cubicBezTo>
                  <a:pt x="2276947" y="73963"/>
                  <a:pt x="4515970" y="-135315"/>
                  <a:pt x="6379899" y="0"/>
                </a:cubicBezTo>
                <a:cubicBezTo>
                  <a:pt x="6372811" y="127696"/>
                  <a:pt x="6394501" y="435404"/>
                  <a:pt x="6379899" y="492443"/>
                </a:cubicBezTo>
                <a:cubicBezTo>
                  <a:pt x="3889269" y="407921"/>
                  <a:pt x="1308148" y="536869"/>
                  <a:pt x="0" y="492443"/>
                </a:cubicBezTo>
                <a:cubicBezTo>
                  <a:pt x="-984" y="261322"/>
                  <a:pt x="21701" y="79978"/>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xmlns="" sd="2952893647">
                  <a:prstGeom prst="rect">
                    <a:avLst/>
                  </a:prstGeom>
                  <ask:type>
                    <ask:lineSketchCurved/>
                  </ask:type>
                </ask:lineSketchStyleProps>
              </a:ext>
            </a:extLst>
          </a:ln>
        </p:spPr>
        <p:txBody>
          <a:bodyPr wrap="square">
            <a:spAutoFit/>
          </a:bodyPr>
          <a:lstStyle/>
          <a:p>
            <a:pPr algn="ctr"/>
            <a:r>
              <a:rPr lang="vi-VN" sz="2600" dirty="0">
                <a:latin typeface="Times New Roman" panose="02020603050405020304" pitchFamily="18" charset="0"/>
                <a:cs typeface="Times New Roman" panose="02020603050405020304" pitchFamily="18"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375</Words>
  <Application>Microsoft Office PowerPoint</Application>
  <PresentationFormat>Widescreen</PresentationFormat>
  <Paragraphs>43</Paragraphs>
  <Slides>13</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微软雅黑</vt:lpstr>
      <vt:lpstr>Arial</vt:lpstr>
      <vt:lpstr>Arial-Rounded</vt:lpstr>
      <vt:lpstr>Calibri</vt:lpstr>
      <vt:lpstr>Cambria</vt:lpstr>
      <vt:lpstr>Times New Roman</vt:lpstr>
      <vt:lpstr>White Xmas PERSONAL USE</vt:lpstr>
      <vt:lpstr>字魂107号-萌趣欢乐体</vt:lpstr>
      <vt:lpstr>字魂27号-布丁体</vt:lpstr>
      <vt:lpstr>字魂80号-萌趣小鱼体</vt:lpstr>
      <vt:lpstr>等线</vt:lpstr>
      <vt:lpstr>Office 主题​​</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2023-01-01T01:15:34Z</dcterms:created>
  <dcterms:modified xsi:type="dcterms:W3CDTF">2023-03-20T02:18:27Z</dcterms:modified>
</cp:coreProperties>
</file>