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7"/>
  </p:notesMasterIdLst>
  <p:sldIdLst>
    <p:sldId id="354" r:id="rId2"/>
    <p:sldId id="300" r:id="rId3"/>
    <p:sldId id="303" r:id="rId4"/>
    <p:sldId id="291" r:id="rId5"/>
    <p:sldId id="283" r:id="rId6"/>
    <p:sldId id="304" r:id="rId7"/>
    <p:sldId id="339" r:id="rId8"/>
    <p:sldId id="306" r:id="rId9"/>
    <p:sldId id="340" r:id="rId10"/>
    <p:sldId id="308" r:id="rId11"/>
    <p:sldId id="341" r:id="rId12"/>
    <p:sldId id="344" r:id="rId13"/>
    <p:sldId id="309" r:id="rId14"/>
    <p:sldId id="315" r:id="rId15"/>
    <p:sldId id="345" r:id="rId16"/>
    <p:sldId id="312" r:id="rId17"/>
    <p:sldId id="348" r:id="rId18"/>
    <p:sldId id="349" r:id="rId19"/>
    <p:sldId id="352" r:id="rId20"/>
    <p:sldId id="351" r:id="rId21"/>
    <p:sldId id="353" r:id="rId22"/>
    <p:sldId id="314" r:id="rId23"/>
    <p:sldId id="347" r:id="rId24"/>
    <p:sldId id="346" r:id="rId25"/>
    <p:sldId id="31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55" autoAdjust="0"/>
    <p:restoredTop sz="94624" autoAdjust="0"/>
  </p:normalViewPr>
  <p:slideViewPr>
    <p:cSldViewPr>
      <p:cViewPr varScale="1">
        <p:scale>
          <a:sx n="69" d="100"/>
          <a:sy n="69" d="100"/>
        </p:scale>
        <p:origin x="55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CA3B9F-45CF-4574-AF14-3DA4C2CB2CC0}" type="datetimeFigureOut">
              <a:rPr lang="en-US" smtClean="0"/>
              <a:t>21/03/2023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186B06-96B8-4F45-8E31-6230ECDB780F}" type="slidenum">
              <a:rPr lang="en-US" smtClean="0"/>
              <a:t>‹#›</a:t>
            </a:fld>
            <a:endParaRPr lang="en-US"/>
          </a:p>
        </p:txBody>
      </p:sp>
    </p:spTree>
    <p:extLst>
      <p:ext uri="{BB962C8B-B14F-4D97-AF65-F5344CB8AC3E}">
        <p14:creationId xmlns:p14="http://schemas.microsoft.com/office/powerpoint/2010/main" val="2550115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6194" name="Shape 126"/>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36195" name="Shape 1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70811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6194" name="Shape 126"/>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36195" name="Shape 1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488241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F6BB0054-A278-43F1-846F-46E7C6011B76}" type="datetimeFigureOut">
              <a:rPr lang="en-US" smtClean="0"/>
              <a:pPr/>
              <a:t>21/03/2023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1981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6BB0054-A278-43F1-846F-46E7C6011B76}" type="datetimeFigureOut">
              <a:rPr lang="en-US" smtClean="0"/>
              <a:pPr/>
              <a:t>21/03/2023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121618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6BB0054-A278-43F1-846F-46E7C6011B76}" type="datetimeFigureOut">
              <a:rPr lang="en-US" smtClean="0"/>
              <a:pPr/>
              <a:t>21/03/2023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4192558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4" name="Shape 28"/>
          <p:cNvSpPr/>
          <p:nvPr/>
        </p:nvSpPr>
        <p:spPr>
          <a:xfrm>
            <a:off x="209551" y="168275"/>
            <a:ext cx="11772900" cy="6521450"/>
          </a:xfrm>
          <a:custGeom>
            <a:avLst/>
            <a:gdLst/>
            <a:ahLst/>
            <a:cxnLst/>
            <a:rect l="0" t="0" r="0" b="0"/>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B5D4E9"/>
          </a:solidFill>
          <a:ln>
            <a:noFill/>
          </a:ln>
        </p:spPr>
        <p:txBody>
          <a:bodyPr spcFirstLastPara="1" lIns="121900" tIns="121900" rIns="121900" bIns="121900" anchor="ctr"/>
          <a:lstStyle/>
          <a:p>
            <a:pPr>
              <a:defRPr/>
            </a:pPr>
            <a:endParaRPr sz="1867" kern="0">
              <a:solidFill>
                <a:srgbClr val="000000"/>
              </a:solidFill>
              <a:cs typeface="Arial"/>
              <a:sym typeface="Arial"/>
            </a:endParaRPr>
          </a:p>
        </p:txBody>
      </p:sp>
      <p:sp>
        <p:nvSpPr>
          <p:cNvPr id="25" name="Shape 25"/>
          <p:cNvSpPr txBox="1">
            <a:spLocks noGrp="1"/>
          </p:cNvSpPr>
          <p:nvPr>
            <p:ph type="title"/>
          </p:nvPr>
        </p:nvSpPr>
        <p:spPr>
          <a:xfrm>
            <a:off x="1187067" y="274633"/>
            <a:ext cx="9818000" cy="1143200"/>
          </a:xfrm>
          <a:prstGeom prst="rect">
            <a:avLst/>
          </a:prstGeom>
        </p:spPr>
        <p:txBody>
          <a:bodyPr spcFirstLastPara="1" lIns="91425" tIns="91425" rIns="91425" bIns="91425" anchor="b"/>
          <a:lstStyle>
            <a:lvl1pPr lvl="0">
              <a:spcBef>
                <a:spcPts val="0"/>
              </a:spcBef>
              <a:spcAft>
                <a:spcPts val="0"/>
              </a:spcAft>
              <a:buClr>
                <a:srgbClr val="B5D4E9"/>
              </a:buClr>
              <a:buSzPts val="2400"/>
              <a:buNone/>
              <a:defRPr>
                <a:solidFill>
                  <a:srgbClr val="B5D4E9"/>
                </a:solidFill>
              </a:defRPr>
            </a:lvl1pPr>
            <a:lvl2pPr lvl="1">
              <a:spcBef>
                <a:spcPts val="0"/>
              </a:spcBef>
              <a:spcAft>
                <a:spcPts val="0"/>
              </a:spcAft>
              <a:buClr>
                <a:srgbClr val="B5D4E9"/>
              </a:buClr>
              <a:buSzPts val="2400"/>
              <a:buNone/>
              <a:defRPr>
                <a:solidFill>
                  <a:srgbClr val="B5D4E9"/>
                </a:solidFill>
              </a:defRPr>
            </a:lvl2pPr>
            <a:lvl3pPr lvl="2">
              <a:spcBef>
                <a:spcPts val="0"/>
              </a:spcBef>
              <a:spcAft>
                <a:spcPts val="0"/>
              </a:spcAft>
              <a:buClr>
                <a:srgbClr val="B5D4E9"/>
              </a:buClr>
              <a:buSzPts val="2400"/>
              <a:buNone/>
              <a:defRPr>
                <a:solidFill>
                  <a:srgbClr val="B5D4E9"/>
                </a:solidFill>
              </a:defRPr>
            </a:lvl3pPr>
            <a:lvl4pPr lvl="3">
              <a:spcBef>
                <a:spcPts val="0"/>
              </a:spcBef>
              <a:spcAft>
                <a:spcPts val="0"/>
              </a:spcAft>
              <a:buClr>
                <a:srgbClr val="B5D4E9"/>
              </a:buClr>
              <a:buSzPts val="2400"/>
              <a:buNone/>
              <a:defRPr>
                <a:solidFill>
                  <a:srgbClr val="B5D4E9"/>
                </a:solidFill>
              </a:defRPr>
            </a:lvl4pPr>
            <a:lvl5pPr lvl="4">
              <a:spcBef>
                <a:spcPts val="0"/>
              </a:spcBef>
              <a:spcAft>
                <a:spcPts val="0"/>
              </a:spcAft>
              <a:buClr>
                <a:srgbClr val="B5D4E9"/>
              </a:buClr>
              <a:buSzPts val="2400"/>
              <a:buNone/>
              <a:defRPr>
                <a:solidFill>
                  <a:srgbClr val="B5D4E9"/>
                </a:solidFill>
              </a:defRPr>
            </a:lvl5pPr>
            <a:lvl6pPr lvl="5">
              <a:spcBef>
                <a:spcPts val="0"/>
              </a:spcBef>
              <a:spcAft>
                <a:spcPts val="0"/>
              </a:spcAft>
              <a:buClr>
                <a:srgbClr val="B5D4E9"/>
              </a:buClr>
              <a:buSzPts val="2400"/>
              <a:buNone/>
              <a:defRPr>
                <a:solidFill>
                  <a:srgbClr val="B5D4E9"/>
                </a:solidFill>
              </a:defRPr>
            </a:lvl6pPr>
            <a:lvl7pPr lvl="6">
              <a:spcBef>
                <a:spcPts val="0"/>
              </a:spcBef>
              <a:spcAft>
                <a:spcPts val="0"/>
              </a:spcAft>
              <a:buClr>
                <a:srgbClr val="B5D4E9"/>
              </a:buClr>
              <a:buSzPts val="2400"/>
              <a:buNone/>
              <a:defRPr>
                <a:solidFill>
                  <a:srgbClr val="B5D4E9"/>
                </a:solidFill>
              </a:defRPr>
            </a:lvl7pPr>
            <a:lvl8pPr lvl="7">
              <a:spcBef>
                <a:spcPts val="0"/>
              </a:spcBef>
              <a:spcAft>
                <a:spcPts val="0"/>
              </a:spcAft>
              <a:buClr>
                <a:srgbClr val="B5D4E9"/>
              </a:buClr>
              <a:buSzPts val="2400"/>
              <a:buNone/>
              <a:defRPr>
                <a:solidFill>
                  <a:srgbClr val="B5D4E9"/>
                </a:solidFill>
              </a:defRPr>
            </a:lvl8pPr>
            <a:lvl9pPr lvl="8">
              <a:spcBef>
                <a:spcPts val="0"/>
              </a:spcBef>
              <a:spcAft>
                <a:spcPts val="0"/>
              </a:spcAft>
              <a:buClr>
                <a:srgbClr val="B5D4E9"/>
              </a:buClr>
              <a:buSzPts val="2400"/>
              <a:buNone/>
              <a:defRPr>
                <a:solidFill>
                  <a:srgbClr val="B5D4E9"/>
                </a:solidFill>
              </a:defRPr>
            </a:lvl9pPr>
          </a:lstStyle>
          <a:p>
            <a:endParaRPr/>
          </a:p>
        </p:txBody>
      </p:sp>
      <p:sp>
        <p:nvSpPr>
          <p:cNvPr id="26" name="Shape 26"/>
          <p:cNvSpPr txBox="1">
            <a:spLocks noGrp="1"/>
          </p:cNvSpPr>
          <p:nvPr>
            <p:ph type="body" idx="1"/>
          </p:nvPr>
        </p:nvSpPr>
        <p:spPr>
          <a:xfrm>
            <a:off x="1187067" y="1600199"/>
            <a:ext cx="9818000" cy="4028000"/>
          </a:xfrm>
          <a:prstGeom prst="rect">
            <a:avLst/>
          </a:prstGeom>
        </p:spPr>
        <p:txBody>
          <a:bodyPr spcFirstLastPara="1" lIns="91425" tIns="91425" rIns="91425" bIns="91425"/>
          <a:lstStyle>
            <a:lvl1pPr marL="609570" lvl="0" indent="-491042">
              <a:spcBef>
                <a:spcPts val="800"/>
              </a:spcBef>
              <a:spcAft>
                <a:spcPts val="0"/>
              </a:spcAft>
              <a:buClr>
                <a:srgbClr val="B5D4E9"/>
              </a:buClr>
              <a:buSzPts val="2200"/>
              <a:buChar char="‐"/>
              <a:defRPr/>
            </a:lvl1pPr>
            <a:lvl2pPr marL="1219140" lvl="1" indent="-491042">
              <a:spcBef>
                <a:spcPts val="0"/>
              </a:spcBef>
              <a:spcAft>
                <a:spcPts val="0"/>
              </a:spcAft>
              <a:buClr>
                <a:srgbClr val="B5D4E9"/>
              </a:buClr>
              <a:buSzPts val="2200"/>
              <a:buChar char="‐"/>
              <a:defRPr/>
            </a:lvl2pPr>
            <a:lvl3pPr marL="1828709" lvl="2" indent="-491042">
              <a:spcBef>
                <a:spcPts val="0"/>
              </a:spcBef>
              <a:spcAft>
                <a:spcPts val="0"/>
              </a:spcAft>
              <a:buClr>
                <a:srgbClr val="B5D4E9"/>
              </a:buClr>
              <a:buSzPts val="2200"/>
              <a:buChar char="‐"/>
              <a:defRPr/>
            </a:lvl3pPr>
            <a:lvl4pPr marL="2438278" lvl="3" indent="-491042">
              <a:spcBef>
                <a:spcPts val="0"/>
              </a:spcBef>
              <a:spcAft>
                <a:spcPts val="0"/>
              </a:spcAft>
              <a:buSzPts val="2200"/>
              <a:buChar char="‐"/>
              <a:defRPr/>
            </a:lvl4pPr>
            <a:lvl5pPr marL="3047848" lvl="4" indent="-491042">
              <a:spcBef>
                <a:spcPts val="0"/>
              </a:spcBef>
              <a:spcAft>
                <a:spcPts val="0"/>
              </a:spcAft>
              <a:buSzPts val="2200"/>
              <a:buChar char="‐"/>
              <a:defRPr/>
            </a:lvl5pPr>
            <a:lvl6pPr marL="3657418" lvl="5" indent="-491042">
              <a:spcBef>
                <a:spcPts val="0"/>
              </a:spcBef>
              <a:spcAft>
                <a:spcPts val="0"/>
              </a:spcAft>
              <a:buSzPts val="2200"/>
              <a:buChar char="‐"/>
              <a:defRPr/>
            </a:lvl6pPr>
            <a:lvl7pPr marL="4266987" lvl="6" indent="-491042">
              <a:spcBef>
                <a:spcPts val="0"/>
              </a:spcBef>
              <a:spcAft>
                <a:spcPts val="0"/>
              </a:spcAft>
              <a:buSzPts val="2200"/>
              <a:buChar char="‐"/>
              <a:defRPr/>
            </a:lvl7pPr>
            <a:lvl8pPr marL="4876557" lvl="7" indent="-491042">
              <a:spcBef>
                <a:spcPts val="0"/>
              </a:spcBef>
              <a:spcAft>
                <a:spcPts val="0"/>
              </a:spcAft>
              <a:buSzPts val="2200"/>
              <a:buChar char="‐"/>
              <a:defRPr/>
            </a:lvl8pPr>
            <a:lvl9pPr marL="5486126" lvl="8" indent="-491042">
              <a:spcBef>
                <a:spcPts val="0"/>
              </a:spcBef>
              <a:spcAft>
                <a:spcPts val="0"/>
              </a:spcAft>
              <a:buSzPts val="2200"/>
              <a:buChar char="‐"/>
              <a:defRPr/>
            </a:lvl9pPr>
          </a:lstStyle>
          <a:p>
            <a:endParaRPr/>
          </a:p>
        </p:txBody>
      </p:sp>
      <p:sp>
        <p:nvSpPr>
          <p:cNvPr id="5" name="Shape 27"/>
          <p:cNvSpPr txBox="1">
            <a:spLocks noGrp="1"/>
          </p:cNvSpPr>
          <p:nvPr>
            <p:ph type="sldNum" idx="10"/>
          </p:nvPr>
        </p:nvSpPr>
        <p:spPr>
          <a:xfrm>
            <a:off x="0" y="6027738"/>
            <a:ext cx="12192000" cy="525462"/>
          </a:xfrm>
        </p:spPr>
        <p:txBody>
          <a:bodyPr lIns="91425" tIns="91425" rIns="91425" bIns="91425" anchor="ctr">
            <a:noAutofit/>
          </a:bodyPr>
          <a:lstStyle>
            <a:lvl1pPr>
              <a:defRPr/>
            </a:lvl1pPr>
          </a:lstStyle>
          <a:p>
            <a:pPr>
              <a:defRPr/>
            </a:pPr>
            <a:fld id="{338C61C5-A628-4667-9016-45504240DF82}" type="slidenum">
              <a:rPr lang="en-US" altLang="en-US"/>
              <a:pPr>
                <a:defRPr/>
              </a:pPr>
              <a:t>‹#›</a:t>
            </a:fld>
            <a:endParaRPr lang="en-US" altLang="en-US"/>
          </a:p>
        </p:txBody>
      </p:sp>
    </p:spTree>
    <p:extLst>
      <p:ext uri="{BB962C8B-B14F-4D97-AF65-F5344CB8AC3E}">
        <p14:creationId xmlns:p14="http://schemas.microsoft.com/office/powerpoint/2010/main" val="1236047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5"/>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5"/>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9ACC8240-0A26-4DC2-B357-3ED0451D8CCA}" type="slidenum">
              <a:rPr lang="en-US" altLang="en-US"/>
              <a:pPr>
                <a:defRPr/>
              </a:pPr>
              <a:t>‹#›</a:t>
            </a:fld>
            <a:endParaRPr lang="en-US" altLang="en-US"/>
          </a:p>
        </p:txBody>
      </p:sp>
    </p:spTree>
    <p:extLst>
      <p:ext uri="{BB962C8B-B14F-4D97-AF65-F5344CB8AC3E}">
        <p14:creationId xmlns:p14="http://schemas.microsoft.com/office/powerpoint/2010/main" val="3215756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6F3EE1B-80B0-44DC-8AF6-BD48A731BEA9}" type="slidenum">
              <a:rPr lang="en-US" altLang="en-US"/>
              <a:pPr>
                <a:defRPr/>
              </a:pPr>
              <a:t>‹#›</a:t>
            </a:fld>
            <a:endParaRPr lang="en-US" altLang="en-US"/>
          </a:p>
        </p:txBody>
      </p:sp>
    </p:spTree>
    <p:extLst>
      <p:ext uri="{BB962C8B-B14F-4D97-AF65-F5344CB8AC3E}">
        <p14:creationId xmlns:p14="http://schemas.microsoft.com/office/powerpoint/2010/main" val="9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6BB0054-A278-43F1-846F-46E7C6011B76}" type="datetimeFigureOut">
              <a:rPr lang="en-US" smtClean="0"/>
              <a:pPr/>
              <a:t>21/03/2023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58088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B0054-A278-43F1-846F-46E7C6011B76}" type="datetimeFigureOut">
              <a:rPr lang="en-US" smtClean="0"/>
              <a:pPr/>
              <a:t>21/03/2023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302911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F6BB0054-A278-43F1-846F-46E7C6011B76}" type="datetimeFigureOut">
              <a:rPr lang="en-US" smtClean="0"/>
              <a:pPr/>
              <a:t>21/03/2023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38614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F6BB0054-A278-43F1-846F-46E7C6011B76}" type="datetimeFigureOut">
              <a:rPr lang="en-US" smtClean="0"/>
              <a:pPr/>
              <a:t>21/03/2023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286160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F6BB0054-A278-43F1-846F-46E7C6011B76}" type="datetimeFigureOut">
              <a:rPr lang="en-US" smtClean="0"/>
              <a:pPr/>
              <a:t>21/03/2023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95184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B0054-A278-43F1-846F-46E7C6011B76}" type="datetimeFigureOut">
              <a:rPr lang="en-US" smtClean="0"/>
              <a:pPr/>
              <a:t>21/03/2023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50564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B0054-A278-43F1-846F-46E7C6011B76}" type="datetimeFigureOut">
              <a:rPr lang="en-US" smtClean="0"/>
              <a:pPr/>
              <a:t>21/03/2023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156357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B0054-A278-43F1-846F-46E7C6011B76}" type="datetimeFigureOut">
              <a:rPr lang="en-US" smtClean="0"/>
              <a:pPr/>
              <a:t>21/03/2023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1965997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B0054-A278-43F1-846F-46E7C6011B76}" type="datetimeFigureOut">
              <a:rPr lang="en-US" smtClean="0"/>
              <a:pPr/>
              <a:t>21/03/2023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CC711-1CBD-402C-95A0-127DE6DCA3CA}" type="slidenum">
              <a:rPr lang="en-US" smtClean="0"/>
              <a:pPr/>
              <a:t>‹#›</a:t>
            </a:fld>
            <a:endParaRPr lang="en-US"/>
          </a:p>
        </p:txBody>
      </p:sp>
    </p:spTree>
    <p:extLst>
      <p:ext uri="{BB962C8B-B14F-4D97-AF65-F5344CB8AC3E}">
        <p14:creationId xmlns:p14="http://schemas.microsoft.com/office/powerpoint/2010/main" val="361312207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4" r:id="rId12"/>
    <p:sldLayoutId id="2147483795" r:id="rId13"/>
    <p:sldLayoutId id="214748379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831"/>
            <a:ext cx="12192000" cy="6849170"/>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519177"/>
            <a:ext cx="8871096" cy="5819645"/>
          </a:xfrm>
          <a:prstGeom prst="rect">
            <a:avLst/>
          </a:prstGeom>
        </p:spPr>
      </p:pic>
      <p:sp>
        <p:nvSpPr>
          <p:cNvPr id="2" name="TextBox 1"/>
          <p:cNvSpPr txBox="1"/>
          <p:nvPr/>
        </p:nvSpPr>
        <p:spPr>
          <a:xfrm>
            <a:off x="1689202" y="2683598"/>
            <a:ext cx="9360245" cy="1107996"/>
          </a:xfrm>
          <a:prstGeom prst="rect">
            <a:avLst/>
          </a:prstGeom>
          <a:noFill/>
        </p:spPr>
        <p:txBody>
          <a:bodyPr wrap="square" rtlCol="0">
            <a:spAutoFit/>
          </a:bodyPr>
          <a:lstStyle/>
          <a:p>
            <a:pPr algn="ctr"/>
            <a:r>
              <a:rPr lang="en-US" sz="66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 ĐỌC LỚP 4</a:t>
            </a:r>
            <a:endParaRPr lang="en-US" sz="6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6" name="组合 7"/>
          <p:cNvGrpSpPr/>
          <p:nvPr/>
        </p:nvGrpSpPr>
        <p:grpSpPr>
          <a:xfrm>
            <a:off x="5824997" y="-268374"/>
            <a:ext cx="2343341" cy="1653300"/>
            <a:chOff x="3868360" y="-324446"/>
            <a:chExt cx="2579477" cy="1653300"/>
          </a:xfrm>
        </p:grpSpPr>
        <p:sp>
          <p:nvSpPr>
            <p:cNvPr id="7" name="任意多边形 6"/>
            <p:cNvSpPr/>
            <p:nvPr/>
          </p:nvSpPr>
          <p:spPr>
            <a:xfrm>
              <a:off x="3962397" y="-324446"/>
              <a:ext cx="2338251" cy="1539292"/>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sp>
          <p:nvSpPr>
            <p:cNvPr id="9"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10"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830" y="102777"/>
            <a:ext cx="1079144" cy="97595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407" y="1735901"/>
            <a:ext cx="1120797" cy="872651"/>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0" y="4364274"/>
            <a:ext cx="2937345" cy="2536576"/>
          </a:xfrm>
          <a:prstGeom prst="rect">
            <a:avLst/>
          </a:prstGeom>
        </p:spPr>
      </p:pic>
      <p:sp>
        <p:nvSpPr>
          <p:cNvPr id="15" name="Freeform 576">
            <a:extLst>
              <a:ext uri="{FF2B5EF4-FFF2-40B4-BE49-F238E27FC236}">
                <a16:creationId xmlns:a16="http://schemas.microsoft.com/office/drawing/2014/main" id="{CA1EE368-162B-45E5-A5D0-655337C2D5DD}"/>
              </a:ext>
            </a:extLst>
          </p:cNvPr>
          <p:cNvSpPr>
            <a:spLocks/>
          </p:cNvSpPr>
          <p:nvPr/>
        </p:nvSpPr>
        <p:spPr bwMode="auto">
          <a:xfrm rot="10800000">
            <a:off x="11102666" y="866868"/>
            <a:ext cx="1118538" cy="682345"/>
          </a:xfrm>
          <a:custGeom>
            <a:avLst/>
            <a:gdLst>
              <a:gd name="T0" fmla="*/ 158 w 181"/>
              <a:gd name="T1" fmla="*/ 11 h 89"/>
              <a:gd name="T2" fmla="*/ 141 w 181"/>
              <a:gd name="T3" fmla="*/ 19 h 89"/>
              <a:gd name="T4" fmla="*/ 142 w 181"/>
              <a:gd name="T5" fmla="*/ 19 h 89"/>
              <a:gd name="T6" fmla="*/ 117 w 181"/>
              <a:gd name="T7" fmla="*/ 0 h 89"/>
              <a:gd name="T8" fmla="*/ 95 w 181"/>
              <a:gd name="T9" fmla="*/ 11 h 89"/>
              <a:gd name="T10" fmla="*/ 66 w 181"/>
              <a:gd name="T11" fmla="*/ 4 h 89"/>
              <a:gd name="T12" fmla="*/ 24 w 181"/>
              <a:gd name="T13" fmla="*/ 24 h 89"/>
              <a:gd name="T14" fmla="*/ 14 w 181"/>
              <a:gd name="T15" fmla="*/ 20 h 89"/>
              <a:gd name="T16" fmla="*/ 0 w 181"/>
              <a:gd name="T17" fmla="*/ 35 h 89"/>
              <a:gd name="T18" fmla="*/ 14 w 181"/>
              <a:gd name="T19" fmla="*/ 50 h 89"/>
              <a:gd name="T20" fmla="*/ 24 w 181"/>
              <a:gd name="T21" fmla="*/ 46 h 89"/>
              <a:gd name="T22" fmla="*/ 62 w 181"/>
              <a:gd name="T23" fmla="*/ 64 h 89"/>
              <a:gd name="T24" fmla="*/ 108 w 181"/>
              <a:gd name="T25" fmla="*/ 89 h 89"/>
              <a:gd name="T26" fmla="*/ 157 w 181"/>
              <a:gd name="T27" fmla="*/ 57 h 89"/>
              <a:gd name="T28" fmla="*/ 158 w 181"/>
              <a:gd name="T29" fmla="*/ 57 h 89"/>
              <a:gd name="T30" fmla="*/ 181 w 181"/>
              <a:gd name="T31" fmla="*/ 34 h 89"/>
              <a:gd name="T32" fmla="*/ 158 w 181"/>
              <a:gd name="T33" fmla="*/ 1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89">
                <a:moveTo>
                  <a:pt x="158" y="11"/>
                </a:moveTo>
                <a:cubicBezTo>
                  <a:pt x="152" y="11"/>
                  <a:pt x="146" y="14"/>
                  <a:pt x="141" y="19"/>
                </a:cubicBezTo>
                <a:cubicBezTo>
                  <a:pt x="141" y="19"/>
                  <a:pt x="142" y="19"/>
                  <a:pt x="142" y="19"/>
                </a:cubicBezTo>
                <a:cubicBezTo>
                  <a:pt x="142" y="8"/>
                  <a:pt x="131" y="0"/>
                  <a:pt x="117" y="0"/>
                </a:cubicBezTo>
                <a:cubicBezTo>
                  <a:pt x="107" y="0"/>
                  <a:pt x="99" y="5"/>
                  <a:pt x="95" y="11"/>
                </a:cubicBezTo>
                <a:cubicBezTo>
                  <a:pt x="87" y="7"/>
                  <a:pt x="77" y="4"/>
                  <a:pt x="66" y="4"/>
                </a:cubicBezTo>
                <a:cubicBezTo>
                  <a:pt x="47" y="4"/>
                  <a:pt x="30" y="12"/>
                  <a:pt x="24" y="24"/>
                </a:cubicBezTo>
                <a:cubicBezTo>
                  <a:pt x="21" y="21"/>
                  <a:pt x="18" y="20"/>
                  <a:pt x="14" y="20"/>
                </a:cubicBezTo>
                <a:cubicBezTo>
                  <a:pt x="6" y="20"/>
                  <a:pt x="0" y="27"/>
                  <a:pt x="0" y="35"/>
                </a:cubicBezTo>
                <a:cubicBezTo>
                  <a:pt x="0" y="43"/>
                  <a:pt x="6" y="50"/>
                  <a:pt x="14" y="50"/>
                </a:cubicBezTo>
                <a:cubicBezTo>
                  <a:pt x="18" y="50"/>
                  <a:pt x="22" y="48"/>
                  <a:pt x="24" y="46"/>
                </a:cubicBezTo>
                <a:cubicBezTo>
                  <a:pt x="31" y="56"/>
                  <a:pt x="45" y="63"/>
                  <a:pt x="62" y="64"/>
                </a:cubicBezTo>
                <a:cubicBezTo>
                  <a:pt x="69" y="79"/>
                  <a:pt x="87" y="89"/>
                  <a:pt x="108" y="89"/>
                </a:cubicBezTo>
                <a:cubicBezTo>
                  <a:pt x="133" y="89"/>
                  <a:pt x="153" y="75"/>
                  <a:pt x="157" y="57"/>
                </a:cubicBezTo>
                <a:cubicBezTo>
                  <a:pt x="158" y="57"/>
                  <a:pt x="158" y="57"/>
                  <a:pt x="158" y="57"/>
                </a:cubicBezTo>
                <a:cubicBezTo>
                  <a:pt x="171" y="57"/>
                  <a:pt x="181" y="47"/>
                  <a:pt x="181" y="34"/>
                </a:cubicBezTo>
                <a:cubicBezTo>
                  <a:pt x="181" y="22"/>
                  <a:pt x="171" y="11"/>
                  <a:pt x="158" y="11"/>
                </a:cubicBezTo>
                <a:close/>
              </a:path>
            </a:pathLst>
          </a:custGeom>
          <a:solidFill>
            <a:srgbClr val="A4DCCB"/>
          </a:solidFill>
          <a:ln>
            <a:noFill/>
          </a:ln>
          <a:effec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
            <a:extLst>
              <a:ext uri="{FF2B5EF4-FFF2-40B4-BE49-F238E27FC236}">
                <a16:creationId xmlns:a16="http://schemas.microsoft.com/office/drawing/2014/main" id="{5A9A565C-D48C-4C20-8D3C-B235233B29D6}"/>
              </a:ext>
            </a:extLst>
          </p:cNvPr>
          <p:cNvSpPr>
            <a:spLocks/>
          </p:cNvSpPr>
          <p:nvPr/>
        </p:nvSpPr>
        <p:spPr bwMode="auto">
          <a:xfrm>
            <a:off x="9544030" y="-34018"/>
            <a:ext cx="2155047" cy="798047"/>
          </a:xfrm>
          <a:custGeom>
            <a:avLst/>
            <a:gdLst>
              <a:gd name="T0" fmla="*/ 159 w 818"/>
              <a:gd name="T1" fmla="*/ 145 h 303"/>
              <a:gd name="T2" fmla="*/ 184 w 818"/>
              <a:gd name="T3" fmla="*/ 127 h 303"/>
              <a:gd name="T4" fmla="*/ 215 w 818"/>
              <a:gd name="T5" fmla="*/ 132 h 303"/>
              <a:gd name="T6" fmla="*/ 233 w 818"/>
              <a:gd name="T7" fmla="*/ 117 h 303"/>
              <a:gd name="T8" fmla="*/ 249 w 818"/>
              <a:gd name="T9" fmla="*/ 117 h 303"/>
              <a:gd name="T10" fmla="*/ 282 w 818"/>
              <a:gd name="T11" fmla="*/ 61 h 303"/>
              <a:gd name="T12" fmla="*/ 336 w 818"/>
              <a:gd name="T13" fmla="*/ 64 h 303"/>
              <a:gd name="T14" fmla="*/ 403 w 818"/>
              <a:gd name="T15" fmla="*/ 10 h 303"/>
              <a:gd name="T16" fmla="*/ 460 w 818"/>
              <a:gd name="T17" fmla="*/ 53 h 303"/>
              <a:gd name="T18" fmla="*/ 541 w 818"/>
              <a:gd name="T19" fmla="*/ 34 h 303"/>
              <a:gd name="T20" fmla="*/ 595 w 818"/>
              <a:gd name="T21" fmla="*/ 72 h 303"/>
              <a:gd name="T22" fmla="*/ 669 w 818"/>
              <a:gd name="T23" fmla="*/ 77 h 303"/>
              <a:gd name="T24" fmla="*/ 707 w 818"/>
              <a:gd name="T25" fmla="*/ 115 h 303"/>
              <a:gd name="T26" fmla="*/ 795 w 818"/>
              <a:gd name="T27" fmla="*/ 133 h 303"/>
              <a:gd name="T28" fmla="*/ 802 w 818"/>
              <a:gd name="T29" fmla="*/ 191 h 303"/>
              <a:gd name="T30" fmla="*/ 772 w 818"/>
              <a:gd name="T31" fmla="*/ 249 h 303"/>
              <a:gd name="T32" fmla="*/ 705 w 818"/>
              <a:gd name="T33" fmla="*/ 253 h 303"/>
              <a:gd name="T34" fmla="*/ 667 w 818"/>
              <a:gd name="T35" fmla="*/ 275 h 303"/>
              <a:gd name="T36" fmla="*/ 603 w 818"/>
              <a:gd name="T37" fmla="*/ 264 h 303"/>
              <a:gd name="T38" fmla="*/ 561 w 818"/>
              <a:gd name="T39" fmla="*/ 290 h 303"/>
              <a:gd name="T40" fmla="*/ 518 w 818"/>
              <a:gd name="T41" fmla="*/ 284 h 303"/>
              <a:gd name="T42" fmla="*/ 450 w 818"/>
              <a:gd name="T43" fmla="*/ 302 h 303"/>
              <a:gd name="T44" fmla="*/ 388 w 818"/>
              <a:gd name="T45" fmla="*/ 277 h 303"/>
              <a:gd name="T46" fmla="*/ 331 w 818"/>
              <a:gd name="T47" fmla="*/ 298 h 303"/>
              <a:gd name="T48" fmla="*/ 285 w 818"/>
              <a:gd name="T49" fmla="*/ 278 h 303"/>
              <a:gd name="T50" fmla="*/ 242 w 818"/>
              <a:gd name="T51" fmla="*/ 286 h 303"/>
              <a:gd name="T52" fmla="*/ 194 w 818"/>
              <a:gd name="T53" fmla="*/ 252 h 303"/>
              <a:gd name="T54" fmla="*/ 131 w 818"/>
              <a:gd name="T55" fmla="*/ 263 h 303"/>
              <a:gd name="T56" fmla="*/ 92 w 818"/>
              <a:gd name="T57" fmla="*/ 228 h 303"/>
              <a:gd name="T58" fmla="*/ 21 w 818"/>
              <a:gd name="T59" fmla="*/ 224 h 303"/>
              <a:gd name="T60" fmla="*/ 56 w 818"/>
              <a:gd name="T61" fmla="*/ 171 h 303"/>
              <a:gd name="T62" fmla="*/ 88 w 818"/>
              <a:gd name="T63" fmla="*/ 172 h 303"/>
              <a:gd name="T64" fmla="*/ 107 w 818"/>
              <a:gd name="T65" fmla="*/ 148 h 303"/>
              <a:gd name="T66" fmla="*/ 159 w 818"/>
              <a:gd name="T67" fmla="*/ 14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303">
                <a:moveTo>
                  <a:pt x="159" y="145"/>
                </a:moveTo>
                <a:cubicBezTo>
                  <a:pt x="159" y="145"/>
                  <a:pt x="166" y="131"/>
                  <a:pt x="184" y="127"/>
                </a:cubicBezTo>
                <a:cubicBezTo>
                  <a:pt x="200" y="123"/>
                  <a:pt x="215" y="132"/>
                  <a:pt x="215" y="132"/>
                </a:cubicBezTo>
                <a:cubicBezTo>
                  <a:pt x="215" y="132"/>
                  <a:pt x="225" y="120"/>
                  <a:pt x="233" y="117"/>
                </a:cubicBezTo>
                <a:cubicBezTo>
                  <a:pt x="240" y="115"/>
                  <a:pt x="249" y="117"/>
                  <a:pt x="249" y="117"/>
                </a:cubicBezTo>
                <a:cubicBezTo>
                  <a:pt x="249" y="117"/>
                  <a:pt x="246" y="71"/>
                  <a:pt x="282" y="61"/>
                </a:cubicBezTo>
                <a:cubicBezTo>
                  <a:pt x="315" y="51"/>
                  <a:pt x="336" y="64"/>
                  <a:pt x="336" y="64"/>
                </a:cubicBezTo>
                <a:cubicBezTo>
                  <a:pt x="336" y="64"/>
                  <a:pt x="353" y="0"/>
                  <a:pt x="403" y="10"/>
                </a:cubicBezTo>
                <a:cubicBezTo>
                  <a:pt x="453" y="20"/>
                  <a:pt x="460" y="53"/>
                  <a:pt x="460" y="53"/>
                </a:cubicBezTo>
                <a:cubicBezTo>
                  <a:pt x="460" y="53"/>
                  <a:pt x="495" y="21"/>
                  <a:pt x="541" y="34"/>
                </a:cubicBezTo>
                <a:cubicBezTo>
                  <a:pt x="577" y="45"/>
                  <a:pt x="595" y="72"/>
                  <a:pt x="595" y="72"/>
                </a:cubicBezTo>
                <a:cubicBezTo>
                  <a:pt x="595" y="72"/>
                  <a:pt x="640" y="61"/>
                  <a:pt x="669" y="77"/>
                </a:cubicBezTo>
                <a:cubicBezTo>
                  <a:pt x="698" y="92"/>
                  <a:pt x="707" y="115"/>
                  <a:pt x="707" y="115"/>
                </a:cubicBezTo>
                <a:cubicBezTo>
                  <a:pt x="707" y="115"/>
                  <a:pt x="773" y="95"/>
                  <a:pt x="795" y="133"/>
                </a:cubicBezTo>
                <a:cubicBezTo>
                  <a:pt x="818" y="171"/>
                  <a:pt x="802" y="191"/>
                  <a:pt x="802" y="191"/>
                </a:cubicBezTo>
                <a:cubicBezTo>
                  <a:pt x="802" y="191"/>
                  <a:pt x="808" y="237"/>
                  <a:pt x="772" y="249"/>
                </a:cubicBezTo>
                <a:cubicBezTo>
                  <a:pt x="728" y="264"/>
                  <a:pt x="705" y="253"/>
                  <a:pt x="705" y="253"/>
                </a:cubicBezTo>
                <a:cubicBezTo>
                  <a:pt x="705" y="253"/>
                  <a:pt x="703" y="267"/>
                  <a:pt x="667" y="275"/>
                </a:cubicBezTo>
                <a:cubicBezTo>
                  <a:pt x="631" y="283"/>
                  <a:pt x="603" y="264"/>
                  <a:pt x="603" y="264"/>
                </a:cubicBezTo>
                <a:cubicBezTo>
                  <a:pt x="603" y="264"/>
                  <a:pt x="596" y="290"/>
                  <a:pt x="561" y="290"/>
                </a:cubicBezTo>
                <a:cubicBezTo>
                  <a:pt x="526" y="290"/>
                  <a:pt x="518" y="284"/>
                  <a:pt x="518" y="284"/>
                </a:cubicBezTo>
                <a:cubicBezTo>
                  <a:pt x="518" y="284"/>
                  <a:pt x="485" y="303"/>
                  <a:pt x="450" y="302"/>
                </a:cubicBezTo>
                <a:cubicBezTo>
                  <a:pt x="418" y="301"/>
                  <a:pt x="388" y="277"/>
                  <a:pt x="388" y="277"/>
                </a:cubicBezTo>
                <a:cubicBezTo>
                  <a:pt x="388" y="277"/>
                  <a:pt x="369" y="300"/>
                  <a:pt x="331" y="298"/>
                </a:cubicBezTo>
                <a:cubicBezTo>
                  <a:pt x="291" y="296"/>
                  <a:pt x="293" y="280"/>
                  <a:pt x="285" y="278"/>
                </a:cubicBezTo>
                <a:cubicBezTo>
                  <a:pt x="278" y="277"/>
                  <a:pt x="260" y="290"/>
                  <a:pt x="242" y="286"/>
                </a:cubicBezTo>
                <a:cubicBezTo>
                  <a:pt x="220" y="282"/>
                  <a:pt x="194" y="252"/>
                  <a:pt x="194" y="252"/>
                </a:cubicBezTo>
                <a:cubicBezTo>
                  <a:pt x="194" y="252"/>
                  <a:pt x="154" y="270"/>
                  <a:pt x="131" y="263"/>
                </a:cubicBezTo>
                <a:cubicBezTo>
                  <a:pt x="108" y="256"/>
                  <a:pt x="92" y="228"/>
                  <a:pt x="92" y="228"/>
                </a:cubicBezTo>
                <a:cubicBezTo>
                  <a:pt x="80" y="238"/>
                  <a:pt x="42" y="233"/>
                  <a:pt x="21" y="224"/>
                </a:cubicBezTo>
                <a:cubicBezTo>
                  <a:pt x="0" y="215"/>
                  <a:pt x="16" y="172"/>
                  <a:pt x="56" y="171"/>
                </a:cubicBezTo>
                <a:cubicBezTo>
                  <a:pt x="71" y="170"/>
                  <a:pt x="88" y="172"/>
                  <a:pt x="88" y="172"/>
                </a:cubicBezTo>
                <a:cubicBezTo>
                  <a:pt x="88" y="172"/>
                  <a:pt x="101" y="155"/>
                  <a:pt x="107" y="148"/>
                </a:cubicBezTo>
                <a:cubicBezTo>
                  <a:pt x="118" y="138"/>
                  <a:pt x="140" y="136"/>
                  <a:pt x="159" y="145"/>
                </a:cubicBezTo>
              </a:path>
            </a:pathLst>
          </a:custGeom>
          <a:solidFill>
            <a:srgbClr val="A4DCCB"/>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pic>
        <p:nvPicPr>
          <p:cNvPr id="17" name="CẤM BUÔN BÁN, CẤM REUP">
            <a:hlinkClick r:id="" action="ppaction://noaction"/>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7387" y="1964444"/>
            <a:ext cx="1574155" cy="2798498"/>
          </a:xfrm>
          <a:prstGeom prst="rect">
            <a:avLst/>
          </a:prstGeom>
        </p:spPr>
      </p:pic>
      <p:sp>
        <p:nvSpPr>
          <p:cNvPr id="3" name="Rectangle 2"/>
          <p:cNvSpPr/>
          <p:nvPr/>
        </p:nvSpPr>
        <p:spPr>
          <a:xfrm>
            <a:off x="1928985" y="1717419"/>
            <a:ext cx="8439618"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TRƯỜNG TIỂU HỌC ÁI MỘ A </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8" name="Text Box 13"/>
          <p:cNvSpPr txBox="1">
            <a:spLocks noChangeArrowheads="1"/>
          </p:cNvSpPr>
          <p:nvPr/>
        </p:nvSpPr>
        <p:spPr bwMode="auto">
          <a:xfrm>
            <a:off x="52794" y="3861037"/>
            <a:ext cx="12191999"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en-US" sz="54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Bài:Dù</a:t>
            </a:r>
            <a:r>
              <a:rPr lang="en-US" sz="54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54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sao</a:t>
            </a:r>
            <a:r>
              <a:rPr lang="en-US" sz="54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54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trái</a:t>
            </a:r>
            <a:r>
              <a:rPr lang="en-US" sz="54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54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đất</a:t>
            </a:r>
            <a:r>
              <a:rPr lang="en-US" sz="54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54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vẫn</a:t>
            </a:r>
            <a:r>
              <a:rPr lang="en-US" sz="54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quay!</a:t>
            </a:r>
          </a:p>
          <a:p>
            <a:pPr algn="ctr" eaLnBrk="1" hangingPunct="1">
              <a:spcBef>
                <a:spcPct val="50000"/>
              </a:spcBef>
              <a:buFontTx/>
              <a:buNone/>
            </a:pPr>
            <a:r>
              <a:rPr lang="en-US" altLang="en-US" sz="5400" b="1" dirty="0" smtClean="0">
                <a:solidFill>
                  <a:srgbClr val="FF0000"/>
                </a:solidFill>
                <a:latin typeface="Times New Roman" panose="02020603050405020304" pitchFamily="18" charset="0"/>
                <a:cs typeface="Times New Roman" panose="02020603050405020304" pitchFamily="18" charset="0"/>
              </a:rPr>
              <a:t>.</a:t>
            </a: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27629"/>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1" fill="hold" nodeType="withEffect" p14:presetBounceEnd="65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65000">
                                          <p:cBhvr additive="base">
                                            <p:cTn id="10" dur="15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11" dur="15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2" presetClass="entr" presetSubtype="8"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4.375E-6 2.22222E-6 L -4.375E-6 0.00046 C 0.00105 -0.00371 0.00196 -0.00741 0.00313 -0.01088 C 0.00378 -0.01297 0.00482 -0.01459 0.00547 -0.01667 C 0.00573 -0.01783 0.00573 -0.01945 0.00612 -0.0206 C 0.00665 -0.02246 0.00717 -0.02408 0.00769 -0.02616 C 0.00834 -0.02894 0.0086 -0.03195 0.00925 -0.03472 C 0.00977 -0.03634 0.01029 -0.0382 0.01081 -0.04005 C 0.01107 -0.04121 0.01133 -0.04259 0.01159 -0.04422 C 0.01368 -0.06158 0.01342 -0.05949 0.01472 -0.07315 C 0.01407 -0.09213 0.0142 -0.11111 0.01316 -0.12963 C 0.0129 -0.13264 0.01133 -0.13426 0.01081 -0.13658 C 0.01016 -0.13889 0.01042 -0.14144 0.01003 -0.14352 C 0.00925 -0.14653 0.00782 -0.14908 0.00704 -0.15185 C 0.00651 -0.15324 0.00651 -0.15486 0.00612 -0.15602 C 0.00547 -0.15834 0.00469 -0.16065 0.00391 -0.16297 C 0.00248 -0.16713 0.0017 -0.16852 -4.375E-6 -0.17246 C -0.00156 -0.18102 -0.00182 -0.18403 -0.00364 -0.19074 C -0.00416 -0.19236 -0.00481 -0.19329 -0.0052 -0.19468 C -0.00585 -0.19884 -0.00612 -0.20301 -0.00677 -0.20718 C -0.00716 -0.20834 -0.00807 -0.20972 -0.00833 -0.21134 C -0.00937 -0.21621 -0.00872 -0.22014 -0.00976 -0.22523 C -0.01315 -0.23843 -0.00976 -0.21713 -0.01289 -0.23611 C -0.01328 -0.23843 -0.01354 -0.24074 -0.01367 -0.24306 C -0.01406 -0.24491 -0.01445 -0.24676 -0.01445 -0.24861 C -0.01484 -0.25185 -0.01497 -0.25602 -0.01523 -0.25996 C -0.01549 -0.26297 -0.01588 -0.26621 -0.01588 -0.26922 C -0.01549 -0.28611 -0.01523 -0.30324 -0.01445 -0.32037 C -0.01419 -0.32801 -0.01328 -0.32801 -0.01132 -0.33542 C -0.01015 -0.34051 -0.0108 -0.34144 -0.00976 -0.34792 C -0.00937 -0.35255 -0.00794 -0.35857 -0.00677 -0.3632 C -0.00677 -0.36412 -0.0052 -0.38148 -0.00455 -0.38634 C -0.00429 -0.38797 -0.00403 -0.38935 -0.00364 -0.39051 C -0.00065 -0.42778 -0.0013 -0.41343 -0.00299 -0.47639 C -0.00325 -0.48102 -0.00416 -0.48542 -0.00455 -0.49005 C -0.00559 -0.50278 -0.00559 -0.5206 -0.00755 -0.53148 L -0.00911 -0.53982 L -0.01132 -0.53426 " pathEditMode="relative" rAng="0" ptsTypes="AAAAAAAAAAAAAAAAAAAAAAAAAAAAAAAAAAAAAA">
                                          <p:cBhvr>
                                            <p:cTn id="39" dur="5000" fill="hold"/>
                                            <p:tgtEl>
                                              <p:spTgt spid="17"/>
                                            </p:tgtEl>
                                            <p:attrNameLst>
                                              <p:attrName>ppt_x</p:attrName>
                                              <p:attrName>ppt_y</p:attrName>
                                            </p:attrNameLst>
                                          </p:cBhvr>
                                          <p:rCtr x="-65" y="-26968"/>
                                        </p:animMotion>
                                      </p:childTnLst>
                                    </p:cTn>
                                  </p:par>
                                </p:childTnLst>
                              </p:cTn>
                            </p:par>
                          </p:childTnLst>
                        </p:cTn>
                      </p:par>
                    </p:childTnLst>
                  </p:cTn>
                  <p:nextCondLst>
                    <p:cond evt="onClick" delay="0">
                      <p:tgtEl>
                        <p:spTgt spid="17"/>
                      </p:tgtEl>
                    </p:cond>
                  </p:nextCondLst>
                </p:seq>
              </p:childTnLst>
            </p:cTn>
          </p:par>
        </p:tnLst>
        <p:bldLst>
          <p:bldP spid="2" grpId="0"/>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500" fill="hold"/>
                                            <p:tgtEl>
                                              <p:spTgt spid="6"/>
                                            </p:tgtEl>
                                            <p:attrNameLst>
                                              <p:attrName>ppt_x</p:attrName>
                                            </p:attrNameLst>
                                          </p:cBhvr>
                                          <p:tavLst>
                                            <p:tav tm="0">
                                              <p:val>
                                                <p:strVal val="#ppt_x"/>
                                              </p:val>
                                            </p:tav>
                                            <p:tav tm="100000">
                                              <p:val>
                                                <p:strVal val="#ppt_x"/>
                                              </p:val>
                                            </p:tav>
                                          </p:tavLst>
                                        </p:anim>
                                        <p:anim calcmode="lin" valueType="num">
                                          <p:cBhvr additive="base">
                                            <p:cTn id="11" dur="15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2" presetClass="entr" presetSubtype="8"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4.375E-6 2.22222E-6 L -4.375E-6 0.00046 C 0.00105 -0.00371 0.00196 -0.00741 0.00313 -0.01088 C 0.00378 -0.01297 0.00482 -0.01459 0.00547 -0.01667 C 0.00573 -0.01783 0.00573 -0.01945 0.00612 -0.0206 C 0.00665 -0.02246 0.00717 -0.02408 0.00769 -0.02616 C 0.00834 -0.02894 0.0086 -0.03195 0.00925 -0.03472 C 0.00977 -0.03634 0.01029 -0.0382 0.01081 -0.04005 C 0.01107 -0.04121 0.01133 -0.04259 0.01159 -0.04422 C 0.01368 -0.06158 0.01342 -0.05949 0.01472 -0.07315 C 0.01407 -0.09213 0.0142 -0.11111 0.01316 -0.12963 C 0.0129 -0.13264 0.01133 -0.13426 0.01081 -0.13658 C 0.01016 -0.13889 0.01042 -0.14144 0.01003 -0.14352 C 0.00925 -0.14653 0.00782 -0.14908 0.00704 -0.15185 C 0.00651 -0.15324 0.00651 -0.15486 0.00612 -0.15602 C 0.00547 -0.15834 0.00469 -0.16065 0.00391 -0.16297 C 0.00248 -0.16713 0.0017 -0.16852 -4.375E-6 -0.17246 C -0.00156 -0.18102 -0.00182 -0.18403 -0.00364 -0.19074 C -0.00416 -0.19236 -0.00481 -0.19329 -0.0052 -0.19468 C -0.00585 -0.19884 -0.00612 -0.20301 -0.00677 -0.20718 C -0.00716 -0.20834 -0.00807 -0.20972 -0.00833 -0.21134 C -0.00937 -0.21621 -0.00872 -0.22014 -0.00976 -0.22523 C -0.01315 -0.23843 -0.00976 -0.21713 -0.01289 -0.23611 C -0.01328 -0.23843 -0.01354 -0.24074 -0.01367 -0.24306 C -0.01406 -0.24491 -0.01445 -0.24676 -0.01445 -0.24861 C -0.01484 -0.25185 -0.01497 -0.25602 -0.01523 -0.25996 C -0.01549 -0.26297 -0.01588 -0.26621 -0.01588 -0.26922 C -0.01549 -0.28611 -0.01523 -0.30324 -0.01445 -0.32037 C -0.01419 -0.32801 -0.01328 -0.32801 -0.01132 -0.33542 C -0.01015 -0.34051 -0.0108 -0.34144 -0.00976 -0.34792 C -0.00937 -0.35255 -0.00794 -0.35857 -0.00677 -0.3632 C -0.00677 -0.36412 -0.0052 -0.38148 -0.00455 -0.38634 C -0.00429 -0.38797 -0.00403 -0.38935 -0.00364 -0.39051 C -0.00065 -0.42778 -0.0013 -0.41343 -0.00299 -0.47639 C -0.00325 -0.48102 -0.00416 -0.48542 -0.00455 -0.49005 C -0.00559 -0.50278 -0.00559 -0.5206 -0.00755 -0.53148 L -0.00911 -0.53982 L -0.01132 -0.53426 " pathEditMode="relative" rAng="0" ptsTypes="AAAAAAAAAAAAAAAAAAAAAAAAAAAAAAAAAAAAAA">
                                          <p:cBhvr>
                                            <p:cTn id="39" dur="5000" fill="hold"/>
                                            <p:tgtEl>
                                              <p:spTgt spid="17"/>
                                            </p:tgtEl>
                                            <p:attrNameLst>
                                              <p:attrName>ppt_x</p:attrName>
                                              <p:attrName>ppt_y</p:attrName>
                                            </p:attrNameLst>
                                          </p:cBhvr>
                                          <p:rCtr x="-65" y="-26968"/>
                                        </p:animMotion>
                                      </p:childTnLst>
                                    </p:cTn>
                                  </p:par>
                                </p:childTnLst>
                              </p:cTn>
                            </p:par>
                          </p:childTnLst>
                        </p:cTn>
                      </p:par>
                    </p:childTnLst>
                  </p:cTn>
                  <p:nextCondLst>
                    <p:cond evt="onClick" delay="0">
                      <p:tgtEl>
                        <p:spTgt spid="17"/>
                      </p:tgtEl>
                    </p:cond>
                  </p:nextCondLst>
                </p:seq>
              </p:childTnLst>
            </p:cTn>
          </p:par>
        </p:tnLst>
        <p:bldLst>
          <p:bldP spid="2" grpId="0"/>
          <p:bldP spid="15" grpId="0" animBg="1"/>
          <p:bldP spid="1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589742" y="1432004"/>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Giải</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nghĩa</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từ</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6" name="Text Box 11"/>
          <p:cNvSpPr txBox="1">
            <a:spLocks noChangeArrowheads="1"/>
          </p:cNvSpPr>
          <p:nvPr/>
        </p:nvSpPr>
        <p:spPr bwMode="auto">
          <a:xfrm>
            <a:off x="2064327" y="2945265"/>
            <a:ext cx="7461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Tà</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thuyết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lí</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thuyết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nhảm</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nhí</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sai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trái</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7" name="Text Box 6"/>
          <p:cNvSpPr txBox="1">
            <a:spLocks noChangeArrowheads="1"/>
          </p:cNvSpPr>
          <p:nvPr/>
        </p:nvSpPr>
        <p:spPr bwMode="auto">
          <a:xfrm>
            <a:off x="2063478" y="3846327"/>
            <a:ext cx="786308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Thiên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văn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học</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ngành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nghiên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cứu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các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vật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thể</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trong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vũ</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trụ</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8" name="Text Box 11"/>
          <p:cNvSpPr txBox="1">
            <a:spLocks noChangeArrowheads="1"/>
          </p:cNvSpPr>
          <p:nvPr/>
        </p:nvSpPr>
        <p:spPr bwMode="auto">
          <a:xfrm>
            <a:off x="2063478" y="5301208"/>
            <a:ext cx="664257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Chân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lí</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lẽ</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phải</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47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hape 129"/>
          <p:cNvSpPr>
            <a:spLocks noGrp="1" noChangeArrowheads="1"/>
          </p:cNvSpPr>
          <p:nvPr>
            <p:ph type="title"/>
          </p:nvPr>
        </p:nvSpPr>
        <p:spPr>
          <a:xfrm>
            <a:off x="2135560" y="332656"/>
            <a:ext cx="7364412" cy="588292"/>
          </a:xfrm>
        </p:spPr>
        <p:txBody>
          <a:bodyPr spcFirstLastPara="1" vert="horz" lIns="121900" tIns="121900" rIns="121900" bIns="121900" rtlCol="0" anchor="b">
            <a:normAutofit fontScale="90000"/>
          </a:bodyPr>
          <a:lstStyle/>
          <a:p>
            <a:pPr>
              <a:spcBef>
                <a:spcPct val="0"/>
              </a:spcBef>
              <a:spcAft>
                <a:spcPct val="0"/>
              </a:spcAft>
            </a:pPr>
            <a:r>
              <a:rPr lang="en-US" altLang="en-US" sz="3600" dirty="0" err="1">
                <a:solidFill>
                  <a:srgbClr val="FF0000"/>
                </a:solidFill>
                <a:latin typeface="Arial" panose="020B0604020202020204" pitchFamily="34" charset="0"/>
                <a:cs typeface="Arial" panose="020B0604020202020204" pitchFamily="34" charset="0"/>
              </a:rPr>
              <a:t>Cô-péc-ních</a:t>
            </a:r>
            <a:r>
              <a:rPr lang="en-US" altLang="en-US" sz="3600" dirty="0">
                <a:solidFill>
                  <a:srgbClr val="FF0000"/>
                </a:solidFill>
                <a:latin typeface="Arial" panose="020B0604020202020204" pitchFamily="34" charset="0"/>
                <a:cs typeface="Arial" panose="020B0604020202020204" pitchFamily="34" charset="0"/>
              </a:rPr>
              <a:t> </a:t>
            </a:r>
          </a:p>
        </p:txBody>
      </p:sp>
      <p:sp>
        <p:nvSpPr>
          <p:cNvPr id="135171" name="Shape 130"/>
          <p:cNvSpPr>
            <a:spLocks noGrp="1" noChangeArrowheads="1"/>
          </p:cNvSpPr>
          <p:nvPr>
            <p:ph type="body" idx="1"/>
          </p:nvPr>
        </p:nvSpPr>
        <p:spPr>
          <a:xfrm>
            <a:off x="551384" y="1340768"/>
            <a:ext cx="5197475" cy="4608512"/>
          </a:xfrm>
        </p:spPr>
        <p:txBody>
          <a:bodyPr spcFirstLastPara="1" vert="horz" lIns="121900" tIns="121900" rIns="121900" bIns="121900" rtlCol="0" anchor="ctr">
            <a:noAutofit/>
          </a:bodyPr>
          <a:lstStyle/>
          <a:p>
            <a:pPr marL="0" indent="0">
              <a:spcAft>
                <a:spcPct val="0"/>
              </a:spcAft>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Cô-péc-ních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sinh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năm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1473</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năm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1543. </a:t>
            </a:r>
            <a:r>
              <a:rPr lang="en-US" altLang="en-US" sz="2800" dirty="0" err="1">
                <a:solidFill>
                  <a:srgbClr val="0000FF"/>
                </a:solidFill>
                <a:latin typeface="Times New Roman" panose="02020603050405020304" pitchFamily="18" charset="0"/>
                <a:cs typeface="Times New Roman" panose="02020603050405020304" pitchFamily="18" charset="0"/>
              </a:rPr>
              <a:t>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sinh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tại</a:t>
            </a:r>
            <a:r>
              <a:rPr lang="en-US" altLang="en-US" sz="2800" dirty="0">
                <a:solidFill>
                  <a:srgbClr val="0000FF"/>
                </a:solidFill>
                <a:latin typeface="Times New Roman" panose="02020603050405020304" pitchFamily="18" charset="0"/>
                <a:cs typeface="Times New Roman" panose="02020603050405020304" pitchFamily="18" charset="0"/>
              </a:rPr>
              <a:t> Ba Lan. </a:t>
            </a:r>
          </a:p>
          <a:p>
            <a:pPr marL="0" indent="0">
              <a:spcAft>
                <a:spcPct val="0"/>
              </a:spcAft>
              <a:buNone/>
            </a:pPr>
            <a:r>
              <a:rPr lang="en-US" altLang="en-US" sz="2800" dirty="0">
                <a:solidFill>
                  <a:srgbClr val="0000FF"/>
                </a:solidFill>
                <a:latin typeface="Times New Roman" panose="02020603050405020304" pitchFamily="18" charset="0"/>
                <a:cs typeface="Times New Roman" panose="02020603050405020304" pitchFamily="18" charset="0"/>
              </a:rPr>
              <a:t>- L</a:t>
            </a:r>
            <a:r>
              <a:rPr lang="vi-VN" altLang="en-US" sz="2800" dirty="0">
                <a:solidFill>
                  <a:srgbClr val="0000FF"/>
                </a:solidFill>
                <a:latin typeface="Times New Roman" panose="02020603050405020304" pitchFamily="18" charset="0"/>
                <a:cs typeface="Times New Roman" panose="02020603050405020304" pitchFamily="18" charset="0"/>
              </a:rPr>
              <a:t>à một nhà toán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học</a:t>
            </a:r>
            <a:r>
              <a:rPr lang="vi-VN" altLang="en-US" sz="2800" dirty="0">
                <a:solidFill>
                  <a:srgbClr val="0000FF"/>
                </a:solidFill>
                <a:latin typeface="Times New Roman" panose="02020603050405020304" pitchFamily="18" charset="0"/>
                <a:cs typeface="Times New Roman" panose="02020603050405020304" pitchFamily="18" charset="0"/>
              </a:rPr>
              <a:t>, thiên văn </a:t>
            </a:r>
            <a:r>
              <a:rPr lang="en-US" altLang="en-US" sz="2800" dirty="0" err="1">
                <a:solidFill>
                  <a:srgbClr val="0000FF"/>
                </a:solidFill>
                <a:latin typeface="Times New Roman" panose="02020603050405020304" pitchFamily="18" charset="0"/>
                <a:cs typeface="Times New Roman" panose="02020603050405020304" pitchFamily="18" charset="0"/>
              </a:rPr>
              <a:t>học</a:t>
            </a:r>
            <a:r>
              <a:rPr lang="vi-VN" altLang="en-US" sz="2800" dirty="0">
                <a:solidFill>
                  <a:srgbClr val="0000FF"/>
                </a:solidFill>
                <a:latin typeface="Times New Roman" panose="02020603050405020304" pitchFamily="18" charset="0"/>
                <a:cs typeface="Times New Roman" panose="02020603050405020304" pitchFamily="18" charset="0"/>
              </a:rPr>
              <a:t>, luật gia, nhà tâm lý học, học giả kinh điển, nhà ngoại giao, nhà kinh tế. Trong số những khả năng của mình, ông đã lựa chọn </a:t>
            </a:r>
            <a:r>
              <a:rPr lang="vi-VN" altLang="en-US" sz="2800" b="1" dirty="0">
                <a:solidFill>
                  <a:srgbClr val="0000FF"/>
                </a:solidFill>
                <a:latin typeface="Times New Roman" panose="02020603050405020304" pitchFamily="18" charset="0"/>
                <a:cs typeface="Times New Roman" panose="02020603050405020304" pitchFamily="18" charset="0"/>
              </a:rPr>
              <a:t>thiên văn học </a:t>
            </a:r>
            <a:r>
              <a:rPr lang="vi-VN" altLang="en-US" sz="2800" dirty="0">
                <a:solidFill>
                  <a:srgbClr val="0000FF"/>
                </a:solidFill>
                <a:latin typeface="Times New Roman" panose="02020603050405020304" pitchFamily="18" charset="0"/>
                <a:cs typeface="Times New Roman" panose="02020603050405020304" pitchFamily="18" charset="0"/>
              </a:rPr>
              <a:t>làm nghề nghiệp chính</a:t>
            </a:r>
            <a:r>
              <a:rPr lang="en-US" altLang="en-US" sz="2800" dirty="0">
                <a:solidFill>
                  <a:srgbClr val="0000FF"/>
                </a:solidFill>
                <a:latin typeface="Times New Roman" panose="02020603050405020304" pitchFamily="18" charset="0"/>
                <a:cs typeface="Times New Roman" panose="02020603050405020304" pitchFamily="18" charset="0"/>
              </a:rPr>
              <a:t>.</a:t>
            </a:r>
          </a:p>
          <a:p>
            <a:pPr marL="0" indent="0">
              <a:spcAft>
                <a:spcPct val="0"/>
              </a:spcAft>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Nổi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tiếng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với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thuyết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nhật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tâm</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pic>
        <p:nvPicPr>
          <p:cNvPr id="1351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4212" y="918632"/>
            <a:ext cx="4668292" cy="56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921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311"/>
          <p:cNvSpPr>
            <a:spLocks noGrp="1" noChangeArrowheads="1"/>
          </p:cNvSpPr>
          <p:nvPr>
            <p:ph type="title"/>
          </p:nvPr>
        </p:nvSpPr>
        <p:spPr>
          <a:xfrm>
            <a:off x="2423592" y="332656"/>
            <a:ext cx="7362825" cy="576064"/>
          </a:xfrm>
        </p:spPr>
        <p:txBody>
          <a:bodyPr vert="horz" lIns="121900" tIns="121900" rIns="121900" bIns="121900" rtlCol="0" anchor="b">
            <a:normAutofit fontScale="90000"/>
          </a:bodyPr>
          <a:lstStyle/>
          <a:p>
            <a:r>
              <a:rPr lang="en-US" altLang="en-US" sz="3200" dirty="0">
                <a:solidFill>
                  <a:srgbClr val="FF0000"/>
                </a:solidFill>
                <a:latin typeface="Arial" panose="020B0604020202020204" pitchFamily="34" charset="0"/>
                <a:cs typeface="Arial" panose="020B0604020202020204" pitchFamily="34" charset="0"/>
              </a:rPr>
              <a:t>Ga-li-</a:t>
            </a:r>
            <a:r>
              <a:rPr lang="en-US" altLang="en-US" sz="3200" dirty="0" err="1">
                <a:solidFill>
                  <a:srgbClr val="FF0000"/>
                </a:solidFill>
                <a:latin typeface="Arial" panose="020B0604020202020204" pitchFamily="34" charset="0"/>
                <a:cs typeface="Arial" panose="020B0604020202020204" pitchFamily="34" charset="0"/>
              </a:rPr>
              <a:t>lê</a:t>
            </a:r>
            <a:endParaRPr lang="en-US" altLang="en-US" sz="3200" dirty="0">
              <a:solidFill>
                <a:srgbClr val="FF0000"/>
              </a:solidFill>
              <a:latin typeface="Arial" panose="020B0604020202020204" pitchFamily="34" charset="0"/>
              <a:cs typeface="Arial" panose="020B0604020202020204" pitchFamily="34" charset="0"/>
            </a:endParaRPr>
          </a:p>
        </p:txBody>
      </p:sp>
      <p:sp>
        <p:nvSpPr>
          <p:cNvPr id="8" name="TextBox 1"/>
          <p:cNvSpPr txBox="1">
            <a:spLocks noChangeArrowheads="1"/>
          </p:cNvSpPr>
          <p:nvPr/>
        </p:nvSpPr>
        <p:spPr bwMode="auto">
          <a:xfrm>
            <a:off x="695400" y="1268760"/>
            <a:ext cx="51085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dirty="0" smtClean="0">
                <a:solidFill>
                  <a:srgbClr val="0000FF"/>
                </a:solidFill>
                <a:latin typeface="Times New Roman" panose="02020603050405020304" pitchFamily="18" charset="0"/>
                <a:cs typeface="Times New Roman" panose="02020603050405020304" pitchFamily="18" charset="0"/>
              </a:rPr>
              <a:t>- Ga-li-</a:t>
            </a:r>
            <a:r>
              <a:rPr lang="en-US" altLang="en-US" sz="2800" dirty="0" err="1" smtClean="0">
                <a:solidFill>
                  <a:srgbClr val="0000FF"/>
                </a:solidFill>
                <a:latin typeface="Times New Roman" panose="02020603050405020304" pitchFamily="18" charset="0"/>
                <a:cs typeface="Times New Roman" panose="02020603050405020304" pitchFamily="18" charset="0"/>
              </a:rPr>
              <a:t>lê</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sinh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năm</a:t>
            </a:r>
            <a:r>
              <a:rPr lang="en-US" altLang="en-US" sz="2800" dirty="0">
                <a:solidFill>
                  <a:srgbClr val="0000FF"/>
                </a:solidFill>
                <a:latin typeface="Times New Roman" panose="02020603050405020304" pitchFamily="18" charset="0"/>
                <a:cs typeface="Times New Roman" panose="02020603050405020304" pitchFamily="18" charset="0"/>
              </a:rPr>
              <a:t> 1564, </a:t>
            </a:r>
            <a:r>
              <a:rPr lang="en-US" altLang="en-US" sz="2800" dirty="0" err="1">
                <a:solidFill>
                  <a:srgbClr val="0000FF"/>
                </a:solidFill>
                <a:latin typeface="Times New Roman" panose="02020603050405020304" pitchFamily="18" charset="0"/>
                <a:cs typeface="Times New Roman" panose="02020603050405020304" pitchFamily="18" charset="0"/>
              </a:rPr>
              <a:t>mất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năm</a:t>
            </a:r>
            <a:r>
              <a:rPr lang="en-US" altLang="en-US" sz="2800" dirty="0">
                <a:solidFill>
                  <a:srgbClr val="0000FF"/>
                </a:solidFill>
                <a:latin typeface="Times New Roman" panose="02020603050405020304" pitchFamily="18" charset="0"/>
                <a:cs typeface="Times New Roman" panose="02020603050405020304" pitchFamily="18" charset="0"/>
              </a:rPr>
              <a:t> 1642</a:t>
            </a:r>
          </a:p>
          <a:p>
            <a:pPr algn="just">
              <a:spcBef>
                <a:spcPct val="0"/>
              </a:spcBef>
              <a:buFontTx/>
              <a:buNone/>
            </a:pPr>
            <a:r>
              <a:rPr lang="en-US" altLang="en-US" sz="2800" dirty="0" smtClean="0">
                <a:solidFill>
                  <a:srgbClr val="0000FF"/>
                </a:solidFill>
                <a:latin typeface="Times New Roman" panose="02020603050405020304" pitchFamily="18" charset="0"/>
                <a:cs typeface="Times New Roman" panose="02020603050405020304" pitchFamily="18" charset="0"/>
              </a:rPr>
              <a:t>- L</a:t>
            </a:r>
            <a:r>
              <a:rPr lang="vi-VN" altLang="en-US" sz="2800" dirty="0">
                <a:solidFill>
                  <a:srgbClr val="0000FF"/>
                </a:solidFill>
                <a:latin typeface="Times New Roman" panose="02020603050405020304" pitchFamily="18" charset="0"/>
                <a:cs typeface="Times New Roman" panose="02020603050405020304" pitchFamily="18" charset="0"/>
              </a:rPr>
              <a:t>à một nhà thiên văn học, vật lý học, toán học và triế</a:t>
            </a:r>
            <a:r>
              <a:rPr lang="en-US" altLang="en-US" sz="2800" dirty="0">
                <a:solidFill>
                  <a:srgbClr val="0000FF"/>
                </a:solidFill>
                <a:latin typeface="Times New Roman" panose="02020603050405020304" pitchFamily="18" charset="0"/>
                <a:cs typeface="Times New Roman" panose="02020603050405020304" pitchFamily="18" charset="0"/>
              </a:rPr>
              <a:t>t</a:t>
            </a:r>
            <a:r>
              <a:rPr lang="vi-VN" altLang="en-US" sz="2800" dirty="0">
                <a:solidFill>
                  <a:srgbClr val="0000FF"/>
                </a:solidFill>
                <a:latin typeface="Times New Roman" panose="02020603050405020304" pitchFamily="18" charset="0"/>
                <a:cs typeface="Times New Roman" panose="02020603050405020304" pitchFamily="18" charset="0"/>
              </a:rPr>
              <a:t> học người Ý, người đóng vai trò quan trọng trong cuộc cách mạng khoa học</a:t>
            </a:r>
            <a:r>
              <a:rPr lang="en-US" altLang="en-US" sz="2800" dirty="0">
                <a:solidFill>
                  <a:srgbClr val="0000FF"/>
                </a:solidFill>
                <a:latin typeface="Times New Roman" panose="02020603050405020304" pitchFamily="18" charset="0"/>
                <a:cs typeface="Times New Roman" panose="02020603050405020304" pitchFamily="18" charset="0"/>
              </a:rPr>
              <a:t>.</a:t>
            </a:r>
          </a:p>
          <a:p>
            <a:pPr algn="just">
              <a:spcBef>
                <a:spcPct val="0"/>
              </a:spcBef>
              <a:buFontTx/>
              <a:buNone/>
            </a:pP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Là</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người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ủng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hộ</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chủ</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nghĩa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Cô-péc-ních</a:t>
            </a:r>
            <a:r>
              <a:rPr lang="en-US" altLang="en-US" sz="2800" dirty="0">
                <a:solidFill>
                  <a:srgbClr val="0000FF"/>
                </a:solidFill>
                <a:latin typeface="Times New Roman" panose="02020603050405020304" pitchFamily="18" charset="0"/>
                <a:cs typeface="Times New Roman" panose="02020603050405020304" pitchFamily="18" charset="0"/>
              </a:rPr>
              <a:t>.</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5004" y="941120"/>
            <a:ext cx="4743524" cy="558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874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0672" y="183196"/>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1498600"/>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H="1">
            <a:off x="5994355" y="4149080"/>
            <a:ext cx="120650" cy="3508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31"/>
          <p:cNvSpPr txBox="1">
            <a:spLocks noChangeArrowheads="1"/>
          </p:cNvSpPr>
          <p:nvPr/>
        </p:nvSpPr>
        <p:spPr>
          <a:xfrm>
            <a:off x="1991544" y="2725757"/>
            <a:ext cx="8784976" cy="243143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altLang="en-US" sz="4400" dirty="0" smtClean="0">
                <a:solidFill>
                  <a:srgbClr val="000000"/>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Arial" panose="020B0604020202020204" pitchFamily="34" charset="0"/>
                <a:cs typeface="Arial" panose="020B0604020202020204" pitchFamily="34" charset="0"/>
              </a:rPr>
              <a:t>Chưa</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đầy</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một</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thế</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kỉ</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sau</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năm</a:t>
            </a:r>
            <a:r>
              <a:rPr lang="en-US" altLang="en-US" sz="3600" dirty="0" smtClean="0">
                <a:solidFill>
                  <a:srgbClr val="0000FF"/>
                </a:solidFill>
                <a:latin typeface="Arial" panose="020B0604020202020204" pitchFamily="34" charset="0"/>
                <a:cs typeface="Arial" panose="020B0604020202020204" pitchFamily="34" charset="0"/>
              </a:rPr>
              <a:t> 1632, </a:t>
            </a:r>
            <a:r>
              <a:rPr lang="en-US" altLang="en-US" sz="3600" dirty="0" err="1" smtClean="0">
                <a:solidFill>
                  <a:srgbClr val="0000FF"/>
                </a:solidFill>
                <a:latin typeface="Arial" panose="020B0604020202020204" pitchFamily="34" charset="0"/>
                <a:cs typeface="Arial" panose="020B0604020202020204" pitchFamily="34" charset="0"/>
              </a:rPr>
              <a:t>nhà</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thiên</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văn</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học</a:t>
            </a:r>
            <a:r>
              <a:rPr lang="en-US" altLang="en-US" sz="3600" dirty="0" smtClean="0">
                <a:solidFill>
                  <a:srgbClr val="0000FF"/>
                </a:solidFill>
                <a:latin typeface="Arial" panose="020B0604020202020204" pitchFamily="34" charset="0"/>
                <a:cs typeface="Arial" panose="020B0604020202020204" pitchFamily="34" charset="0"/>
              </a:rPr>
              <a:t> Ga-li-</a:t>
            </a:r>
            <a:r>
              <a:rPr lang="en-US" altLang="en-US" sz="3600" dirty="0" err="1" smtClean="0">
                <a:solidFill>
                  <a:srgbClr val="0000FF"/>
                </a:solidFill>
                <a:latin typeface="Arial" panose="020B0604020202020204" pitchFamily="34" charset="0"/>
                <a:cs typeface="Arial" panose="020B0604020202020204" pitchFamily="34" charset="0"/>
              </a:rPr>
              <a:t>lê</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lại</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cho</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ra</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đời</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một</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cuốn</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sách</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mới</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cổ</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vũ</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cho</a:t>
            </a:r>
            <a:r>
              <a:rPr lang="en-US" altLang="en-US" sz="3600" dirty="0" smtClean="0">
                <a:solidFill>
                  <a:srgbClr val="0000FF"/>
                </a:solidFill>
                <a:latin typeface="Arial" panose="020B0604020202020204" pitchFamily="34" charset="0"/>
                <a:cs typeface="Arial" panose="020B0604020202020204" pitchFamily="34" charset="0"/>
              </a:rPr>
              <a:t> ý </a:t>
            </a:r>
            <a:r>
              <a:rPr lang="en-US" altLang="en-US" sz="3600" dirty="0" err="1" smtClean="0">
                <a:solidFill>
                  <a:srgbClr val="0000FF"/>
                </a:solidFill>
                <a:latin typeface="Arial" panose="020B0604020202020204" pitchFamily="34" charset="0"/>
                <a:cs typeface="Arial" panose="020B0604020202020204" pitchFamily="34" charset="0"/>
              </a:rPr>
              <a:t>kiến</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của</a:t>
            </a:r>
            <a:r>
              <a:rPr lang="en-US" altLang="en-US" sz="3600" dirty="0" smtClean="0">
                <a:solidFill>
                  <a:srgbClr val="0000FF"/>
                </a:solidFill>
                <a:latin typeface="Arial" panose="020B0604020202020204" pitchFamily="34" charset="0"/>
                <a:cs typeface="Arial" panose="020B0604020202020204" pitchFamily="34" charset="0"/>
              </a:rPr>
              <a:t> </a:t>
            </a:r>
            <a:r>
              <a:rPr lang="en-US" altLang="en-US" sz="3600" dirty="0" err="1" smtClean="0">
                <a:solidFill>
                  <a:srgbClr val="0000FF"/>
                </a:solidFill>
                <a:latin typeface="Arial" panose="020B0604020202020204" pitchFamily="34" charset="0"/>
                <a:cs typeface="Arial" panose="020B0604020202020204" pitchFamily="34" charset="0"/>
              </a:rPr>
              <a:t>Cô-péc-ních</a:t>
            </a:r>
            <a:r>
              <a:rPr lang="en-US" altLang="en-US" sz="3600" b="1" dirty="0">
                <a:solidFill>
                  <a:srgbClr val="0000FF"/>
                </a:solidFill>
                <a:latin typeface="Arial" panose="020B0604020202020204" pitchFamily="34" charset="0"/>
                <a:cs typeface="Arial" panose="020B0604020202020204" pitchFamily="34" charset="0"/>
              </a:rPr>
              <a:t>.</a:t>
            </a:r>
            <a:endParaRPr lang="en-US" altLang="en-US" sz="3600" b="1"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72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0672" y="183196"/>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2054572"/>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nhóm</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đôi</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33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458"/>
            <a:ext cx="12192000" cy="584775"/>
          </a:xfrm>
          <a:prstGeom prst="rect">
            <a:avLst/>
          </a:prstGeom>
          <a:noFill/>
          <a:ln w="9525">
            <a:noFill/>
            <a:miter lim="800000"/>
            <a:headEnd/>
            <a:tailEnd/>
          </a:ln>
        </p:spPr>
        <p:txBody>
          <a:bodyPr wrap="square">
            <a:spAutoFit/>
          </a:bodyPr>
          <a:lstStyle/>
          <a:p>
            <a:pPr algn="ctr" eaLnBrk="1" hangingPunct="1"/>
            <a:r>
              <a:rPr lang="en-US" sz="3200" b="1" dirty="0" smtClean="0">
                <a:solidFill>
                  <a:srgbClr val="FF0000"/>
                </a:solidFill>
                <a:latin typeface="Arial" panose="020B0604020202020204" pitchFamily="34" charset="0"/>
                <a:cs typeface="Arial" panose="020B0604020202020204" pitchFamily="34" charset="0"/>
              </a:rPr>
              <a:t>Dù </a:t>
            </a:r>
            <a:r>
              <a:rPr lang="en-US" sz="3200" b="1" dirty="0" err="1" smtClean="0">
                <a:solidFill>
                  <a:srgbClr val="FF0000"/>
                </a:solidFill>
                <a:latin typeface="Arial" panose="020B0604020202020204" pitchFamily="34" charset="0"/>
                <a:cs typeface="Arial" panose="020B0604020202020204" pitchFamily="34" charset="0"/>
              </a:rPr>
              <a:t>sao</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trái</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đất</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vẫn</a:t>
            </a:r>
            <a:r>
              <a:rPr lang="en-US" sz="3200" b="1" dirty="0" smtClean="0">
                <a:solidFill>
                  <a:srgbClr val="FF0000"/>
                </a:solidFill>
                <a:latin typeface="Arial" panose="020B0604020202020204" pitchFamily="34" charset="0"/>
                <a:cs typeface="Arial" panose="020B0604020202020204" pitchFamily="34" charset="0"/>
              </a:rPr>
              <a:t> quay !</a:t>
            </a:r>
            <a:endParaRPr lang="en-US" sz="3200"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263352" y="548680"/>
            <a:ext cx="11665296" cy="6309420"/>
          </a:xfrm>
          <a:prstGeom prst="rect">
            <a:avLst/>
          </a:prstGeom>
        </p:spPr>
        <p:txBody>
          <a:bodyPr wrap="square">
            <a:spAutoFit/>
          </a:bodyPr>
          <a:lstStyle/>
          <a:p>
            <a:pPr algn="just"/>
            <a:r>
              <a:rPr lang="vi-VN" sz="2000" dirty="0">
                <a:solidFill>
                  <a:srgbClr val="000000"/>
                </a:solidFill>
                <a:latin typeface="+mj-lt"/>
                <a:cs typeface="Times New Roman" panose="02020603050405020304" pitchFamily="18" charset="0"/>
              </a:rPr>
              <a:t>   </a:t>
            </a:r>
            <a:r>
              <a:rPr lang="vi-VN" sz="2400" dirty="0">
                <a:solidFill>
                  <a:srgbClr val="0000FF"/>
                </a:solidFill>
                <a:cs typeface="Times New Roman" panose="02020603050405020304" pitchFamily="18" charset="0"/>
              </a:rPr>
              <a:t>Xưa kia, người ta cứ nghĩ rằng trái đất là trung tâm của vũ trụ, đứng yên một chỗ, còn mặt trời, mặt trăng và muôn ngàn vì sao phải quay xung quanh cái tâm này. Người đầu tiên bác bỏ ý kiến sai lầm đó là nhà thiên văn học Ba Lan Cô-péc-ních. Năm 1543, Cô-péc-ních cho xuất bản một cuốn sách chứng minh rằng chính trái đất mới là một hành tinh quay xung quanh mặt trời. Phát hiện của nhà thiên văn học làm cho mọi người sửng sốt, thậm chí nó còn bị coi là tà thuyết vì nó ngược với những lời phán bảo của Chúa trời. </a:t>
            </a:r>
          </a:p>
          <a:p>
            <a:pPr algn="just"/>
            <a:r>
              <a:rPr lang="vi-VN" sz="2400" dirty="0">
                <a:solidFill>
                  <a:srgbClr val="000000"/>
                </a:solidFill>
                <a:cs typeface="Times New Roman" panose="02020603050405020304" pitchFamily="18" charset="0"/>
              </a:rPr>
              <a:t>   </a:t>
            </a:r>
            <a:r>
              <a:rPr lang="vi-VN" sz="2400" dirty="0">
                <a:solidFill>
                  <a:srgbClr val="FF00FF"/>
                </a:solidFill>
                <a:cs typeface="Times New Roman" panose="02020603050405020304" pitchFamily="18" charset="0"/>
              </a:rPr>
              <a:t>Chưa đầy một thế kỉ sau, năm 1632, nhà thiên văn học Ga-li-lê lại cho ra đời một cuốn sách mới cổ vũ cho ý kiến của Cô-péc-ních. Lập tức, tòa án quyết định cấm cuốn sách ấy và mang Ga-li-lê ra xét xử. Khi đó, nhà bác học đã gần bảy chục tuổi.</a:t>
            </a:r>
          </a:p>
          <a:p>
            <a:pPr algn="just"/>
            <a:r>
              <a:rPr lang="vi-VN" sz="2400" dirty="0">
                <a:solidFill>
                  <a:srgbClr val="000000"/>
                </a:solidFill>
                <a:cs typeface="Times New Roman" panose="02020603050405020304" pitchFamily="18" charset="0"/>
              </a:rPr>
              <a:t>  </a:t>
            </a:r>
            <a:r>
              <a:rPr lang="vi-VN" sz="2400" dirty="0">
                <a:solidFill>
                  <a:srgbClr val="00B050"/>
                </a:solidFill>
                <a:cs typeface="Times New Roman" panose="02020603050405020304" pitchFamily="18" charset="0"/>
              </a:rPr>
              <a:t> Bị coi là tội phạm, nhà bác học già buộc phải thề từ bỏ ý kiến cho rằng trái đất quay. Nhưng vừa bước ra khỏi tòa án, ông đã bực tức nói to:</a:t>
            </a:r>
          </a:p>
          <a:p>
            <a:pPr algn="just"/>
            <a:r>
              <a:rPr lang="vi-VN" sz="2400" dirty="0">
                <a:solidFill>
                  <a:srgbClr val="00B050"/>
                </a:solidFill>
                <a:cs typeface="Times New Roman" panose="02020603050405020304" pitchFamily="18" charset="0"/>
              </a:rPr>
              <a:t>- Dù sao trái đất vẫn quay!</a:t>
            </a:r>
          </a:p>
          <a:p>
            <a:pPr algn="just"/>
            <a:r>
              <a:rPr lang="vi-VN" sz="2400" dirty="0">
                <a:solidFill>
                  <a:srgbClr val="00B050"/>
                </a:solidFill>
                <a:cs typeface="Times New Roman" panose="02020603050405020304" pitchFamily="18" charset="0"/>
              </a:rPr>
              <a:t>   Ga-li-lê phải trải qua những năm cuối đời trong cảnh tù đày. Nhưng cuối cùng, lẽ phải đã thắng. Tư tưởng của hai nhà bác học dũng cảm đã trở thành chân lí giản dị trong đời sống ngày nay.</a:t>
            </a:r>
          </a:p>
          <a:p>
            <a:pPr algn="r"/>
            <a:r>
              <a:rPr lang="vi-VN" sz="2000" i="1" dirty="0">
                <a:solidFill>
                  <a:srgbClr val="000000"/>
                </a:solidFill>
                <a:latin typeface="+mj-lt"/>
                <a:cs typeface="Times New Roman" panose="02020603050405020304" pitchFamily="18" charset="0"/>
              </a:rPr>
              <a:t>Theo </a:t>
            </a:r>
            <a:r>
              <a:rPr lang="vi-VN" sz="2000" b="1" dirty="0">
                <a:solidFill>
                  <a:srgbClr val="000000"/>
                </a:solidFill>
                <a:latin typeface="+mj-lt"/>
                <a:cs typeface="Times New Roman" panose="02020603050405020304" pitchFamily="18" charset="0"/>
              </a:rPr>
              <a:t>LÊ NGUYÊN LONG, PHẠM NGỌC </a:t>
            </a:r>
            <a:r>
              <a:rPr lang="vi-VN" sz="2000" b="1" dirty="0" smtClean="0">
                <a:solidFill>
                  <a:srgbClr val="000000"/>
                </a:solidFill>
                <a:latin typeface="+mj-lt"/>
                <a:cs typeface="Times New Roman" panose="02020603050405020304" pitchFamily="18" charset="0"/>
              </a:rPr>
              <a:t>TOÀN</a:t>
            </a:r>
            <a:endParaRPr lang="en-US" sz="2000" dirty="0">
              <a:latin typeface="+mj-lt"/>
              <a:cs typeface="Times New Roman" panose="02020603050405020304" pitchFamily="18" charset="0"/>
            </a:endParaRPr>
          </a:p>
        </p:txBody>
      </p:sp>
    </p:spTree>
    <p:extLst>
      <p:ext uri="{BB962C8B-B14F-4D97-AF65-F5344CB8AC3E}">
        <p14:creationId xmlns:p14="http://schemas.microsoft.com/office/powerpoint/2010/main" val="2223313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819400" y="2846918"/>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82154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1384" y="188640"/>
            <a:ext cx="11233248" cy="1077218"/>
          </a:xfrm>
          <a:prstGeom prst="rect">
            <a:avLst/>
          </a:prstGeom>
        </p:spPr>
        <p:txBody>
          <a:bodyPr wrap="square">
            <a:spAutoFit/>
          </a:bodyPr>
          <a:lstStyle/>
          <a:p>
            <a:pPr>
              <a:spcBef>
                <a:spcPct val="50000"/>
              </a:spcBef>
            </a:pPr>
            <a:r>
              <a:rPr lang="en-US" altLang="en-US" sz="3200" b="1" dirty="0" smtClean="0">
                <a:latin typeface="Times New Roman" panose="02020603050405020304" pitchFamily="18" charset="0"/>
              </a:rPr>
              <a:t>1. Ý </a:t>
            </a:r>
            <a:r>
              <a:rPr lang="en-US" altLang="en-US" sz="3200" b="1" dirty="0" err="1">
                <a:latin typeface="Times New Roman" panose="02020603050405020304" pitchFamily="18" charset="0"/>
              </a:rPr>
              <a:t>kiến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của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Cô</a:t>
            </a:r>
            <a:r>
              <a:rPr lang="en-US" altLang="en-US" sz="3200" b="1" dirty="0">
                <a:latin typeface="Times New Roman" panose="02020603050405020304" pitchFamily="18" charset="0"/>
              </a:rPr>
              <a:t> – </a:t>
            </a:r>
            <a:r>
              <a:rPr lang="en-US" altLang="en-US" sz="3200" b="1" dirty="0" err="1">
                <a:latin typeface="Times New Roman" panose="02020603050405020304" pitchFamily="18" charset="0"/>
              </a:rPr>
              <a:t>péc</a:t>
            </a:r>
            <a:r>
              <a:rPr lang="en-US" altLang="en-US" sz="3200" b="1" dirty="0">
                <a:latin typeface="Times New Roman" panose="02020603050405020304" pitchFamily="18" charset="0"/>
              </a:rPr>
              <a:t> – </a:t>
            </a:r>
            <a:r>
              <a:rPr lang="en-US" altLang="en-US" sz="3200" b="1" dirty="0" err="1">
                <a:latin typeface="Times New Roman" panose="02020603050405020304" pitchFamily="18" charset="0"/>
              </a:rPr>
              <a:t>ních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gì</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khác</a:t>
            </a:r>
            <a:r>
              <a:rPr lang="en-US" altLang="en-US" sz="3200" b="1" dirty="0">
                <a:latin typeface="Times New Roman" panose="02020603050405020304" pitchFamily="18" charset="0"/>
              </a:rPr>
              <a:t> so </a:t>
            </a:r>
            <a:r>
              <a:rPr lang="en-US" altLang="en-US" sz="3200" b="1" dirty="0" err="1">
                <a:latin typeface="Times New Roman" panose="02020603050405020304" pitchFamily="18" charset="0"/>
              </a:rPr>
              <a:t>với</a:t>
            </a:r>
            <a:r>
              <a:rPr lang="en-US" altLang="en-US" sz="3200" b="1" dirty="0">
                <a:latin typeface="Times New Roman" panose="02020603050405020304" pitchFamily="18" charset="0"/>
              </a:rPr>
              <a:t> ý </a:t>
            </a:r>
            <a:r>
              <a:rPr lang="en-US" altLang="en-US" sz="3200" b="1" dirty="0" err="1">
                <a:latin typeface="Times New Roman" panose="02020603050405020304" pitchFamily="18" charset="0"/>
              </a:rPr>
              <a:t>kiến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chung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lúc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bấy</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giờ</a:t>
            </a:r>
            <a:r>
              <a:rPr lang="en-US" altLang="en-US" sz="3200" b="1" dirty="0">
                <a:latin typeface="Times New Roman" panose="02020603050405020304" pitchFamily="18" charset="0"/>
              </a:rPr>
              <a:t> ?</a:t>
            </a:r>
          </a:p>
        </p:txBody>
      </p:sp>
      <p:sp>
        <p:nvSpPr>
          <p:cNvPr id="5" name="Rectangle 4"/>
          <p:cNvSpPr/>
          <p:nvPr/>
        </p:nvSpPr>
        <p:spPr>
          <a:xfrm>
            <a:off x="551384" y="1340768"/>
            <a:ext cx="11233248" cy="2062103"/>
          </a:xfrm>
          <a:prstGeom prst="rect">
            <a:avLst/>
          </a:prstGeom>
        </p:spPr>
        <p:txBody>
          <a:bodyPr wrap="square">
            <a:spAutoFit/>
          </a:bodyPr>
          <a:lstStyle/>
          <a:p>
            <a:pPr>
              <a:spcBef>
                <a:spcPct val="50000"/>
              </a:spcBef>
            </a:pPr>
            <a:r>
              <a:rPr lang="en-US" altLang="en-US" sz="3200" dirty="0" smtClean="0">
                <a:solidFill>
                  <a:srgbClr val="0000FF"/>
                </a:solidFill>
                <a:latin typeface="Times New Roman" panose="02020603050405020304" pitchFamily="18" charset="0"/>
              </a:rPr>
              <a:t>	</a:t>
            </a:r>
            <a:r>
              <a:rPr lang="en-US" altLang="en-US" sz="3200" b="1" dirty="0" smtClean="0">
                <a:solidFill>
                  <a:srgbClr val="0000FF"/>
                </a:solidFill>
                <a:latin typeface="Times New Roman" panose="02020603050405020304" pitchFamily="18" charset="0"/>
              </a:rPr>
              <a:t>- </a:t>
            </a:r>
            <a:r>
              <a:rPr lang="en-US" altLang="en-US" sz="3200" b="1" dirty="0" err="1" smtClean="0">
                <a:solidFill>
                  <a:srgbClr val="0000FF"/>
                </a:solidFill>
                <a:latin typeface="Times New Roman" panose="02020603050405020304" pitchFamily="18" charset="0"/>
              </a:rPr>
              <a:t>Lúc</a:t>
            </a:r>
            <a:r>
              <a:rPr lang="en-US" altLang="en-US" sz="3200" b="1" dirty="0" smtClean="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bấy</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giờ</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người</a:t>
            </a:r>
            <a:r>
              <a:rPr lang="en-US" altLang="en-US" sz="3200" b="1" dirty="0">
                <a:solidFill>
                  <a:srgbClr val="0000FF"/>
                </a:solidFill>
                <a:latin typeface="Times New Roman" panose="02020603050405020304" pitchFamily="18" charset="0"/>
              </a:rPr>
              <a:t> ta </a:t>
            </a:r>
            <a:r>
              <a:rPr lang="en-US" altLang="en-US" sz="3200" b="1" dirty="0" err="1">
                <a:solidFill>
                  <a:srgbClr val="0000FF"/>
                </a:solidFill>
                <a:latin typeface="Times New Roman" panose="02020603050405020304" pitchFamily="18" charset="0"/>
              </a:rPr>
              <a:t>cho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rằng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Trái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Đất</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là</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trung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tâm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của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vũ</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trụ</a:t>
            </a:r>
            <a:r>
              <a:rPr lang="en-US" altLang="en-US" sz="3200" b="1" dirty="0">
                <a:solidFill>
                  <a:srgbClr val="0000FF"/>
                </a:solidFill>
                <a:latin typeface="Times New Roman" panose="02020603050405020304" pitchFamily="18" charset="0"/>
              </a:rPr>
              <a:t> </a:t>
            </a:r>
            <a:r>
              <a:rPr lang="vi-VN" altLang="en-US" sz="3200" b="1" dirty="0">
                <a:solidFill>
                  <a:srgbClr val="0000FF"/>
                </a:solidFill>
                <a:latin typeface="Times New Roman" panose="02020603050405020304" pitchFamily="18" charset="0"/>
              </a:rPr>
              <a:t>đứng yên một chỗ,</a:t>
            </a:r>
            <a:r>
              <a:rPr lang="en-US" altLang="en-US" sz="3200" b="1" dirty="0">
                <a:solidFill>
                  <a:srgbClr val="0000FF"/>
                </a:solidFill>
                <a:latin typeface="Times New Roman" panose="02020603050405020304" pitchFamily="18" charset="0"/>
              </a:rPr>
              <a:t> </a:t>
            </a:r>
            <a:r>
              <a:rPr lang="vi-VN" altLang="en-US" sz="3200" b="1" dirty="0">
                <a:solidFill>
                  <a:srgbClr val="0000FF"/>
                </a:solidFill>
                <a:latin typeface="Times New Roman" panose="02020603050405020304" pitchFamily="18" charset="0"/>
              </a:rPr>
              <a:t>còn mặt trời,</a:t>
            </a:r>
            <a:r>
              <a:rPr lang="en-US" altLang="en-US" sz="3200" b="1" dirty="0">
                <a:solidFill>
                  <a:srgbClr val="0000FF"/>
                </a:solidFill>
                <a:latin typeface="Times New Roman" panose="02020603050405020304" pitchFamily="18" charset="0"/>
              </a:rPr>
              <a:t> </a:t>
            </a:r>
            <a:r>
              <a:rPr lang="vi-VN" altLang="en-US" sz="3200" b="1" dirty="0">
                <a:solidFill>
                  <a:srgbClr val="0000FF"/>
                </a:solidFill>
                <a:latin typeface="Times New Roman" panose="02020603050405020304" pitchFamily="18" charset="0"/>
              </a:rPr>
              <a:t>mặt trăng và các vì sao quay xung quanh trái đất. Cô- péc ních lại chứng minh rằng trái đất mới là một hành tinh quay xung quanh </a:t>
            </a:r>
            <a:r>
              <a:rPr lang="en-US" altLang="en-US" sz="3200" b="1" dirty="0">
                <a:solidFill>
                  <a:srgbClr val="0000FF"/>
                </a:solidFill>
                <a:latin typeface="Times New Roman" panose="02020603050405020304" pitchFamily="18" charset="0"/>
              </a:rPr>
              <a:t>M</a:t>
            </a:r>
            <a:r>
              <a:rPr lang="vi-VN" altLang="en-US" sz="3200" b="1" dirty="0">
                <a:solidFill>
                  <a:srgbClr val="0000FF"/>
                </a:solidFill>
                <a:latin typeface="Times New Roman" panose="02020603050405020304" pitchFamily="18" charset="0"/>
              </a:rPr>
              <a:t>ặt trời.</a:t>
            </a:r>
            <a:endParaRPr lang="en-US" altLang="en-US" sz="3200" b="1" dirty="0">
              <a:solidFill>
                <a:srgbClr val="0000FF"/>
              </a:solidFill>
              <a:latin typeface="Times New Roman" panose="02020603050405020304" pitchFamily="18" charset="0"/>
            </a:endParaRPr>
          </a:p>
        </p:txBody>
      </p:sp>
      <p:sp>
        <p:nvSpPr>
          <p:cNvPr id="6" name="Rectangle 5"/>
          <p:cNvSpPr/>
          <p:nvPr/>
        </p:nvSpPr>
        <p:spPr>
          <a:xfrm>
            <a:off x="545064" y="3763888"/>
            <a:ext cx="11239568" cy="584775"/>
          </a:xfrm>
          <a:prstGeom prst="rect">
            <a:avLst/>
          </a:prstGeom>
        </p:spPr>
        <p:txBody>
          <a:bodyPr wrap="square">
            <a:spAutoFit/>
          </a:bodyPr>
          <a:lstStyle/>
          <a:p>
            <a:pPr>
              <a:spcBef>
                <a:spcPct val="50000"/>
              </a:spcBef>
            </a:pP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Vì</a:t>
            </a:r>
            <a:r>
              <a:rPr lang="en-US" altLang="en-US" sz="3200" b="1" dirty="0" smtClean="0">
                <a:latin typeface="Times New Roman" panose="02020603050405020304" pitchFamily="18" charset="0"/>
              </a:rPr>
              <a:t> </a:t>
            </a:r>
            <a:r>
              <a:rPr lang="en-US" altLang="en-US" sz="3200" b="1" dirty="0" err="1">
                <a:latin typeface="Times New Roman" panose="02020603050405020304" pitchFamily="18" charset="0"/>
              </a:rPr>
              <a:t>sao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phát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hiện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của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Cô-péc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ních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lại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bị</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coi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là</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tà</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thuyết</a:t>
            </a:r>
            <a:r>
              <a:rPr lang="en-US" altLang="en-US" sz="3200" b="1" dirty="0">
                <a:latin typeface="Times New Roman" panose="02020603050405020304" pitchFamily="18" charset="0"/>
              </a:rPr>
              <a:t>?</a:t>
            </a:r>
          </a:p>
        </p:txBody>
      </p:sp>
      <p:sp>
        <p:nvSpPr>
          <p:cNvPr id="7" name="Rectangle 6"/>
          <p:cNvSpPr/>
          <p:nvPr/>
        </p:nvSpPr>
        <p:spPr>
          <a:xfrm>
            <a:off x="545064" y="4437112"/>
            <a:ext cx="11239568" cy="584775"/>
          </a:xfrm>
          <a:prstGeom prst="rect">
            <a:avLst/>
          </a:prstGeom>
        </p:spPr>
        <p:txBody>
          <a:bodyPr wrap="square">
            <a:spAutoFit/>
          </a:bodyPr>
          <a:lstStyle/>
          <a:p>
            <a:pPr algn="just">
              <a:spcBef>
                <a:spcPct val="0"/>
              </a:spcBef>
              <a:buFontTx/>
              <a:buNone/>
            </a:pPr>
            <a:r>
              <a:rPr lang="en-US" altLang="en-US" sz="3200" b="1" dirty="0" smtClean="0">
                <a:solidFill>
                  <a:srgbClr val="0000FF"/>
                </a:solidFill>
                <a:latin typeface="Times New Roman" panose="02020603050405020304" pitchFamily="18" charset="0"/>
                <a:cs typeface="Times New Roman" panose="02020603050405020304" pitchFamily="18" charset="0"/>
              </a:rPr>
              <a:t>	- </a:t>
            </a:r>
            <a:r>
              <a:rPr lang="en-US" altLang="en-US" sz="3200" b="1" dirty="0" err="1" smtClean="0">
                <a:solidFill>
                  <a:srgbClr val="0000FF"/>
                </a:solidFill>
                <a:latin typeface="Times New Roman" panose="02020603050405020304" pitchFamily="18" charset="0"/>
                <a:cs typeface="Times New Roman" panose="02020603050405020304" pitchFamily="18" charset="0"/>
              </a:rPr>
              <a:t>Vì</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ngược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lời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phán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bảo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Chúa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trời</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
        <p:nvSpPr>
          <p:cNvPr id="8" name="Google Shape;346;p23"/>
          <p:cNvSpPr txBox="1"/>
          <p:nvPr/>
        </p:nvSpPr>
        <p:spPr>
          <a:xfrm>
            <a:off x="545064" y="5301208"/>
            <a:ext cx="11239568" cy="597042"/>
          </a:xfrm>
          <a:prstGeom prst="rect">
            <a:avLst/>
          </a:prstGeom>
          <a:solidFill>
            <a:schemeClr val="accent6">
              <a:lumMod val="20000"/>
              <a:lumOff val="80000"/>
            </a:schemeClr>
          </a:solidFill>
          <a:ln>
            <a:noFill/>
          </a:ln>
        </p:spPr>
        <p:txBody>
          <a:bodyPr spcFirstLastPara="1" wrap="square" lIns="121900" tIns="121900" rIns="121900" bIns="121900" anchor="ctr" anchorCtr="0">
            <a:noAutofit/>
          </a:bodyPr>
          <a:lstStyle/>
          <a:p>
            <a:r>
              <a:rPr lang="en-US" sz="3200" dirty="0" smtClean="0">
                <a:solidFill>
                  <a:srgbClr val="FF0000"/>
                </a:solidFill>
                <a:latin typeface="Arial" panose="020B0604020202020204" pitchFamily="34" charset="0"/>
                <a:ea typeface="Bowlby One"/>
                <a:cs typeface="Arial" panose="020B0604020202020204" pitchFamily="34" charset="0"/>
                <a:sym typeface="Bowlby One"/>
              </a:rPr>
              <a:t>* Ý 1 ?</a:t>
            </a:r>
            <a:endParaRPr lang="en-US" sz="3200" dirty="0">
              <a:solidFill>
                <a:srgbClr val="FF0000"/>
              </a:solidFill>
              <a:latin typeface="Arial" pitchFamily="34" charset="0"/>
              <a:cs typeface="Arial" pitchFamily="34" charset="0"/>
            </a:endParaRPr>
          </a:p>
        </p:txBody>
      </p:sp>
      <p:sp>
        <p:nvSpPr>
          <p:cNvPr id="9" name="Rectangle 8"/>
          <p:cNvSpPr>
            <a:spLocks noChangeArrowheads="1"/>
          </p:cNvSpPr>
          <p:nvPr/>
        </p:nvSpPr>
        <p:spPr bwMode="auto">
          <a:xfrm>
            <a:off x="545064" y="6093296"/>
            <a:ext cx="11239568" cy="584775"/>
          </a:xfrm>
          <a:prstGeom prst="rect">
            <a:avLst/>
          </a:prstGeom>
          <a:solidFill>
            <a:schemeClr val="accent5">
              <a:lumMod val="20000"/>
              <a:lumOff val="80000"/>
            </a:schemeClr>
          </a:solidFill>
          <a:ln w="9525">
            <a:noFill/>
            <a:miter lim="800000"/>
            <a:headEnd/>
            <a:tailEnd/>
          </a:ln>
        </p:spPr>
        <p:txBody>
          <a:bodyPr wrap="square">
            <a:spAutoFit/>
          </a:bodyPr>
          <a:lstStyle/>
          <a:p>
            <a:pPr>
              <a:defRPr/>
            </a:pPr>
            <a:r>
              <a:rPr lang="en-US" sz="3200" b="1" dirty="0" smtClean="0">
                <a:solidFill>
                  <a:srgbClr val="FF0000"/>
                </a:solidFill>
                <a:latin typeface="Times New Roman" pitchFamily="18" charset="0"/>
                <a:cs typeface="Times New Roman" pitchFamily="18" charset="0"/>
              </a:rPr>
              <a:t>Ý 1: </a:t>
            </a:r>
            <a:r>
              <a:rPr lang="en-US" sz="3200" b="1" kern="0" dirty="0" err="1" smtClean="0">
                <a:solidFill>
                  <a:srgbClr val="0000FF"/>
                </a:solidFill>
                <a:latin typeface="Times New Roman" panose="02020603050405020304" pitchFamily="18" charset="0"/>
                <a:cs typeface="Times New Roman" panose="02020603050405020304" pitchFamily="18" charset="0"/>
              </a:rPr>
              <a:t>Cô-péc-ních</a:t>
            </a:r>
            <a:r>
              <a:rPr lang="en-US" sz="3200" b="1" kern="0" dirty="0" smtClean="0">
                <a:solidFill>
                  <a:srgbClr val="0000FF"/>
                </a:solidFill>
                <a:latin typeface="Times New Roman" panose="02020603050405020304" pitchFamily="18" charset="0"/>
                <a:cs typeface="Times New Roman" panose="02020603050405020304" pitchFamily="18" charset="0"/>
              </a:rPr>
              <a:t> </a:t>
            </a:r>
            <a:r>
              <a:rPr lang="en-US" sz="3200" b="1" kern="0" dirty="0" err="1" smtClean="0">
                <a:solidFill>
                  <a:srgbClr val="0000FF"/>
                </a:solidFill>
                <a:latin typeface="Times New Roman" panose="02020603050405020304" pitchFamily="18" charset="0"/>
                <a:cs typeface="Times New Roman" panose="02020603050405020304" pitchFamily="18" charset="0"/>
              </a:rPr>
              <a:t>công</a:t>
            </a:r>
            <a:r>
              <a:rPr lang="en-US" sz="3200" b="1" kern="0" dirty="0" smtClean="0">
                <a:solidFill>
                  <a:srgbClr val="0000FF"/>
                </a:solidFill>
                <a:latin typeface="Times New Roman" panose="02020603050405020304" pitchFamily="18" charset="0"/>
                <a:cs typeface="Times New Roman" panose="02020603050405020304" pitchFamily="18" charset="0"/>
              </a:rPr>
              <a:t> </a:t>
            </a:r>
            <a:r>
              <a:rPr lang="en-US" sz="3200" b="1" kern="0" dirty="0" err="1" smtClean="0">
                <a:solidFill>
                  <a:srgbClr val="0000FF"/>
                </a:solidFill>
                <a:latin typeface="Times New Roman" panose="02020603050405020304" pitchFamily="18" charset="0"/>
                <a:cs typeface="Times New Roman" panose="02020603050405020304" pitchFamily="18" charset="0"/>
              </a:rPr>
              <a:t>bố</a:t>
            </a:r>
            <a:r>
              <a:rPr lang="en-US" sz="3200" b="1" kern="0" dirty="0" smtClean="0">
                <a:solidFill>
                  <a:srgbClr val="0000FF"/>
                </a:solidFill>
                <a:latin typeface="Times New Roman" panose="02020603050405020304" pitchFamily="18" charset="0"/>
                <a:cs typeface="Times New Roman" panose="02020603050405020304" pitchFamily="18" charset="0"/>
              </a:rPr>
              <a:t> </a:t>
            </a:r>
            <a:r>
              <a:rPr lang="en-US" sz="3200" b="1" kern="0" dirty="0" err="1" smtClean="0">
                <a:solidFill>
                  <a:srgbClr val="0000FF"/>
                </a:solidFill>
                <a:latin typeface="Times New Roman" panose="02020603050405020304" pitchFamily="18" charset="0"/>
                <a:cs typeface="Times New Roman" panose="02020603050405020304" pitchFamily="18" charset="0"/>
              </a:rPr>
              <a:t>phát</a:t>
            </a:r>
            <a:r>
              <a:rPr lang="en-US" sz="3200" b="1" kern="0" dirty="0" smtClean="0">
                <a:solidFill>
                  <a:srgbClr val="0000FF"/>
                </a:solidFill>
                <a:latin typeface="Times New Roman" panose="02020603050405020304" pitchFamily="18" charset="0"/>
                <a:cs typeface="Times New Roman" panose="02020603050405020304" pitchFamily="18" charset="0"/>
              </a:rPr>
              <a:t> </a:t>
            </a:r>
            <a:r>
              <a:rPr lang="en-US" sz="3200" b="1" kern="0" dirty="0" err="1" smtClean="0">
                <a:solidFill>
                  <a:srgbClr val="0000FF"/>
                </a:solidFill>
                <a:latin typeface="Times New Roman" panose="02020603050405020304" pitchFamily="18" charset="0"/>
                <a:cs typeface="Times New Roman" panose="02020603050405020304" pitchFamily="18" charset="0"/>
              </a:rPr>
              <a:t>hiện</a:t>
            </a:r>
            <a:r>
              <a:rPr lang="en-US" sz="3200" b="1" kern="0" dirty="0" smtClean="0">
                <a:solidFill>
                  <a:srgbClr val="0000FF"/>
                </a:solidFill>
                <a:latin typeface="Times New Roman" panose="02020603050405020304" pitchFamily="18" charset="0"/>
                <a:cs typeface="Times New Roman" panose="02020603050405020304" pitchFamily="18" charset="0"/>
              </a:rPr>
              <a:t> </a:t>
            </a:r>
            <a:r>
              <a:rPr lang="en-US" sz="3200" b="1" kern="0" dirty="0" err="1" smtClean="0">
                <a:solidFill>
                  <a:srgbClr val="0000FF"/>
                </a:solidFill>
                <a:latin typeface="Times New Roman" panose="02020603050405020304" pitchFamily="18" charset="0"/>
                <a:cs typeface="Times New Roman" panose="02020603050405020304" pitchFamily="18" charset="0"/>
              </a:rPr>
              <a:t>mới</a:t>
            </a:r>
            <a:r>
              <a:rPr lang="en-US" sz="3200" b="1" kern="0" dirty="0" smtClean="0">
                <a:solidFill>
                  <a:srgbClr val="0000FF"/>
                </a:solidFill>
                <a:latin typeface="Times New Roman" panose="02020603050405020304" pitchFamily="18" charset="0"/>
                <a:cs typeface="Times New Roman" panose="02020603050405020304" pitchFamily="18" charset="0"/>
              </a:rPr>
              <a:t>.</a:t>
            </a:r>
            <a:endParaRPr lang="en-US" sz="3200" b="1" kern="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73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6096000" y="685428"/>
            <a:ext cx="576064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dirty="0">
                <a:solidFill>
                  <a:srgbClr val="0000FF"/>
                </a:solidFill>
                <a:latin typeface="Times New Roman" panose="02020603050405020304" pitchFamily="18" charset="0"/>
              </a:rPr>
              <a:t>Thời của Cô- péc- ních, khi khoa học kĩ thuật chưa phát triển thì người ta luôn cho rằng tất cả là do Chúa trời tạo ra.Trái đất là  trung tâm của vũ trụ, đứng yên một chỗ, còn mặt trời, mặt trăng  và các vì sao phải quay xunh quanh nó. Còn Cô-péc-ních đã chứng minh ngược lại: chính trái đất m</a:t>
            </a:r>
            <a:r>
              <a:rPr lang="en-US" altLang="en-US" sz="2800" dirty="0">
                <a:solidFill>
                  <a:srgbClr val="0000FF"/>
                </a:solidFill>
                <a:latin typeface="Times New Roman" panose="02020603050405020304" pitchFamily="18" charset="0"/>
              </a:rPr>
              <a:t>ớ</a:t>
            </a:r>
            <a:r>
              <a:rPr lang="vi-VN" altLang="en-US" sz="2800" dirty="0">
                <a:solidFill>
                  <a:srgbClr val="0000FF"/>
                </a:solidFill>
                <a:latin typeface="Times New Roman" panose="02020603050405020304" pitchFamily="18" charset="0"/>
              </a:rPr>
              <a:t>i là hành tinh quay xung quanh mặt trời. Điều đó đã làm cho mọi người vô cùng sửng sốt vì sai lời Chúa.</a:t>
            </a:r>
            <a:endParaRPr lang="en-US" altLang="en-US" sz="2800" dirty="0">
              <a:solidFill>
                <a:srgbClr val="0000FF"/>
              </a:solidFill>
              <a:latin typeface="Times New Roman" panose="02020603050405020304" pitchFamily="18" charset="0"/>
            </a:endParaRPr>
          </a:p>
        </p:txBody>
      </p:sp>
      <p:pic>
        <p:nvPicPr>
          <p:cNvPr id="3" name="Picture 75" descr="slide0008_image016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685428"/>
            <a:ext cx="5184576" cy="5181600"/>
          </a:xfrm>
          <a:prstGeom prst="rect">
            <a:avLst/>
          </a:prstGeom>
          <a:solidFill>
            <a:srgbClr val="66FFFF"/>
          </a:solidFill>
          <a:ln w="76200" cmpd="tri">
            <a:solidFill>
              <a:srgbClr val="FF0000"/>
            </a:solidFill>
            <a:miter lim="800000"/>
            <a:headEnd/>
            <a:tailEnd/>
          </a:ln>
        </p:spPr>
      </p:pic>
      <p:sp>
        <p:nvSpPr>
          <p:cNvPr id="4" name="Content Placeholder 2"/>
          <p:cNvSpPr txBox="1">
            <a:spLocks/>
          </p:cNvSpPr>
          <p:nvPr/>
        </p:nvSpPr>
        <p:spPr bwMode="auto">
          <a:xfrm>
            <a:off x="0" y="6127576"/>
            <a:ext cx="7752184" cy="685800"/>
          </a:xfrm>
          <a:prstGeom prst="rect">
            <a:avLst/>
          </a:prstGeom>
          <a:noFill/>
          <a:ln w="9525">
            <a:noFill/>
            <a:miter lim="800000"/>
            <a:headEnd/>
            <a:tailEnd/>
          </a:ln>
        </p:spPr>
        <p:txBody>
          <a:bodyPr/>
          <a:lstStyle/>
          <a:p>
            <a:pPr marL="342900" indent="-342900" algn="ctr">
              <a:spcBef>
                <a:spcPct val="20000"/>
              </a:spcBef>
              <a:defRPr/>
            </a:pPr>
            <a:r>
              <a:rPr lang="en-US" sz="3200" i="1" kern="0" dirty="0">
                <a:solidFill>
                  <a:srgbClr val="FF0000"/>
                </a:solidFill>
                <a:latin typeface="Times New Roman" pitchFamily="18" charset="0"/>
                <a:cs typeface="Times New Roman" pitchFamily="18" charset="0"/>
              </a:rPr>
              <a:t>Sơ đồ hệ mặt trời và các hành tinh trong hệ</a:t>
            </a:r>
          </a:p>
        </p:txBody>
      </p:sp>
    </p:spTree>
    <p:extLst>
      <p:ext uri="{BB962C8B-B14F-4D97-AF65-F5344CB8AC3E}">
        <p14:creationId xmlns:p14="http://schemas.microsoft.com/office/powerpoint/2010/main" val="519446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Rotating_earth_(large)"/>
          <p:cNvPicPr>
            <a:picLocks noChangeAspect="1" noChangeArrowheads="1" noCrop="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2971800" y="304799"/>
            <a:ext cx="6400800"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5" name="Picture 3" descr="XLIGH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86059" y="433388"/>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6" name="Picture 4" descr="XLIGH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423253" y="3709988"/>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5" descr="XLIGH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423253" y="1576388"/>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6" descr="XLIGH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423253" y="2643188"/>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7" descr="XLIGH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423253" y="433388"/>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1" name="Picture 9" descr="XLIGH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86059" y="1423243"/>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2" name="Picture 10" descr="XLIGH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186" y="2626563"/>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3" name="Picture 11" descr="XLIGH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186" y="3786188"/>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4" name="Picture 12" descr="XLIGH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86059" y="4929188"/>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5" name="Picture 13" descr="XLIGH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86059" y="6148388"/>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3" name="Picture 21" descr="XLIGH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423253" y="4548188"/>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4" name="Picture 22" descr="XLIGH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423253" y="5843588"/>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 name="Rectangle 30"/>
          <p:cNvSpPr>
            <a:spLocks noChangeArrowheads="1"/>
          </p:cNvSpPr>
          <p:nvPr/>
        </p:nvSpPr>
        <p:spPr bwMode="auto">
          <a:xfrm>
            <a:off x="2217737" y="6149975"/>
            <a:ext cx="7908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err="1">
                <a:solidFill>
                  <a:srgbClr val="FF0066"/>
                </a:solidFill>
                <a:latin typeface="Times New Roman" panose="02020603050405020304" pitchFamily="18" charset="0"/>
                <a:cs typeface="Times New Roman" panose="02020603050405020304" pitchFamily="18" charset="0"/>
              </a:rPr>
              <a:t>Trái</a:t>
            </a:r>
            <a:r>
              <a:rPr lang="en-US" altLang="en-US" sz="4000" b="1" dirty="0">
                <a:solidFill>
                  <a:srgbClr val="FF0066"/>
                </a:solidFill>
                <a:latin typeface="Times New Roman" panose="02020603050405020304" pitchFamily="18" charset="0"/>
                <a:cs typeface="Times New Roman" panose="02020603050405020304" pitchFamily="18" charset="0"/>
              </a:rPr>
              <a:t> </a:t>
            </a:r>
            <a:r>
              <a:rPr lang="en-US" altLang="en-US" sz="4000" b="1" dirty="0" err="1">
                <a:solidFill>
                  <a:srgbClr val="FF0066"/>
                </a:solidFill>
                <a:latin typeface="Times New Roman" panose="02020603050405020304" pitchFamily="18" charset="0"/>
                <a:cs typeface="Times New Roman" panose="02020603050405020304" pitchFamily="18" charset="0"/>
              </a:rPr>
              <a:t>đất</a:t>
            </a:r>
            <a:r>
              <a:rPr lang="en-US" altLang="en-US" sz="4000" b="1" dirty="0">
                <a:solidFill>
                  <a:srgbClr val="FF0066"/>
                </a:solidFill>
                <a:latin typeface="Times New Roman" panose="02020603050405020304" pitchFamily="18" charset="0"/>
                <a:cs typeface="Times New Roman" panose="02020603050405020304" pitchFamily="18" charset="0"/>
              </a:rPr>
              <a:t> </a:t>
            </a:r>
            <a:r>
              <a:rPr lang="en-US" altLang="en-US" sz="4000" b="1" dirty="0" err="1">
                <a:solidFill>
                  <a:srgbClr val="FF0066"/>
                </a:solidFill>
                <a:latin typeface="Times New Roman" panose="02020603050405020304" pitchFamily="18" charset="0"/>
                <a:cs typeface="Times New Roman" panose="02020603050405020304" pitchFamily="18" charset="0"/>
              </a:rPr>
              <a:t>tự</a:t>
            </a:r>
            <a:r>
              <a:rPr lang="en-US" altLang="en-US" sz="4000" b="1" dirty="0">
                <a:solidFill>
                  <a:srgbClr val="FF0066"/>
                </a:solidFill>
                <a:latin typeface="Times New Roman" panose="02020603050405020304" pitchFamily="18" charset="0"/>
                <a:cs typeface="Times New Roman" panose="02020603050405020304" pitchFamily="18" charset="0"/>
              </a:rPr>
              <a:t> quay </a:t>
            </a:r>
            <a:r>
              <a:rPr lang="en-US" altLang="en-US" sz="4000" b="1" dirty="0" err="1">
                <a:solidFill>
                  <a:srgbClr val="FF0066"/>
                </a:solidFill>
                <a:latin typeface="Times New Roman" panose="02020603050405020304" pitchFamily="18" charset="0"/>
                <a:cs typeface="Times New Roman" panose="02020603050405020304" pitchFamily="18" charset="0"/>
              </a:rPr>
              <a:t>quanh</a:t>
            </a:r>
            <a:r>
              <a:rPr lang="en-US" altLang="en-US" sz="4000" b="1" dirty="0">
                <a:solidFill>
                  <a:srgbClr val="FF0066"/>
                </a:solidFill>
                <a:latin typeface="Times New Roman" panose="02020603050405020304" pitchFamily="18" charset="0"/>
                <a:cs typeface="Times New Roman" panose="02020603050405020304" pitchFamily="18" charset="0"/>
              </a:rPr>
              <a:t> </a:t>
            </a:r>
            <a:r>
              <a:rPr lang="en-US" altLang="en-US" sz="4000" b="1" dirty="0" err="1">
                <a:solidFill>
                  <a:srgbClr val="FF0066"/>
                </a:solidFill>
                <a:latin typeface="Times New Roman" panose="02020603050405020304" pitchFamily="18" charset="0"/>
                <a:cs typeface="Times New Roman" panose="02020603050405020304" pitchFamily="18" charset="0"/>
              </a:rPr>
              <a:t>trục</a:t>
            </a:r>
            <a:r>
              <a:rPr lang="en-US" altLang="en-US" sz="4000" b="1" dirty="0">
                <a:solidFill>
                  <a:srgbClr val="FF0066"/>
                </a:solidFill>
                <a:latin typeface="Times New Roman" panose="02020603050405020304" pitchFamily="18" charset="0"/>
                <a:cs typeface="Times New Roman" panose="02020603050405020304" pitchFamily="18" charset="0"/>
              </a:rPr>
              <a:t> </a:t>
            </a:r>
            <a:r>
              <a:rPr lang="en-US" altLang="en-US" sz="4000" b="1" dirty="0" err="1">
                <a:solidFill>
                  <a:srgbClr val="FF0066"/>
                </a:solidFill>
                <a:latin typeface="Times New Roman" panose="02020603050405020304" pitchFamily="18" charset="0"/>
                <a:cs typeface="Times New Roman" panose="02020603050405020304" pitchFamily="18" charset="0"/>
              </a:rPr>
              <a:t>của</a:t>
            </a:r>
            <a:r>
              <a:rPr lang="en-US" altLang="en-US" sz="4000" b="1" dirty="0">
                <a:solidFill>
                  <a:srgbClr val="FF0066"/>
                </a:solidFill>
                <a:latin typeface="Times New Roman" panose="02020603050405020304" pitchFamily="18" charset="0"/>
                <a:cs typeface="Times New Roman" panose="02020603050405020304" pitchFamily="18" charset="0"/>
              </a:rPr>
              <a:t> </a:t>
            </a:r>
            <a:r>
              <a:rPr lang="en-US" altLang="en-US" sz="4000" b="1" dirty="0" err="1">
                <a:solidFill>
                  <a:srgbClr val="FF0066"/>
                </a:solidFill>
                <a:latin typeface="Times New Roman" panose="02020603050405020304" pitchFamily="18" charset="0"/>
                <a:cs typeface="Times New Roman" panose="02020603050405020304" pitchFamily="18" charset="0"/>
              </a:rPr>
              <a:t>nó</a:t>
            </a:r>
            <a:endParaRPr lang="en-US" altLang="en-US" sz="40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749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126"/>
                                        </p:tgtEl>
                                        <p:attrNameLst>
                                          <p:attrName>style.visibility</p:attrName>
                                        </p:attrNameLst>
                                      </p:cBhvr>
                                      <p:to>
                                        <p:strVal val="visible"/>
                                      </p:to>
                                    </p:set>
                                    <p:anim calcmode="lin" valueType="num">
                                      <p:cBhvr additive="base">
                                        <p:cTn id="10" dur="1000" fill="hold"/>
                                        <p:tgtEl>
                                          <p:spTgt spid="4126"/>
                                        </p:tgtEl>
                                        <p:attrNameLst>
                                          <p:attrName>ppt_x</p:attrName>
                                        </p:attrNameLst>
                                      </p:cBhvr>
                                      <p:tavLst>
                                        <p:tav tm="0">
                                          <p:val>
                                            <p:strVal val="#ppt_x"/>
                                          </p:val>
                                        </p:tav>
                                        <p:tav tm="100000">
                                          <p:val>
                                            <p:strVal val="#ppt_x"/>
                                          </p:val>
                                        </p:tav>
                                      </p:tavLst>
                                    </p:anim>
                                    <p:anim calcmode="lin" valueType="num">
                                      <p:cBhvr additive="base">
                                        <p:cTn id="11" dur="1000" fill="hold"/>
                                        <p:tgtEl>
                                          <p:spTgt spid="4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727201" y="1612677"/>
            <a:ext cx="8737600"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Khởi</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động</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2214016" y="2729449"/>
            <a:ext cx="8130456" cy="646331"/>
          </a:xfrm>
          <a:prstGeom prst="rect">
            <a:avLst/>
          </a:prstGeom>
          <a:noFill/>
          <a:ln w="9525">
            <a:noFill/>
            <a:miter lim="800000"/>
            <a:headEnd/>
            <a:tailEnd/>
          </a:ln>
        </p:spPr>
        <p:txBody>
          <a:bodyPr wrap="square">
            <a:spAutoFit/>
          </a:bodyPr>
          <a:lstStyle/>
          <a:p>
            <a:pPr algn="just" eaLnBrk="1" hangingPunct="1">
              <a:spcBef>
                <a:spcPct val="50000"/>
              </a:spcBef>
            </a:pPr>
            <a:r>
              <a:rPr lang="en-US" sz="3600" b="1" dirty="0" smtClean="0">
                <a:solidFill>
                  <a:srgbClr val="0000FF"/>
                </a:solidFill>
                <a:cs typeface="Times New Roman" pitchFamily="18" charset="0"/>
              </a:rPr>
              <a:t>- </a:t>
            </a:r>
            <a:r>
              <a:rPr lang="en-US" sz="3600" b="1" dirty="0" err="1" smtClean="0">
                <a:solidFill>
                  <a:srgbClr val="0000FF"/>
                </a:solidFill>
                <a:cs typeface="Times New Roman" pitchFamily="18" charset="0"/>
              </a:rPr>
              <a:t>Bài</a:t>
            </a:r>
            <a:r>
              <a:rPr lang="en-US" sz="3600" b="1" dirty="0" smtClean="0">
                <a:solidFill>
                  <a:srgbClr val="0000FF"/>
                </a:solidFill>
                <a:cs typeface="Times New Roman" pitchFamily="18" charset="0"/>
              </a:rPr>
              <a:t>: Ga-</a:t>
            </a:r>
            <a:r>
              <a:rPr lang="en-US" sz="3600" b="1" dirty="0" err="1" smtClean="0">
                <a:solidFill>
                  <a:srgbClr val="0000FF"/>
                </a:solidFill>
                <a:cs typeface="Times New Roman" pitchFamily="18" charset="0"/>
              </a:rPr>
              <a:t>vrốt</a:t>
            </a:r>
            <a:r>
              <a:rPr lang="en-US" sz="3600" b="1" dirty="0" smtClean="0">
                <a:solidFill>
                  <a:srgbClr val="0000FF"/>
                </a:solidFill>
                <a:cs typeface="Times New Roman" pitchFamily="18" charset="0"/>
              </a:rPr>
              <a:t> </a:t>
            </a:r>
            <a:r>
              <a:rPr lang="en-US" sz="3600" b="1" dirty="0" err="1" smtClean="0">
                <a:solidFill>
                  <a:srgbClr val="0000FF"/>
                </a:solidFill>
                <a:cs typeface="Times New Roman" pitchFamily="18" charset="0"/>
              </a:rPr>
              <a:t>ngoài</a:t>
            </a:r>
            <a:r>
              <a:rPr lang="en-US" sz="3600" b="1" dirty="0" smtClean="0">
                <a:solidFill>
                  <a:srgbClr val="0000FF"/>
                </a:solidFill>
                <a:cs typeface="Times New Roman" pitchFamily="18" charset="0"/>
              </a:rPr>
              <a:t> </a:t>
            </a:r>
            <a:r>
              <a:rPr lang="en-US" sz="3600" b="1" dirty="0" err="1" smtClean="0">
                <a:solidFill>
                  <a:srgbClr val="0000FF"/>
                </a:solidFill>
                <a:cs typeface="Times New Roman" pitchFamily="18" charset="0"/>
              </a:rPr>
              <a:t>chiến</a:t>
            </a:r>
            <a:r>
              <a:rPr lang="en-US" sz="3600" b="1" dirty="0" smtClean="0">
                <a:solidFill>
                  <a:srgbClr val="0000FF"/>
                </a:solidFill>
                <a:cs typeface="Times New Roman" pitchFamily="18" charset="0"/>
              </a:rPr>
              <a:t> </a:t>
            </a:r>
            <a:r>
              <a:rPr lang="en-US" sz="3600" b="1" dirty="0" err="1" smtClean="0">
                <a:solidFill>
                  <a:srgbClr val="0000FF"/>
                </a:solidFill>
                <a:cs typeface="Times New Roman" pitchFamily="18" charset="0"/>
              </a:rPr>
              <a:t>lũy</a:t>
            </a:r>
            <a:endParaRPr lang="en-US" sz="3600" b="1" dirty="0" smtClean="0">
              <a:solidFill>
                <a:srgbClr val="0000FF"/>
              </a:solidFill>
              <a:cs typeface="Times New Roman" pitchFamily="18" charset="0"/>
            </a:endParaRPr>
          </a:p>
        </p:txBody>
      </p:sp>
    </p:spTree>
    <p:extLst>
      <p:ext uri="{BB962C8B-B14F-4D97-AF65-F5344CB8AC3E}">
        <p14:creationId xmlns:p14="http://schemas.microsoft.com/office/powerpoint/2010/main" val="116929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376" y="116632"/>
            <a:ext cx="11449272" cy="1077218"/>
          </a:xfrm>
          <a:prstGeom prst="rect">
            <a:avLst/>
          </a:prstGeom>
        </p:spPr>
        <p:txBody>
          <a:bodyPr wrap="square">
            <a:spAutoFit/>
          </a:bodyPr>
          <a:lstStyle/>
          <a:p>
            <a:pPr marL="342900" indent="-342900" algn="just">
              <a:defRPr/>
            </a:pPr>
            <a:r>
              <a:rPr lang="en-US" sz="3200" b="1" dirty="0" smtClean="0">
                <a:latin typeface="Times New Roman" pitchFamily="18" charset="0"/>
                <a:ea typeface="Times" pitchFamily="34" charset="0"/>
                <a:cs typeface="Times New Roman" pitchFamily="18" charset="0"/>
              </a:rPr>
              <a:t>2. Ga-li-</a:t>
            </a:r>
            <a:r>
              <a:rPr lang="en-US" sz="3200" b="1" dirty="0" err="1" smtClean="0">
                <a:latin typeface="Times New Roman" pitchFamily="18" charset="0"/>
                <a:ea typeface="Times" pitchFamily="34" charset="0"/>
                <a:cs typeface="Times New Roman" pitchFamily="18" charset="0"/>
              </a:rPr>
              <a:t>lê</a:t>
            </a:r>
            <a:r>
              <a:rPr lang="en-US" sz="3200" b="1" dirty="0" smtClean="0">
                <a:latin typeface="Times New Roman" pitchFamily="18" charset="0"/>
                <a:ea typeface="Times" pitchFamily="34" charset="0"/>
                <a:cs typeface="Times New Roman" pitchFamily="18" charset="0"/>
              </a:rPr>
              <a:t> </a:t>
            </a:r>
            <a:r>
              <a:rPr lang="en-US" sz="3200" b="1" dirty="0" err="1">
                <a:latin typeface="Times New Roman" pitchFamily="18" charset="0"/>
                <a:ea typeface="Times" pitchFamily="34" charset="0"/>
                <a:cs typeface="Times New Roman" pitchFamily="18" charset="0"/>
              </a:rPr>
              <a:t>viết</a:t>
            </a:r>
            <a:r>
              <a:rPr lang="en-US" sz="3200" b="1" dirty="0">
                <a:latin typeface="Times New Roman" pitchFamily="18" charset="0"/>
                <a:ea typeface="Times" pitchFamily="34" charset="0"/>
                <a:cs typeface="Times New Roman" pitchFamily="18" charset="0"/>
              </a:rPr>
              <a:t> </a:t>
            </a:r>
            <a:r>
              <a:rPr lang="en-US" sz="3200" b="1" dirty="0" err="1">
                <a:latin typeface="Times New Roman" pitchFamily="18" charset="0"/>
                <a:ea typeface="Times" pitchFamily="34" charset="0"/>
                <a:cs typeface="Times New Roman" pitchFamily="18" charset="0"/>
              </a:rPr>
              <a:t>sách</a:t>
            </a:r>
            <a:r>
              <a:rPr lang="en-US" sz="3200" b="1" dirty="0">
                <a:latin typeface="Times New Roman" pitchFamily="18" charset="0"/>
                <a:ea typeface="Times" pitchFamily="34" charset="0"/>
                <a:cs typeface="Times New Roman" pitchFamily="18" charset="0"/>
              </a:rPr>
              <a:t> </a:t>
            </a:r>
            <a:r>
              <a:rPr lang="en-US" sz="3200" b="1" dirty="0" err="1">
                <a:latin typeface="Times New Roman" pitchFamily="18" charset="0"/>
                <a:ea typeface="Times" pitchFamily="34" charset="0"/>
                <a:cs typeface="Times New Roman" pitchFamily="18" charset="0"/>
              </a:rPr>
              <a:t>nhằm</a:t>
            </a:r>
            <a:r>
              <a:rPr lang="en-US" sz="3200" b="1" dirty="0">
                <a:latin typeface="Times New Roman" pitchFamily="18" charset="0"/>
                <a:ea typeface="Times" pitchFamily="34" charset="0"/>
                <a:cs typeface="Times New Roman" pitchFamily="18" charset="0"/>
              </a:rPr>
              <a:t> </a:t>
            </a:r>
            <a:r>
              <a:rPr lang="en-US" sz="3200" b="1" dirty="0" err="1">
                <a:latin typeface="Times New Roman" pitchFamily="18" charset="0"/>
                <a:ea typeface="Times" pitchFamily="34" charset="0"/>
                <a:cs typeface="Times New Roman" pitchFamily="18" charset="0"/>
              </a:rPr>
              <a:t>mục</a:t>
            </a:r>
            <a:r>
              <a:rPr lang="en-US" sz="3200" b="1" dirty="0">
                <a:latin typeface="Times New Roman" pitchFamily="18" charset="0"/>
                <a:ea typeface="Times" pitchFamily="34" charset="0"/>
                <a:cs typeface="Times New Roman" pitchFamily="18" charset="0"/>
              </a:rPr>
              <a:t> </a:t>
            </a:r>
            <a:r>
              <a:rPr lang="en-US" sz="3200" b="1" dirty="0" err="1">
                <a:latin typeface="Times New Roman" pitchFamily="18" charset="0"/>
                <a:ea typeface="Times" pitchFamily="34" charset="0"/>
                <a:cs typeface="Times New Roman" pitchFamily="18" charset="0"/>
              </a:rPr>
              <a:t>đích</a:t>
            </a:r>
            <a:r>
              <a:rPr lang="en-US" sz="3200" b="1" dirty="0">
                <a:latin typeface="Times New Roman" pitchFamily="18" charset="0"/>
                <a:ea typeface="Times" pitchFamily="34" charset="0"/>
                <a:cs typeface="Times New Roman" pitchFamily="18" charset="0"/>
              </a:rPr>
              <a:t> </a:t>
            </a:r>
            <a:r>
              <a:rPr lang="en-US" sz="3200" b="1" dirty="0" err="1">
                <a:latin typeface="Times New Roman" pitchFamily="18" charset="0"/>
                <a:ea typeface="Times" pitchFamily="34" charset="0"/>
                <a:cs typeface="Times New Roman" pitchFamily="18" charset="0"/>
              </a:rPr>
              <a:t>gì</a:t>
            </a:r>
            <a:r>
              <a:rPr lang="en-US" sz="3200" b="1" dirty="0" smtClean="0">
                <a:latin typeface="Times New Roman" pitchFamily="18" charset="0"/>
                <a:ea typeface="Times" pitchFamily="34" charset="0"/>
                <a:cs typeface="Times New Roman" pitchFamily="18" charset="0"/>
              </a:rPr>
              <a:t>? </a:t>
            </a:r>
            <a:r>
              <a:rPr lang="en-US" sz="3200" b="1" dirty="0" err="1">
                <a:latin typeface="Times New Roman" pitchFamily="18" charset="0"/>
                <a:ea typeface="Times" pitchFamily="34" charset="0"/>
                <a:cs typeface="Times New Roman" pitchFamily="18" charset="0"/>
              </a:rPr>
              <a:t>Vì</a:t>
            </a:r>
            <a:r>
              <a:rPr lang="en-US" sz="3200" b="1" dirty="0">
                <a:latin typeface="Times New Roman" pitchFamily="18" charset="0"/>
                <a:ea typeface="Times" pitchFamily="34" charset="0"/>
                <a:cs typeface="Times New Roman" pitchFamily="18" charset="0"/>
              </a:rPr>
              <a:t> </a:t>
            </a:r>
            <a:r>
              <a:rPr lang="en-US" sz="3200" b="1" dirty="0" err="1">
                <a:latin typeface="Times New Roman" pitchFamily="18" charset="0"/>
                <a:ea typeface="Times" pitchFamily="34" charset="0"/>
                <a:cs typeface="Times New Roman" pitchFamily="18" charset="0"/>
              </a:rPr>
              <a:t>sao</a:t>
            </a:r>
            <a:r>
              <a:rPr lang="en-US" sz="3200" b="1" dirty="0">
                <a:latin typeface="Times New Roman" pitchFamily="18" charset="0"/>
                <a:ea typeface="Times" pitchFamily="34" charset="0"/>
                <a:cs typeface="Times New Roman" pitchFamily="18" charset="0"/>
              </a:rPr>
              <a:t> </a:t>
            </a:r>
            <a:r>
              <a:rPr lang="en-US" sz="3200" b="1" dirty="0" err="1">
                <a:latin typeface="Times New Roman" pitchFamily="18" charset="0"/>
                <a:ea typeface="Times" pitchFamily="34" charset="0"/>
                <a:cs typeface="Times New Roman" pitchFamily="18" charset="0"/>
              </a:rPr>
              <a:t>tòa</a:t>
            </a:r>
            <a:r>
              <a:rPr lang="en-US" sz="3200" b="1" dirty="0">
                <a:latin typeface="Times New Roman" pitchFamily="18" charset="0"/>
                <a:ea typeface="Times" pitchFamily="34" charset="0"/>
                <a:cs typeface="Times New Roman" pitchFamily="18" charset="0"/>
              </a:rPr>
              <a:t> </a:t>
            </a:r>
            <a:r>
              <a:rPr lang="en-US" sz="3200" b="1" dirty="0" err="1">
                <a:latin typeface="Times New Roman" pitchFamily="18" charset="0"/>
                <a:ea typeface="Times" pitchFamily="34" charset="0"/>
                <a:cs typeface="Times New Roman" pitchFamily="18" charset="0"/>
              </a:rPr>
              <a:t>án</a:t>
            </a:r>
            <a:r>
              <a:rPr lang="en-US" sz="3200" b="1" dirty="0">
                <a:latin typeface="Times New Roman" pitchFamily="18" charset="0"/>
                <a:ea typeface="Times" pitchFamily="34" charset="0"/>
                <a:cs typeface="Times New Roman" pitchFamily="18" charset="0"/>
              </a:rPr>
              <a:t> </a:t>
            </a:r>
            <a:r>
              <a:rPr lang="en-US" sz="3200" b="1" dirty="0" err="1">
                <a:latin typeface="Times New Roman" pitchFamily="18" charset="0"/>
                <a:ea typeface="Times" pitchFamily="34" charset="0"/>
                <a:cs typeface="Times New Roman" pitchFamily="18" charset="0"/>
              </a:rPr>
              <a:t>lúc</a:t>
            </a:r>
            <a:r>
              <a:rPr lang="en-US" sz="3200" b="1" dirty="0">
                <a:latin typeface="Times New Roman" pitchFamily="18" charset="0"/>
                <a:ea typeface="Times" pitchFamily="34" charset="0"/>
                <a:cs typeface="Times New Roman" pitchFamily="18" charset="0"/>
              </a:rPr>
              <a:t> </a:t>
            </a:r>
            <a:r>
              <a:rPr lang="en-US" sz="3200" b="1" dirty="0" err="1">
                <a:latin typeface="Times New Roman" pitchFamily="18" charset="0"/>
                <a:ea typeface="Times" pitchFamily="34" charset="0"/>
                <a:cs typeface="Times New Roman" pitchFamily="18" charset="0"/>
              </a:rPr>
              <a:t>đó</a:t>
            </a:r>
            <a:r>
              <a:rPr lang="en-US" sz="3200" b="1" dirty="0">
                <a:latin typeface="Times New Roman" pitchFamily="18" charset="0"/>
                <a:ea typeface="Times" pitchFamily="34" charset="0"/>
                <a:cs typeface="Times New Roman" pitchFamily="18" charset="0"/>
              </a:rPr>
              <a:t> </a:t>
            </a:r>
            <a:r>
              <a:rPr lang="en-US" sz="3200" b="1" dirty="0" err="1">
                <a:latin typeface="Times New Roman" pitchFamily="18" charset="0"/>
                <a:ea typeface="Times" pitchFamily="34" charset="0"/>
                <a:cs typeface="Times New Roman" pitchFamily="18" charset="0"/>
              </a:rPr>
              <a:t>lại</a:t>
            </a:r>
            <a:r>
              <a:rPr lang="en-US" sz="3200" b="1" dirty="0">
                <a:latin typeface="Times New Roman" pitchFamily="18" charset="0"/>
                <a:ea typeface="Times" pitchFamily="34" charset="0"/>
                <a:cs typeface="Times New Roman" pitchFamily="18" charset="0"/>
              </a:rPr>
              <a:t> </a:t>
            </a:r>
            <a:r>
              <a:rPr lang="en-US" sz="3200" b="1" dirty="0" err="1">
                <a:latin typeface="Times New Roman" pitchFamily="18" charset="0"/>
                <a:ea typeface="Times" pitchFamily="34" charset="0"/>
                <a:cs typeface="Times New Roman" pitchFamily="18" charset="0"/>
              </a:rPr>
              <a:t>xử</a:t>
            </a:r>
            <a:r>
              <a:rPr lang="en-US" sz="3200" b="1" dirty="0">
                <a:latin typeface="Times New Roman" pitchFamily="18" charset="0"/>
                <a:ea typeface="Times" pitchFamily="34" charset="0"/>
                <a:cs typeface="Times New Roman" pitchFamily="18" charset="0"/>
              </a:rPr>
              <a:t> </a:t>
            </a:r>
            <a:r>
              <a:rPr lang="en-US" sz="3200" b="1" dirty="0" err="1">
                <a:latin typeface="Times New Roman" pitchFamily="18" charset="0"/>
                <a:ea typeface="Times" pitchFamily="34" charset="0"/>
                <a:cs typeface="Times New Roman" pitchFamily="18" charset="0"/>
              </a:rPr>
              <a:t>phạt</a:t>
            </a:r>
            <a:r>
              <a:rPr lang="en-US" sz="3200" b="1" dirty="0">
                <a:latin typeface="Times New Roman" pitchFamily="18" charset="0"/>
                <a:ea typeface="Times" pitchFamily="34" charset="0"/>
                <a:cs typeface="Times New Roman" pitchFamily="18" charset="0"/>
              </a:rPr>
              <a:t> </a:t>
            </a:r>
            <a:r>
              <a:rPr lang="en-US" sz="3200" b="1" dirty="0" err="1" smtClean="0">
                <a:latin typeface="Times New Roman" pitchFamily="18" charset="0"/>
                <a:ea typeface="Times" pitchFamily="34" charset="0"/>
                <a:cs typeface="Times New Roman" pitchFamily="18" charset="0"/>
              </a:rPr>
              <a:t>ông</a:t>
            </a:r>
            <a:r>
              <a:rPr lang="en-US" sz="3200" b="1" dirty="0" smtClean="0">
                <a:latin typeface="Times New Roman" pitchFamily="18" charset="0"/>
                <a:ea typeface="Times" pitchFamily="34" charset="0"/>
                <a:cs typeface="Times New Roman" pitchFamily="18" charset="0"/>
              </a:rPr>
              <a:t>?</a:t>
            </a:r>
            <a:endParaRPr lang="en-US" sz="3200" b="1" dirty="0">
              <a:latin typeface="Times New Roman" pitchFamily="18" charset="0"/>
              <a:ea typeface="Times" pitchFamily="34" charset="0"/>
              <a:cs typeface="Times New Roman" pitchFamily="18" charset="0"/>
            </a:endParaRPr>
          </a:p>
        </p:txBody>
      </p:sp>
      <p:sp>
        <p:nvSpPr>
          <p:cNvPr id="3" name="Rectangle 2"/>
          <p:cNvSpPr/>
          <p:nvPr/>
        </p:nvSpPr>
        <p:spPr>
          <a:xfrm>
            <a:off x="473448" y="1124744"/>
            <a:ext cx="11455200" cy="1569660"/>
          </a:xfrm>
          <a:prstGeom prst="rect">
            <a:avLst/>
          </a:prstGeom>
        </p:spPr>
        <p:txBody>
          <a:bodyPr wrap="square">
            <a:spAutoFit/>
          </a:bodyPr>
          <a:lstStyle/>
          <a:p>
            <a:pPr algn="just"/>
            <a:r>
              <a:rPr lang="en-US" altLang="en-US" sz="3200" b="1" dirty="0" smtClean="0">
                <a:solidFill>
                  <a:srgbClr val="0000FF"/>
                </a:solidFill>
                <a:latin typeface="Times New Roman" panose="02020603050405020304" pitchFamily="18" charset="0"/>
                <a:cs typeface="Times New Roman" panose="02020603050405020304" pitchFamily="18" charset="0"/>
              </a:rPr>
              <a:t>	- </a:t>
            </a:r>
            <a:r>
              <a:rPr lang="en-US" altLang="en-US" sz="3200" b="1" dirty="0" err="1" smtClean="0">
                <a:solidFill>
                  <a:srgbClr val="0000FF"/>
                </a:solidFill>
                <a:latin typeface="Times New Roman" panose="02020603050405020304" pitchFamily="18" charset="0"/>
                <a:cs typeface="Times New Roman" panose="02020603050405020304" pitchFamily="18" charset="0"/>
              </a:rPr>
              <a:t>Ông</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viết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sách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nhằm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ủng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hộ</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cổ</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vũ</a:t>
            </a:r>
            <a:r>
              <a:rPr lang="en-US" altLang="en-US" sz="3200" b="1" dirty="0">
                <a:solidFill>
                  <a:srgbClr val="0000FF"/>
                </a:solidFill>
                <a:latin typeface="Times New Roman" panose="02020603050405020304" pitchFamily="18" charset="0"/>
                <a:cs typeface="Times New Roman" panose="02020603050405020304" pitchFamily="18" charset="0"/>
              </a:rPr>
              <a:t> ý </a:t>
            </a:r>
            <a:r>
              <a:rPr lang="en-US" altLang="en-US" sz="3200" b="1" dirty="0" err="1">
                <a:solidFill>
                  <a:srgbClr val="0000FF"/>
                </a:solidFill>
                <a:latin typeface="Times New Roman" panose="02020603050405020304" pitchFamily="18" charset="0"/>
                <a:cs typeface="Times New Roman" panose="02020603050405020304" pitchFamily="18" charset="0"/>
              </a:rPr>
              <a:t>kiến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anose="02020603050405020304" pitchFamily="18" charset="0"/>
                <a:cs typeface="Times New Roman" panose="02020603050405020304" pitchFamily="18" charset="0"/>
              </a:rPr>
              <a:t>Cô-péc-ních</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itchFamily="18" charset="0"/>
                <a:cs typeface="Times New Roman" pitchFamily="18" charset="0"/>
              </a:rPr>
              <a:t>T</a:t>
            </a:r>
            <a:r>
              <a:rPr lang="en-US" sz="3200" b="1" dirty="0" err="1" smtClean="0">
                <a:solidFill>
                  <a:srgbClr val="0000FF"/>
                </a:solidFill>
                <a:latin typeface="Times New Roman" pitchFamily="18" charset="0"/>
                <a:ea typeface="Times" pitchFamily="34" charset="0"/>
                <a:cs typeface="Times New Roman" pitchFamily="18" charset="0"/>
              </a:rPr>
              <a:t>òa</a:t>
            </a:r>
            <a:r>
              <a:rPr lang="en-US" sz="3200" b="1" dirty="0" smtClean="0">
                <a:solidFill>
                  <a:srgbClr val="0000FF"/>
                </a:solidFill>
                <a:latin typeface="Times New Roman" pitchFamily="18" charset="0"/>
                <a:ea typeface="Times" pitchFamily="34" charset="0"/>
                <a:cs typeface="Times New Roman" pitchFamily="18" charset="0"/>
              </a:rPr>
              <a:t> </a:t>
            </a:r>
            <a:r>
              <a:rPr lang="en-US" sz="3200" b="1" dirty="0" err="1">
                <a:solidFill>
                  <a:srgbClr val="0000FF"/>
                </a:solidFill>
                <a:latin typeface="Times New Roman" pitchFamily="18" charset="0"/>
                <a:ea typeface="Times" pitchFamily="34" charset="0"/>
                <a:cs typeface="Times New Roman" pitchFamily="18" charset="0"/>
              </a:rPr>
              <a:t>án</a:t>
            </a:r>
            <a:r>
              <a:rPr lang="en-US" sz="3200" b="1" dirty="0">
                <a:solidFill>
                  <a:srgbClr val="0000FF"/>
                </a:solidFill>
                <a:latin typeface="Times New Roman" pitchFamily="18" charset="0"/>
                <a:ea typeface="Times" pitchFamily="34" charset="0"/>
                <a:cs typeface="Times New Roman" pitchFamily="18" charset="0"/>
              </a:rPr>
              <a:t> </a:t>
            </a:r>
            <a:r>
              <a:rPr lang="en-US" sz="3200" b="1" dirty="0" err="1">
                <a:solidFill>
                  <a:srgbClr val="0000FF"/>
                </a:solidFill>
                <a:latin typeface="Times New Roman" pitchFamily="18" charset="0"/>
                <a:ea typeface="Times" pitchFamily="34" charset="0"/>
                <a:cs typeface="Times New Roman" pitchFamily="18" charset="0"/>
              </a:rPr>
              <a:t>lúc</a:t>
            </a:r>
            <a:r>
              <a:rPr lang="en-US" sz="3200" b="1" dirty="0">
                <a:solidFill>
                  <a:srgbClr val="0000FF"/>
                </a:solidFill>
                <a:latin typeface="Times New Roman" pitchFamily="18" charset="0"/>
                <a:ea typeface="Times" pitchFamily="34" charset="0"/>
                <a:cs typeface="Times New Roman" pitchFamily="18" charset="0"/>
              </a:rPr>
              <a:t> </a:t>
            </a:r>
            <a:r>
              <a:rPr lang="en-US" sz="3200" b="1" dirty="0" err="1">
                <a:solidFill>
                  <a:srgbClr val="0000FF"/>
                </a:solidFill>
                <a:latin typeface="Times New Roman" pitchFamily="18" charset="0"/>
                <a:ea typeface="Times" pitchFamily="34" charset="0"/>
                <a:cs typeface="Times New Roman" pitchFamily="18" charset="0"/>
              </a:rPr>
              <a:t>đó</a:t>
            </a:r>
            <a:r>
              <a:rPr lang="en-US" sz="3200" b="1" dirty="0">
                <a:solidFill>
                  <a:srgbClr val="0000FF"/>
                </a:solidFill>
                <a:latin typeface="Times New Roman" pitchFamily="18" charset="0"/>
                <a:ea typeface="Times" pitchFamily="34" charset="0"/>
                <a:cs typeface="Times New Roman" pitchFamily="18" charset="0"/>
              </a:rPr>
              <a:t> </a:t>
            </a:r>
            <a:r>
              <a:rPr lang="en-US" sz="3200" b="1" dirty="0" err="1">
                <a:solidFill>
                  <a:srgbClr val="0000FF"/>
                </a:solidFill>
                <a:latin typeface="Times New Roman" pitchFamily="18" charset="0"/>
                <a:ea typeface="Times" pitchFamily="34" charset="0"/>
                <a:cs typeface="Times New Roman" pitchFamily="18" charset="0"/>
              </a:rPr>
              <a:t>lại</a:t>
            </a:r>
            <a:r>
              <a:rPr lang="en-US" sz="3200" b="1" dirty="0">
                <a:solidFill>
                  <a:srgbClr val="0000FF"/>
                </a:solidFill>
                <a:latin typeface="Times New Roman" pitchFamily="18" charset="0"/>
                <a:ea typeface="Times" pitchFamily="34" charset="0"/>
                <a:cs typeface="Times New Roman" pitchFamily="18" charset="0"/>
              </a:rPr>
              <a:t> </a:t>
            </a:r>
            <a:r>
              <a:rPr lang="en-US" sz="3200" b="1" dirty="0" err="1">
                <a:solidFill>
                  <a:srgbClr val="0000FF"/>
                </a:solidFill>
                <a:latin typeface="Times New Roman" pitchFamily="18" charset="0"/>
                <a:ea typeface="Times" pitchFamily="34" charset="0"/>
                <a:cs typeface="Times New Roman" pitchFamily="18" charset="0"/>
              </a:rPr>
              <a:t>xử</a:t>
            </a:r>
            <a:r>
              <a:rPr lang="en-US" sz="3200" b="1" dirty="0">
                <a:solidFill>
                  <a:srgbClr val="0000FF"/>
                </a:solidFill>
                <a:latin typeface="Times New Roman" pitchFamily="18" charset="0"/>
                <a:ea typeface="Times" pitchFamily="34" charset="0"/>
                <a:cs typeface="Times New Roman" pitchFamily="18" charset="0"/>
              </a:rPr>
              <a:t> </a:t>
            </a:r>
            <a:r>
              <a:rPr lang="en-US" sz="3200" b="1" dirty="0" err="1">
                <a:solidFill>
                  <a:srgbClr val="0000FF"/>
                </a:solidFill>
                <a:latin typeface="Times New Roman" pitchFamily="18" charset="0"/>
                <a:ea typeface="Times" pitchFamily="34" charset="0"/>
                <a:cs typeface="Times New Roman" pitchFamily="18" charset="0"/>
              </a:rPr>
              <a:t>phạt</a:t>
            </a:r>
            <a:r>
              <a:rPr lang="en-US" sz="3200" b="1" dirty="0">
                <a:solidFill>
                  <a:srgbClr val="0000FF"/>
                </a:solidFill>
                <a:latin typeface="Times New Roman" pitchFamily="18" charset="0"/>
                <a:ea typeface="Times" pitchFamily="34" charset="0"/>
                <a:cs typeface="Times New Roman" pitchFamily="18" charset="0"/>
              </a:rPr>
              <a:t> </a:t>
            </a:r>
            <a:r>
              <a:rPr lang="en-US" sz="3200" b="1" dirty="0" err="1">
                <a:solidFill>
                  <a:srgbClr val="0000FF"/>
                </a:solidFill>
                <a:latin typeface="Times New Roman" pitchFamily="18" charset="0"/>
                <a:ea typeface="Times" pitchFamily="34" charset="0"/>
                <a:cs typeface="Times New Roman" pitchFamily="18" charset="0"/>
              </a:rPr>
              <a:t>ông</a:t>
            </a:r>
            <a:r>
              <a:rPr lang="en-US" sz="3200" b="1" dirty="0">
                <a:solidFill>
                  <a:srgbClr val="0000FF"/>
                </a:solidFill>
                <a:latin typeface="Times New Roman" pitchFamily="18" charset="0"/>
                <a:ea typeface="Times" pitchFamily="34" charset="0"/>
                <a:cs typeface="Times New Roman" pitchFamily="18" charset="0"/>
              </a:rPr>
              <a:t> </a:t>
            </a:r>
            <a:r>
              <a:rPr lang="en-US" sz="3200" b="1" dirty="0" err="1" smtClean="0">
                <a:solidFill>
                  <a:srgbClr val="0000FF"/>
                </a:solidFill>
                <a:latin typeface="Times New Roman" pitchFamily="18" charset="0"/>
                <a:ea typeface="Times" pitchFamily="34" charset="0"/>
                <a:cs typeface="Times New Roman" pitchFamily="18" charset="0"/>
              </a:rPr>
              <a:t>v</a:t>
            </a:r>
            <a:r>
              <a:rPr lang="en-US" altLang="en-US" sz="3200" b="1" dirty="0" err="1" smtClean="0">
                <a:solidFill>
                  <a:srgbClr val="0000FF"/>
                </a:solidFill>
                <a:latin typeface="Times New Roman" panose="02020603050405020304" pitchFamily="18" charset="0"/>
                <a:cs typeface="Times New Roman" panose="02020603050405020304" pitchFamily="18" charset="0"/>
              </a:rPr>
              <a:t>ì</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rằng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cũng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như</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Cô-péc-ních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nói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ngược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những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lời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phán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bảo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Chúa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trời</a:t>
            </a:r>
            <a:r>
              <a:rPr lang="en-US" altLang="en-US" sz="3200" b="1" dirty="0" smtClean="0">
                <a:solidFill>
                  <a:srgbClr val="0000FF"/>
                </a:solidFill>
                <a:latin typeface="Times New Roman" panose="02020603050405020304" pitchFamily="18" charset="0"/>
                <a:cs typeface="Times New Roman" panose="02020603050405020304" pitchFamily="18" charset="0"/>
              </a:rPr>
              <a:t>.</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
        <p:nvSpPr>
          <p:cNvPr id="4" name="Text Box 8"/>
          <p:cNvSpPr txBox="1">
            <a:spLocks noChangeArrowheads="1"/>
          </p:cNvSpPr>
          <p:nvPr/>
        </p:nvSpPr>
        <p:spPr bwMode="auto">
          <a:xfrm>
            <a:off x="473448" y="2818671"/>
            <a:ext cx="11455200" cy="2554545"/>
          </a:xfrm>
          <a:prstGeom prst="rect">
            <a:avLst/>
          </a:prstGeom>
          <a:noFill/>
          <a:ln>
            <a:noFill/>
          </a:ln>
          <a:effec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defRPr/>
            </a:pPr>
            <a:r>
              <a:rPr lang="en-US" altLang="en-US" b="1" dirty="0" smtClean="0">
                <a:solidFill>
                  <a:srgbClr val="FF0066"/>
                </a:solidFill>
                <a:latin typeface="Times New Roman" pitchFamily="18" charset="0"/>
                <a:cs typeface="+mn-cs"/>
              </a:rPr>
              <a:t>	</a:t>
            </a:r>
            <a:r>
              <a:rPr lang="vi-VN" altLang="en-US" b="1" dirty="0" smtClean="0">
                <a:solidFill>
                  <a:srgbClr val="00B050"/>
                </a:solidFill>
                <a:latin typeface="Times New Roman" pitchFamily="18" charset="0"/>
                <a:cs typeface="+mn-cs"/>
              </a:rPr>
              <a:t>Gần </a:t>
            </a:r>
            <a:r>
              <a:rPr lang="vi-VN" altLang="en-US" b="1" dirty="0">
                <a:solidFill>
                  <a:srgbClr val="00B050"/>
                </a:solidFill>
                <a:latin typeface="Times New Roman" pitchFamily="18" charset="0"/>
                <a:cs typeface="+mn-cs"/>
              </a:rPr>
              <a:t>một thế kỉ sau Ga-li-lê lại ủng hộ tư tưởng khoa học của Cô-péc-ních bằng cách cho ra đời một cuốn sách mới. Lập tức ông bị tòa án xử vẫn với lí do ông đã nói ngược với lời phán bảo của Chúa trời. Chống đối lại quan điểm của Giáo hội. Khi đó ông đã gần bảy mươi tuổi.</a:t>
            </a:r>
            <a:endParaRPr lang="en-US" altLang="en-US" b="1" dirty="0">
              <a:solidFill>
                <a:srgbClr val="00B050"/>
              </a:solidFill>
              <a:latin typeface="Times New Roman" pitchFamily="18" charset="0"/>
              <a:cs typeface="+mn-cs"/>
            </a:endParaRPr>
          </a:p>
        </p:txBody>
      </p:sp>
      <p:sp>
        <p:nvSpPr>
          <p:cNvPr id="5" name="Google Shape;346;p23"/>
          <p:cNvSpPr txBox="1"/>
          <p:nvPr/>
        </p:nvSpPr>
        <p:spPr>
          <a:xfrm>
            <a:off x="545064" y="5424246"/>
            <a:ext cx="11239568" cy="597042"/>
          </a:xfrm>
          <a:prstGeom prst="rect">
            <a:avLst/>
          </a:prstGeom>
          <a:solidFill>
            <a:schemeClr val="accent6">
              <a:lumMod val="20000"/>
              <a:lumOff val="80000"/>
            </a:schemeClr>
          </a:solidFill>
          <a:ln>
            <a:noFill/>
          </a:ln>
        </p:spPr>
        <p:txBody>
          <a:bodyPr spcFirstLastPara="1" wrap="square" lIns="121900" tIns="121900" rIns="121900" bIns="121900" anchor="ctr" anchorCtr="0">
            <a:noAutofit/>
          </a:bodyPr>
          <a:lstStyle/>
          <a:p>
            <a:r>
              <a:rPr lang="en-US" sz="3200" dirty="0" smtClean="0">
                <a:solidFill>
                  <a:srgbClr val="FF0000"/>
                </a:solidFill>
                <a:latin typeface="Arial" panose="020B0604020202020204" pitchFamily="34" charset="0"/>
                <a:ea typeface="Bowlby One"/>
                <a:cs typeface="Arial" panose="020B0604020202020204" pitchFamily="34" charset="0"/>
                <a:sym typeface="Bowlby One"/>
              </a:rPr>
              <a:t>* Ý 2 ?</a:t>
            </a:r>
            <a:endParaRPr lang="en-US" sz="3200" dirty="0">
              <a:solidFill>
                <a:srgbClr val="FF0000"/>
              </a:solidFill>
              <a:latin typeface="Arial" pitchFamily="34" charset="0"/>
              <a:cs typeface="Arial" pitchFamily="34" charset="0"/>
            </a:endParaRPr>
          </a:p>
        </p:txBody>
      </p:sp>
      <p:sp>
        <p:nvSpPr>
          <p:cNvPr id="6" name="Rectangle 5"/>
          <p:cNvSpPr>
            <a:spLocks noChangeArrowheads="1"/>
          </p:cNvSpPr>
          <p:nvPr/>
        </p:nvSpPr>
        <p:spPr bwMode="auto">
          <a:xfrm>
            <a:off x="525240" y="6156593"/>
            <a:ext cx="11259392" cy="584775"/>
          </a:xfrm>
          <a:prstGeom prst="rect">
            <a:avLst/>
          </a:prstGeom>
          <a:solidFill>
            <a:schemeClr val="accent5">
              <a:lumMod val="20000"/>
              <a:lumOff val="80000"/>
            </a:schemeClr>
          </a:solidFill>
          <a:ln w="9525">
            <a:noFill/>
            <a:miter lim="800000"/>
            <a:headEnd/>
            <a:tailEnd/>
          </a:ln>
        </p:spPr>
        <p:txBody>
          <a:bodyPr wrap="square">
            <a:spAutoFit/>
          </a:bodyPr>
          <a:lstStyle/>
          <a:p>
            <a:pPr defTabSz="1219170">
              <a:defRPr/>
            </a:pPr>
            <a:r>
              <a:rPr lang="en-US" sz="3200" b="1" dirty="0" smtClean="0">
                <a:solidFill>
                  <a:srgbClr val="FF0000"/>
                </a:solidFill>
                <a:latin typeface="Times New Roman" pitchFamily="18" charset="0"/>
                <a:cs typeface="Times New Roman" pitchFamily="18" charset="0"/>
              </a:rPr>
              <a:t>Ý 2</a:t>
            </a:r>
            <a:r>
              <a:rPr lang="en-US" sz="3200" b="1" dirty="0">
                <a:solidFill>
                  <a:srgbClr val="FF0000"/>
                </a:solidFill>
                <a:latin typeface="Times New Roman" pitchFamily="18" charset="0"/>
                <a:cs typeface="Times New Roman" pitchFamily="18" charset="0"/>
              </a:rPr>
              <a:t>: </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Ga-li-</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lê</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bị</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xét</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xử</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200" b="1" kern="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09252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1440" y="692696"/>
            <a:ext cx="11375200" cy="1569660"/>
          </a:xfrm>
          <a:prstGeom prst="rect">
            <a:avLst/>
          </a:prstGeom>
        </p:spPr>
        <p:txBody>
          <a:bodyPr wrap="square">
            <a:spAutoFit/>
          </a:bodyPr>
          <a:lstStyle/>
          <a:p>
            <a:pPr algn="just">
              <a:spcBef>
                <a:spcPct val="0"/>
              </a:spcBef>
              <a:buFontTx/>
              <a:buNone/>
            </a:pPr>
            <a:r>
              <a:rPr lang="en-US" altLang="en-US" sz="3200" b="1" dirty="0" smtClean="0">
                <a:solidFill>
                  <a:srgbClr val="0000FF"/>
                </a:solidFill>
                <a:latin typeface="Times New Roman" panose="02020603050405020304" pitchFamily="18" charset="0"/>
                <a:cs typeface="Times New Roman" panose="02020603050405020304" pitchFamily="18" charset="0"/>
              </a:rPr>
              <a:t>	- </a:t>
            </a:r>
            <a:r>
              <a:rPr lang="vi-VN" altLang="en-US" sz="3200" b="1" dirty="0" smtClean="0">
                <a:solidFill>
                  <a:srgbClr val="0000FF"/>
                </a:solidFill>
                <a:latin typeface="Times New Roman" panose="02020603050405020304" pitchFamily="18" charset="0"/>
                <a:cs typeface="Times New Roman" panose="02020603050405020304" pitchFamily="18" charset="0"/>
              </a:rPr>
              <a:t>Hai </a:t>
            </a:r>
            <a:r>
              <a:rPr lang="vi-VN" altLang="en-US" sz="3200" b="1" dirty="0">
                <a:solidFill>
                  <a:srgbClr val="0000FF"/>
                </a:solidFill>
                <a:latin typeface="Times New Roman" panose="02020603050405020304" pitchFamily="18" charset="0"/>
                <a:cs typeface="Times New Roman" panose="02020603050405020304" pitchFamily="18" charset="0"/>
              </a:rPr>
              <a:t>nhà khoa học đã dám nói lên khoa học chân chính, nói ngược với lời phán bảo của Chúa trời. Ga-li-lê đã bị đi tù nhưng ông vẫn bảo vệ chân lí.</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479376" y="116632"/>
            <a:ext cx="11377264" cy="584775"/>
          </a:xfrm>
          <a:prstGeom prst="rect">
            <a:avLst/>
          </a:prstGeom>
        </p:spPr>
        <p:txBody>
          <a:bodyPr wrap="square">
            <a:spAutoFit/>
          </a:bodyPr>
          <a:lstStyle/>
          <a:p>
            <a:pPr>
              <a:spcBef>
                <a:spcPct val="50000"/>
              </a:spcBef>
            </a:pPr>
            <a:r>
              <a:rPr lang="en-US" altLang="en-US" sz="3200" b="1" dirty="0" smtClean="0">
                <a:latin typeface="Times New Roman" panose="02020603050405020304" pitchFamily="18" charset="0"/>
              </a:rPr>
              <a:t>3. </a:t>
            </a:r>
            <a:r>
              <a:rPr lang="vi-VN" altLang="en-US" sz="3200" b="1" dirty="0" smtClean="0">
                <a:latin typeface="Times New Roman" panose="02020603050405020304" pitchFamily="18" charset="0"/>
              </a:rPr>
              <a:t>Lòng d</a:t>
            </a:r>
            <a:r>
              <a:rPr lang="en-US" altLang="en-US" sz="3200" b="1" dirty="0">
                <a:latin typeface="Times New Roman" panose="02020603050405020304" pitchFamily="18" charset="0"/>
              </a:rPr>
              <a:t>ũ</a:t>
            </a:r>
            <a:r>
              <a:rPr lang="vi-VN" altLang="en-US" sz="3200" b="1" dirty="0" smtClean="0">
                <a:latin typeface="Times New Roman" panose="02020603050405020304" pitchFamily="18" charset="0"/>
              </a:rPr>
              <a:t>ng </a:t>
            </a:r>
            <a:r>
              <a:rPr lang="vi-VN" altLang="en-US" sz="3200" b="1" dirty="0">
                <a:latin typeface="Times New Roman" panose="02020603050405020304" pitchFamily="18" charset="0"/>
              </a:rPr>
              <a:t>cảm của Cô-péc-ních</a:t>
            </a:r>
            <a:r>
              <a:rPr lang="vi-VN" altLang="en-US" sz="3200" b="1" dirty="0" smtClean="0">
                <a:latin typeface="Times New Roman" panose="02020603050405020304" pitchFamily="18" charset="0"/>
              </a:rPr>
              <a:t>,</a:t>
            </a:r>
            <a:r>
              <a:rPr lang="en-US" altLang="en-US" sz="3200" b="1" dirty="0" smtClean="0">
                <a:latin typeface="Times New Roman" panose="02020603050405020304" pitchFamily="18" charset="0"/>
              </a:rPr>
              <a:t> </a:t>
            </a:r>
            <a:r>
              <a:rPr lang="vi-VN" altLang="en-US" sz="3200" b="1" dirty="0" smtClean="0">
                <a:latin typeface="Times New Roman" panose="02020603050405020304" pitchFamily="18" charset="0"/>
              </a:rPr>
              <a:t>Ga-li-lê  </a:t>
            </a:r>
            <a:r>
              <a:rPr lang="vi-VN" altLang="en-US" sz="3200" b="1" dirty="0">
                <a:latin typeface="Times New Roman" panose="02020603050405020304" pitchFamily="18" charset="0"/>
              </a:rPr>
              <a:t>thể hiện ở chỗ nào?</a:t>
            </a:r>
          </a:p>
        </p:txBody>
      </p:sp>
      <p:sp>
        <p:nvSpPr>
          <p:cNvPr id="5" name="Rectangle 4"/>
          <p:cNvSpPr/>
          <p:nvPr/>
        </p:nvSpPr>
        <p:spPr>
          <a:xfrm>
            <a:off x="479376" y="2348880"/>
            <a:ext cx="11377264" cy="3046988"/>
          </a:xfrm>
          <a:prstGeom prst="rect">
            <a:avLst/>
          </a:prstGeom>
        </p:spPr>
        <p:txBody>
          <a:bodyPr wrap="square">
            <a:spAutoFit/>
          </a:bodyPr>
          <a:lstStyle/>
          <a:p>
            <a:pPr>
              <a:spcBef>
                <a:spcPct val="50000"/>
              </a:spcBef>
            </a:pPr>
            <a:r>
              <a:rPr lang="en-US" altLang="en-US" sz="3200" b="1" dirty="0" smtClean="0">
                <a:solidFill>
                  <a:srgbClr val="00B050"/>
                </a:solidFill>
                <a:latin typeface="Times New Roman" panose="02020603050405020304" pitchFamily="18" charset="0"/>
              </a:rPr>
              <a:t>	</a:t>
            </a:r>
            <a:r>
              <a:rPr lang="vi-VN" altLang="en-US" sz="3200" b="1" dirty="0" smtClean="0">
                <a:solidFill>
                  <a:srgbClr val="00B050"/>
                </a:solidFill>
                <a:latin typeface="Times New Roman" panose="02020603050405020304" pitchFamily="18" charset="0"/>
              </a:rPr>
              <a:t>Cô-péc-ních,</a:t>
            </a:r>
            <a:r>
              <a:rPr lang="en-US" altLang="en-US" sz="3200" b="1" dirty="0" smtClean="0">
                <a:solidFill>
                  <a:srgbClr val="00B050"/>
                </a:solidFill>
                <a:latin typeface="Times New Roman" panose="02020603050405020304" pitchFamily="18" charset="0"/>
              </a:rPr>
              <a:t> </a:t>
            </a:r>
            <a:r>
              <a:rPr lang="vi-VN" altLang="en-US" sz="3200" b="1" dirty="0" smtClean="0">
                <a:solidFill>
                  <a:srgbClr val="00B050"/>
                </a:solidFill>
                <a:latin typeface="Times New Roman" panose="02020603050405020304" pitchFamily="18" charset="0"/>
              </a:rPr>
              <a:t>Ga-li-lê  </a:t>
            </a:r>
            <a:r>
              <a:rPr lang="vi-VN" altLang="en-US" sz="3200" b="1" dirty="0">
                <a:solidFill>
                  <a:srgbClr val="00B050"/>
                </a:solidFill>
                <a:latin typeface="Times New Roman" panose="02020603050405020304" pitchFamily="18" charset="0"/>
              </a:rPr>
              <a:t>đã </a:t>
            </a:r>
            <a:r>
              <a:rPr lang="vi-VN" altLang="en-US" sz="3200" b="1" dirty="0" smtClean="0">
                <a:solidFill>
                  <a:srgbClr val="00B050"/>
                </a:solidFill>
                <a:latin typeface="Times New Roman" panose="02020603050405020304" pitchFamily="18" charset="0"/>
              </a:rPr>
              <a:t>d</a:t>
            </a:r>
            <a:r>
              <a:rPr lang="en-US" altLang="en-US" sz="3200" b="1">
                <a:solidFill>
                  <a:srgbClr val="00B050"/>
                </a:solidFill>
                <a:latin typeface="Times New Roman" panose="02020603050405020304" pitchFamily="18" charset="0"/>
              </a:rPr>
              <a:t>ũ</a:t>
            </a:r>
            <a:r>
              <a:rPr lang="vi-VN" altLang="en-US" sz="3200" b="1" smtClean="0">
                <a:solidFill>
                  <a:srgbClr val="00B050"/>
                </a:solidFill>
                <a:latin typeface="Times New Roman" panose="02020603050405020304" pitchFamily="18" charset="0"/>
              </a:rPr>
              <a:t>ng </a:t>
            </a:r>
            <a:r>
              <a:rPr lang="vi-VN" altLang="en-US" sz="3200" b="1" dirty="0">
                <a:solidFill>
                  <a:srgbClr val="00B050"/>
                </a:solidFill>
                <a:latin typeface="Times New Roman" panose="02020603050405020304" pitchFamily="18" charset="0"/>
              </a:rPr>
              <a:t>cảm nói lên chân lí khoa học dù điều đó đã đối lập với quan điểm của Giáo hội lúc bấy giờ và sẽ nguy hại đến tính mạng. Vì khi đó Giáo hội là cơ quan có quyền </a:t>
            </a:r>
            <a:r>
              <a:rPr lang="en-US" altLang="en-US" sz="3200" b="1" dirty="0" err="1">
                <a:solidFill>
                  <a:srgbClr val="00B050"/>
                </a:solidFill>
                <a:latin typeface="Times New Roman" panose="02020603050405020304" pitchFamily="18" charset="0"/>
              </a:rPr>
              <a:t>sinh</a:t>
            </a:r>
            <a:r>
              <a:rPr lang="en-US" altLang="en-US" sz="3200" b="1" dirty="0">
                <a:solidFill>
                  <a:srgbClr val="00B050"/>
                </a:solidFill>
                <a:latin typeface="Times New Roman" panose="02020603050405020304" pitchFamily="18" charset="0"/>
              </a:rPr>
              <a:t> </a:t>
            </a:r>
            <a:r>
              <a:rPr lang="vi-VN" altLang="en-US" sz="3200" b="1" dirty="0">
                <a:solidFill>
                  <a:srgbClr val="00B050"/>
                </a:solidFill>
                <a:latin typeface="Times New Roman" panose="02020603050405020304" pitchFamily="18" charset="0"/>
              </a:rPr>
              <a:t>sát đối với mọi người dân. Ga- li lê đã phải trải qua những năm tháng cuối đời trong cảnh tù đày vì bảo vệ chân lí khoa học.</a:t>
            </a:r>
            <a:endParaRPr lang="en-US" altLang="en-US" sz="3200" b="1" dirty="0">
              <a:solidFill>
                <a:srgbClr val="00B050"/>
              </a:solidFill>
              <a:latin typeface="Times New Roman" panose="02020603050405020304" pitchFamily="18" charset="0"/>
            </a:endParaRPr>
          </a:p>
        </p:txBody>
      </p:sp>
      <p:sp>
        <p:nvSpPr>
          <p:cNvPr id="6" name="Google Shape;346;p23"/>
          <p:cNvSpPr txBox="1"/>
          <p:nvPr/>
        </p:nvSpPr>
        <p:spPr>
          <a:xfrm>
            <a:off x="545064" y="5424246"/>
            <a:ext cx="11239568" cy="597042"/>
          </a:xfrm>
          <a:prstGeom prst="rect">
            <a:avLst/>
          </a:prstGeom>
          <a:solidFill>
            <a:schemeClr val="accent6">
              <a:lumMod val="20000"/>
              <a:lumOff val="80000"/>
            </a:schemeClr>
          </a:solidFill>
          <a:ln>
            <a:noFill/>
          </a:ln>
        </p:spPr>
        <p:txBody>
          <a:bodyPr spcFirstLastPara="1" wrap="square" lIns="121900" tIns="121900" rIns="121900" bIns="121900" anchor="ctr" anchorCtr="0">
            <a:noAutofit/>
          </a:bodyPr>
          <a:lstStyle/>
          <a:p>
            <a:r>
              <a:rPr lang="en-US" sz="3200" dirty="0" smtClean="0">
                <a:solidFill>
                  <a:srgbClr val="FF0000"/>
                </a:solidFill>
                <a:latin typeface="Arial" panose="020B0604020202020204" pitchFamily="34" charset="0"/>
                <a:ea typeface="Bowlby One"/>
                <a:cs typeface="Arial" panose="020B0604020202020204" pitchFamily="34" charset="0"/>
                <a:sym typeface="Bowlby One"/>
              </a:rPr>
              <a:t>* Ý 3 ?</a:t>
            </a:r>
            <a:endParaRPr lang="en-US" sz="3200" dirty="0">
              <a:solidFill>
                <a:srgbClr val="FF0000"/>
              </a:solidFill>
              <a:latin typeface="Arial" pitchFamily="34" charset="0"/>
              <a:cs typeface="Arial" pitchFamily="34" charset="0"/>
            </a:endParaRPr>
          </a:p>
        </p:txBody>
      </p:sp>
      <p:sp>
        <p:nvSpPr>
          <p:cNvPr id="7" name="Rectangle 6"/>
          <p:cNvSpPr>
            <a:spLocks noChangeArrowheads="1"/>
          </p:cNvSpPr>
          <p:nvPr/>
        </p:nvSpPr>
        <p:spPr bwMode="auto">
          <a:xfrm>
            <a:off x="479376" y="6165304"/>
            <a:ext cx="11305256" cy="584775"/>
          </a:xfrm>
          <a:prstGeom prst="rect">
            <a:avLst/>
          </a:prstGeom>
          <a:solidFill>
            <a:schemeClr val="accent5">
              <a:lumMod val="20000"/>
              <a:lumOff val="80000"/>
            </a:schemeClr>
          </a:solidFill>
          <a:ln w="9525">
            <a:noFill/>
            <a:miter lim="800000"/>
            <a:headEnd/>
            <a:tailEnd/>
          </a:ln>
        </p:spPr>
        <p:txBody>
          <a:bodyPr wrap="square">
            <a:spAutoFit/>
          </a:bodyPr>
          <a:lstStyle/>
          <a:p>
            <a:pPr defTabSz="1219170">
              <a:defRPr/>
            </a:pPr>
            <a:r>
              <a:rPr lang="en-US" sz="3200" b="1" dirty="0" smtClean="0">
                <a:solidFill>
                  <a:srgbClr val="FF0000"/>
                </a:solidFill>
                <a:latin typeface="Times New Roman" pitchFamily="18" charset="0"/>
                <a:cs typeface="Times New Roman" pitchFamily="18" charset="0"/>
              </a:rPr>
              <a:t>Ý 3</a:t>
            </a:r>
            <a:r>
              <a:rPr lang="en-US" sz="3200" b="1" dirty="0">
                <a:solidFill>
                  <a:srgbClr val="FF0000"/>
                </a:solidFill>
                <a:latin typeface="Times New Roman" pitchFamily="18" charset="0"/>
                <a:cs typeface="Times New Roman" pitchFamily="18" charset="0"/>
              </a:rPr>
              <a:t>: </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Ga-li-</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lê</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bảo</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vệ</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chân</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lí</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200" b="1" kern="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248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6"/>
          <p:cNvSpPr>
            <a:spLocks noChangeShapeType="1"/>
          </p:cNvSpPr>
          <p:nvPr/>
        </p:nvSpPr>
        <p:spPr bwMode="auto">
          <a:xfrm flipH="1">
            <a:off x="5349931" y="404663"/>
            <a:ext cx="61947" cy="4380875"/>
          </a:xfrm>
          <a:prstGeom prst="line">
            <a:avLst/>
          </a:prstGeom>
          <a:noFill/>
          <a:ln w="28575">
            <a:solidFill>
              <a:schemeClr val="tx1"/>
            </a:solidFill>
            <a:round/>
            <a:headEnd/>
            <a:tailEnd/>
          </a:ln>
          <a:effectLst>
            <a:outerShdw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solidFill>
                <a:srgbClr val="080808"/>
              </a:solidFill>
            </a:endParaRPr>
          </a:p>
        </p:txBody>
      </p:sp>
      <p:sp>
        <p:nvSpPr>
          <p:cNvPr id="6147" name="Text Box 7"/>
          <p:cNvSpPr txBox="1">
            <a:spLocks noChangeArrowheads="1"/>
          </p:cNvSpPr>
          <p:nvPr/>
        </p:nvSpPr>
        <p:spPr bwMode="auto">
          <a:xfrm>
            <a:off x="1227212" y="116632"/>
            <a:ext cx="4076700" cy="58477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6600CC"/>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đọc</a:t>
            </a:r>
            <a:endParaRPr lang="en-US" sz="3200" b="1" dirty="0">
              <a:solidFill>
                <a:srgbClr val="FF0000"/>
              </a:solidFill>
              <a:latin typeface="Times New Roman" pitchFamily="18" charset="0"/>
              <a:cs typeface="Times New Roman" pitchFamily="18" charset="0"/>
            </a:endParaRPr>
          </a:p>
        </p:txBody>
      </p:sp>
      <p:sp>
        <p:nvSpPr>
          <p:cNvPr id="6148" name="Text Box 8"/>
          <p:cNvSpPr txBox="1">
            <a:spLocks noChangeArrowheads="1"/>
          </p:cNvSpPr>
          <p:nvPr/>
        </p:nvSpPr>
        <p:spPr bwMode="auto">
          <a:xfrm>
            <a:off x="7067872" y="116632"/>
            <a:ext cx="3276600" cy="58477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endParaRPr lang="en-US" sz="3200" b="1" dirty="0">
              <a:solidFill>
                <a:srgbClr val="FF0000"/>
              </a:solidFill>
              <a:latin typeface="Times New Roman" pitchFamily="18" charset="0"/>
              <a:cs typeface="Times New Roman" pitchFamily="18" charset="0"/>
            </a:endParaRPr>
          </a:p>
        </p:txBody>
      </p:sp>
      <p:sp>
        <p:nvSpPr>
          <p:cNvPr id="21" name="Rectangle 20"/>
          <p:cNvSpPr>
            <a:spLocks noChangeArrowheads="1"/>
          </p:cNvSpPr>
          <p:nvPr/>
        </p:nvSpPr>
        <p:spPr bwMode="auto">
          <a:xfrm>
            <a:off x="5534175" y="2628201"/>
            <a:ext cx="6394473" cy="584775"/>
          </a:xfrm>
          <a:prstGeom prst="rect">
            <a:avLst/>
          </a:prstGeom>
          <a:noFill/>
          <a:ln w="9525">
            <a:noFill/>
            <a:miter lim="800000"/>
            <a:headEnd/>
            <a:tailEnd/>
          </a:ln>
        </p:spPr>
        <p:txBody>
          <a:bodyPr wrap="square">
            <a:spAutoFit/>
          </a:bodyPr>
          <a:lstStyle/>
          <a:p>
            <a:pPr defTabSz="1219170">
              <a:defRPr/>
            </a:pPr>
            <a:r>
              <a:rPr lang="en-US" sz="3200" b="1" dirty="0" smtClean="0">
                <a:solidFill>
                  <a:srgbClr val="FF0000"/>
                </a:solidFill>
                <a:latin typeface="Times New Roman" pitchFamily="18" charset="0"/>
                <a:cs typeface="Times New Roman" pitchFamily="18" charset="0"/>
              </a:rPr>
              <a:t>Ý 2</a:t>
            </a:r>
            <a:r>
              <a:rPr lang="en-US" sz="3200" b="1" dirty="0">
                <a:solidFill>
                  <a:srgbClr val="FF0000"/>
                </a:solidFill>
                <a:latin typeface="Times New Roman" pitchFamily="18" charset="0"/>
                <a:cs typeface="Times New Roman" pitchFamily="18" charset="0"/>
              </a:rPr>
              <a:t>: </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Ga-li-</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lê</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bị</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xét</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xử</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200" b="1" kern="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3" name="Rectangle 22"/>
          <p:cNvSpPr>
            <a:spLocks noChangeArrowheads="1"/>
          </p:cNvSpPr>
          <p:nvPr/>
        </p:nvSpPr>
        <p:spPr bwMode="auto">
          <a:xfrm>
            <a:off x="5560609" y="1268760"/>
            <a:ext cx="6368040" cy="1077218"/>
          </a:xfrm>
          <a:prstGeom prst="rect">
            <a:avLst/>
          </a:prstGeom>
          <a:noFill/>
          <a:ln w="9525">
            <a:noFill/>
            <a:miter lim="800000"/>
            <a:headEnd/>
            <a:tailEnd/>
          </a:ln>
        </p:spPr>
        <p:txBody>
          <a:bodyPr wrap="square">
            <a:spAutoFit/>
          </a:bodyPr>
          <a:lstStyle/>
          <a:p>
            <a:pPr>
              <a:defRPr/>
            </a:pPr>
            <a:r>
              <a:rPr lang="en-US" sz="3200" b="1" dirty="0" smtClean="0">
                <a:solidFill>
                  <a:srgbClr val="FF0000"/>
                </a:solidFill>
                <a:latin typeface="Times New Roman" pitchFamily="18" charset="0"/>
                <a:cs typeface="Times New Roman" pitchFamily="18" charset="0"/>
              </a:rPr>
              <a:t>Ý 1: </a:t>
            </a:r>
            <a:r>
              <a:rPr lang="en-US" sz="3200" b="1" kern="0" dirty="0" err="1" smtClean="0">
                <a:solidFill>
                  <a:srgbClr val="0000FF"/>
                </a:solidFill>
                <a:latin typeface="Times New Roman" panose="02020603050405020304" pitchFamily="18" charset="0"/>
                <a:cs typeface="Times New Roman" panose="02020603050405020304" pitchFamily="18" charset="0"/>
              </a:rPr>
              <a:t>Cô-péc-ních</a:t>
            </a:r>
            <a:r>
              <a:rPr lang="en-US" sz="3200" b="1" kern="0" dirty="0" smtClean="0">
                <a:solidFill>
                  <a:srgbClr val="0000FF"/>
                </a:solidFill>
                <a:latin typeface="Times New Roman" panose="02020603050405020304" pitchFamily="18" charset="0"/>
                <a:cs typeface="Times New Roman" panose="02020603050405020304" pitchFamily="18" charset="0"/>
              </a:rPr>
              <a:t> </a:t>
            </a:r>
            <a:r>
              <a:rPr lang="en-US" sz="3200" b="1" kern="0" dirty="0" err="1" smtClean="0">
                <a:solidFill>
                  <a:srgbClr val="0000FF"/>
                </a:solidFill>
                <a:latin typeface="Times New Roman" panose="02020603050405020304" pitchFamily="18" charset="0"/>
                <a:cs typeface="Times New Roman" panose="02020603050405020304" pitchFamily="18" charset="0"/>
              </a:rPr>
              <a:t>công</a:t>
            </a:r>
            <a:r>
              <a:rPr lang="en-US" sz="3200" b="1" kern="0" dirty="0" smtClean="0">
                <a:solidFill>
                  <a:srgbClr val="0000FF"/>
                </a:solidFill>
                <a:latin typeface="Times New Roman" panose="02020603050405020304" pitchFamily="18" charset="0"/>
                <a:cs typeface="Times New Roman" panose="02020603050405020304" pitchFamily="18" charset="0"/>
              </a:rPr>
              <a:t> </a:t>
            </a:r>
            <a:r>
              <a:rPr lang="en-US" sz="3200" b="1" kern="0" dirty="0" err="1" smtClean="0">
                <a:solidFill>
                  <a:srgbClr val="0000FF"/>
                </a:solidFill>
                <a:latin typeface="Times New Roman" panose="02020603050405020304" pitchFamily="18" charset="0"/>
                <a:cs typeface="Times New Roman" panose="02020603050405020304" pitchFamily="18" charset="0"/>
              </a:rPr>
              <a:t>bố</a:t>
            </a:r>
            <a:r>
              <a:rPr lang="en-US" sz="3200" b="1" kern="0" dirty="0" smtClean="0">
                <a:solidFill>
                  <a:srgbClr val="0000FF"/>
                </a:solidFill>
                <a:latin typeface="Times New Roman" panose="02020603050405020304" pitchFamily="18" charset="0"/>
                <a:cs typeface="Times New Roman" panose="02020603050405020304" pitchFamily="18" charset="0"/>
              </a:rPr>
              <a:t> </a:t>
            </a:r>
            <a:r>
              <a:rPr lang="en-US" sz="3200" b="1" kern="0" dirty="0" err="1" smtClean="0">
                <a:solidFill>
                  <a:srgbClr val="0000FF"/>
                </a:solidFill>
                <a:latin typeface="Times New Roman" panose="02020603050405020304" pitchFamily="18" charset="0"/>
                <a:cs typeface="Times New Roman" panose="02020603050405020304" pitchFamily="18" charset="0"/>
              </a:rPr>
              <a:t>phát</a:t>
            </a:r>
            <a:r>
              <a:rPr lang="en-US" sz="3200" b="1" kern="0" dirty="0" smtClean="0">
                <a:solidFill>
                  <a:srgbClr val="0000FF"/>
                </a:solidFill>
                <a:latin typeface="Times New Roman" panose="02020603050405020304" pitchFamily="18" charset="0"/>
                <a:cs typeface="Times New Roman" panose="02020603050405020304" pitchFamily="18" charset="0"/>
              </a:rPr>
              <a:t> </a:t>
            </a:r>
            <a:r>
              <a:rPr lang="en-US" sz="3200" b="1" kern="0" dirty="0" err="1" smtClean="0">
                <a:solidFill>
                  <a:srgbClr val="0000FF"/>
                </a:solidFill>
                <a:latin typeface="Times New Roman" panose="02020603050405020304" pitchFamily="18" charset="0"/>
                <a:cs typeface="Times New Roman" panose="02020603050405020304" pitchFamily="18" charset="0"/>
              </a:rPr>
              <a:t>hiện</a:t>
            </a:r>
            <a:r>
              <a:rPr lang="en-US" sz="3200" b="1" kern="0" dirty="0" smtClean="0">
                <a:solidFill>
                  <a:srgbClr val="0000FF"/>
                </a:solidFill>
                <a:latin typeface="Times New Roman" panose="02020603050405020304" pitchFamily="18" charset="0"/>
                <a:cs typeface="Times New Roman" panose="02020603050405020304" pitchFamily="18" charset="0"/>
              </a:rPr>
              <a:t> </a:t>
            </a:r>
            <a:r>
              <a:rPr lang="en-US" sz="3200" b="1" kern="0" dirty="0" err="1" smtClean="0">
                <a:solidFill>
                  <a:srgbClr val="0000FF"/>
                </a:solidFill>
                <a:latin typeface="Times New Roman" panose="02020603050405020304" pitchFamily="18" charset="0"/>
                <a:cs typeface="Times New Roman" panose="02020603050405020304" pitchFamily="18" charset="0"/>
              </a:rPr>
              <a:t>mới</a:t>
            </a:r>
            <a:r>
              <a:rPr lang="en-US" sz="3200" b="1" kern="0" dirty="0" smtClean="0">
                <a:solidFill>
                  <a:srgbClr val="0000FF"/>
                </a:solidFill>
                <a:latin typeface="Times New Roman" panose="02020603050405020304" pitchFamily="18" charset="0"/>
                <a:cs typeface="Times New Roman" panose="02020603050405020304" pitchFamily="18" charset="0"/>
              </a:rPr>
              <a:t>.</a:t>
            </a:r>
            <a:endParaRPr lang="en-US" sz="3200" b="1" kern="0" dirty="0">
              <a:solidFill>
                <a:srgbClr val="0000FF"/>
              </a:solidFill>
              <a:latin typeface="Times New Roman" panose="02020603050405020304" pitchFamily="18" charset="0"/>
              <a:cs typeface="Times New Roman" panose="02020603050405020304" pitchFamily="18" charset="0"/>
            </a:endParaRPr>
          </a:p>
        </p:txBody>
      </p:sp>
      <p:sp>
        <p:nvSpPr>
          <p:cNvPr id="24" name="Rectangle 23"/>
          <p:cNvSpPr>
            <a:spLocks noChangeArrowheads="1"/>
          </p:cNvSpPr>
          <p:nvPr/>
        </p:nvSpPr>
        <p:spPr bwMode="auto">
          <a:xfrm>
            <a:off x="5560608" y="3492297"/>
            <a:ext cx="6368040" cy="584775"/>
          </a:xfrm>
          <a:prstGeom prst="rect">
            <a:avLst/>
          </a:prstGeom>
          <a:noFill/>
          <a:ln w="9525">
            <a:noFill/>
            <a:miter lim="800000"/>
            <a:headEnd/>
            <a:tailEnd/>
          </a:ln>
        </p:spPr>
        <p:txBody>
          <a:bodyPr wrap="square">
            <a:spAutoFit/>
          </a:bodyPr>
          <a:lstStyle/>
          <a:p>
            <a:pPr defTabSz="1219170">
              <a:defRPr/>
            </a:pPr>
            <a:r>
              <a:rPr lang="en-US" sz="3200" b="1" dirty="0" smtClean="0">
                <a:solidFill>
                  <a:srgbClr val="FF0000"/>
                </a:solidFill>
                <a:latin typeface="Times New Roman" pitchFamily="18" charset="0"/>
                <a:cs typeface="Times New Roman" pitchFamily="18" charset="0"/>
              </a:rPr>
              <a:t>Ý 3</a:t>
            </a:r>
            <a:r>
              <a:rPr lang="en-US" sz="3200" b="1" dirty="0">
                <a:solidFill>
                  <a:srgbClr val="FF0000"/>
                </a:solidFill>
                <a:latin typeface="Times New Roman" pitchFamily="18" charset="0"/>
                <a:cs typeface="Times New Roman" pitchFamily="18" charset="0"/>
              </a:rPr>
              <a:t>: </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Ga-li-</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lê</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bảo</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vệ</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chân</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kern="0"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lí</a:t>
            </a:r>
            <a:r>
              <a:rPr lang="en-US" sz="3200" b="1" kern="0"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200" b="1" kern="0" dirty="0">
              <a:solidFill>
                <a:srgbClr val="0000FF"/>
              </a:solidFill>
              <a:latin typeface="Times New Roman" panose="02020603050405020304" pitchFamily="18" charset="0"/>
              <a:cs typeface="Times New Roman" panose="02020603050405020304" pitchFamily="18" charset="0"/>
            </a:endParaRPr>
          </a:p>
        </p:txBody>
      </p:sp>
      <p:sp>
        <p:nvSpPr>
          <p:cNvPr id="27" name="Rectangle 1"/>
          <p:cNvSpPr>
            <a:spLocks noChangeArrowheads="1"/>
          </p:cNvSpPr>
          <p:nvPr/>
        </p:nvSpPr>
        <p:spPr bwMode="auto">
          <a:xfrm>
            <a:off x="191344" y="5520134"/>
            <a:ext cx="11644009" cy="1077218"/>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defTabSz="1219170">
              <a:defRPr/>
            </a:pPr>
            <a:r>
              <a:rPr lang="en-US" sz="3200" b="1" dirty="0" smtClean="0">
                <a:ln w="0"/>
                <a:solidFill>
                  <a:srgbClr val="0000FF"/>
                </a:solidFill>
                <a:latin typeface="Times New Roman" panose="02020603050405020304" pitchFamily="18" charset="0"/>
                <a:cs typeface="Times New Roman" panose="02020603050405020304" pitchFamily="18" charset="0"/>
              </a:rPr>
              <a:t>	</a:t>
            </a:r>
            <a:r>
              <a:rPr lang="vi-VN" altLang="en-US" sz="3200" b="1" dirty="0">
                <a:solidFill>
                  <a:srgbClr val="0000FF"/>
                </a:solidFill>
                <a:latin typeface="+mn-lt"/>
              </a:rPr>
              <a:t>Bài văn ca ngợi những nhà khoa học chân chính đã dũng cảm, kiên trì bảo vệ chân lí khoa học</a:t>
            </a:r>
            <a:r>
              <a:rPr lang="vi-VN" altLang="en-US" sz="3200" b="1" dirty="0" smtClean="0">
                <a:solidFill>
                  <a:srgbClr val="0000FF"/>
                </a:solidFill>
                <a:latin typeface="+mn-lt"/>
              </a:rPr>
              <a:t>.</a:t>
            </a:r>
            <a:endParaRPr lang="en-US" altLang="en-US" sz="3200" b="1" dirty="0">
              <a:solidFill>
                <a:srgbClr val="0000FF"/>
              </a:solidFill>
              <a:latin typeface="+mn-lt"/>
            </a:endParaRPr>
          </a:p>
        </p:txBody>
      </p:sp>
      <p:sp>
        <p:nvSpPr>
          <p:cNvPr id="10" name="Rectangle 1"/>
          <p:cNvSpPr>
            <a:spLocks noChangeArrowheads="1"/>
          </p:cNvSpPr>
          <p:nvPr/>
        </p:nvSpPr>
        <p:spPr bwMode="auto">
          <a:xfrm>
            <a:off x="191344" y="4860449"/>
            <a:ext cx="11644009" cy="584775"/>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1219170">
              <a:defRPr/>
            </a:pPr>
            <a:r>
              <a:rPr lang="en-US" altLang="en-US" sz="3200" b="1" u="sng" dirty="0" err="1">
                <a:ln w="0"/>
                <a:solidFill>
                  <a:srgbClr val="FF0000"/>
                </a:solidFill>
                <a:latin typeface="Arial" panose="020B0604020202020204" pitchFamily="34" charset="0"/>
                <a:cs typeface="Arial" panose="020B0604020202020204" pitchFamily="34" charset="0"/>
              </a:rPr>
              <a:t>Nội</a:t>
            </a:r>
            <a:r>
              <a:rPr lang="en-US" altLang="en-US" sz="3200" b="1" u="sng" dirty="0">
                <a:ln w="0"/>
                <a:solidFill>
                  <a:srgbClr val="FF0000"/>
                </a:solidFill>
                <a:latin typeface="Arial" panose="020B0604020202020204" pitchFamily="34" charset="0"/>
                <a:cs typeface="Arial" panose="020B0604020202020204" pitchFamily="34" charset="0"/>
              </a:rPr>
              <a:t> dung</a:t>
            </a:r>
            <a:r>
              <a:rPr lang="en-US" altLang="en-US" sz="3200" b="1" dirty="0" smtClean="0">
                <a:ln w="0"/>
                <a:solidFill>
                  <a:srgbClr val="FF0000"/>
                </a:solidFill>
                <a:latin typeface="Arial" panose="020B0604020202020204" pitchFamily="34" charset="0"/>
                <a:cs typeface="Arial" panose="020B0604020202020204" pitchFamily="34" charset="0"/>
              </a:rPr>
              <a:t>:</a:t>
            </a:r>
            <a:endParaRPr lang="en-US" sz="3200" b="1" kern="0" dirty="0">
              <a:solidFill>
                <a:srgbClr val="0000FF"/>
              </a:solidFill>
              <a:latin typeface="Times New Roman" panose="02020603050405020304" pitchFamily="18" charset="0"/>
              <a:cs typeface="Times New Roman" panose="02020603050405020304" pitchFamily="18" charset="0"/>
            </a:endParaRPr>
          </a:p>
        </p:txBody>
      </p:sp>
      <p:sp>
        <p:nvSpPr>
          <p:cNvPr id="11" name="Text Box 8"/>
          <p:cNvSpPr txBox="1">
            <a:spLocks noChangeArrowheads="1"/>
          </p:cNvSpPr>
          <p:nvPr/>
        </p:nvSpPr>
        <p:spPr bwMode="auto">
          <a:xfrm>
            <a:off x="476572" y="1258786"/>
            <a:ext cx="4757700" cy="281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88" tIns="54395" rIns="108788" bIns="54395">
            <a:spAutoFit/>
          </a:bodyPr>
          <a:lstStyle>
            <a:lvl1pPr marL="550863" indent="-5508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spcBef>
                <a:spcPct val="50000"/>
              </a:spcBef>
              <a:buNone/>
              <a:defRPr/>
            </a:pPr>
            <a:r>
              <a:rPr lang="en-US" altLang="en-US" sz="3200" b="1" dirty="0" smtClean="0">
                <a:solidFill>
                  <a:srgbClr val="0000FF"/>
                </a:solidFill>
                <a:latin typeface="Arial" panose="020B0604020202020204" pitchFamily="34" charset="0"/>
                <a:cs typeface="Arial" panose="020B0604020202020204" pitchFamily="34" charset="0"/>
              </a:rPr>
              <a:t>- </a:t>
            </a:r>
            <a:r>
              <a:rPr lang="vi-VN" sz="3200" b="1" dirty="0" smtClean="0">
                <a:solidFill>
                  <a:srgbClr val="0000FF"/>
                </a:solidFill>
                <a:latin typeface="Arial" panose="020B0604020202020204" pitchFamily="34" charset="0"/>
                <a:cs typeface="Arial" panose="020B0604020202020204" pitchFamily="34" charset="0"/>
              </a:rPr>
              <a:t>Cô-péc-ních</a:t>
            </a:r>
            <a:r>
              <a:rPr lang="en-US" sz="3200" b="1" dirty="0" smtClean="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Ga-li-lê</a:t>
            </a:r>
            <a:endParaRPr lang="en-US" sz="3200" b="1" dirty="0" smtClean="0">
              <a:solidFill>
                <a:srgbClr val="0000FF"/>
              </a:solidFill>
              <a:latin typeface="Arial" panose="020B0604020202020204" pitchFamily="34" charset="0"/>
              <a:cs typeface="Arial" panose="020B0604020202020204" pitchFamily="34" charset="0"/>
            </a:endParaRPr>
          </a:p>
          <a:p>
            <a:pPr marL="0" indent="0">
              <a:spcBef>
                <a:spcPct val="50000"/>
              </a:spcBef>
              <a:buNone/>
              <a:defRPr/>
            </a:pPr>
            <a:r>
              <a:rPr lang="en-US" altLang="en-US" sz="3200" b="1" dirty="0" smtClean="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sai </a:t>
            </a:r>
            <a:r>
              <a:rPr lang="vi-VN" sz="3200" b="1" dirty="0" smtClean="0">
                <a:solidFill>
                  <a:srgbClr val="0000FF"/>
                </a:solidFill>
                <a:latin typeface="Arial" panose="020B0604020202020204" pitchFamily="34" charset="0"/>
                <a:cs typeface="Arial" panose="020B0604020202020204" pitchFamily="34" charset="0"/>
              </a:rPr>
              <a:t>lầm</a:t>
            </a:r>
            <a:r>
              <a:rPr lang="en-US" sz="3200" b="1" dirty="0" smtClean="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lời </a:t>
            </a:r>
            <a:r>
              <a:rPr lang="vi-VN" sz="3200" b="1" dirty="0" smtClean="0">
                <a:solidFill>
                  <a:srgbClr val="0000FF"/>
                </a:solidFill>
                <a:latin typeface="Arial" panose="020B0604020202020204" pitchFamily="34" charset="0"/>
                <a:cs typeface="Arial" panose="020B0604020202020204" pitchFamily="34" charset="0"/>
              </a:rPr>
              <a:t>phán</a:t>
            </a:r>
            <a:endParaRPr lang="en-US" altLang="en-US" sz="3200" b="1" dirty="0">
              <a:solidFill>
                <a:srgbClr val="0000FF"/>
              </a:solidFill>
              <a:latin typeface="Arial" panose="020B0604020202020204" pitchFamily="34" charset="0"/>
              <a:cs typeface="Arial" panose="020B0604020202020204" pitchFamily="34" charset="0"/>
            </a:endParaRPr>
          </a:p>
          <a:p>
            <a:pPr marL="0" indent="0">
              <a:spcBef>
                <a:spcPct val="50000"/>
              </a:spcBef>
              <a:buClrTx/>
              <a:buSzTx/>
              <a:buNone/>
              <a:defRPr/>
            </a:pPr>
            <a:r>
              <a:rPr lang="en-US" alt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những </a:t>
            </a:r>
            <a:r>
              <a:rPr lang="vi-VN" sz="3200" b="1" dirty="0" smtClean="0">
                <a:solidFill>
                  <a:srgbClr val="0000FF"/>
                </a:solidFill>
                <a:latin typeface="Arial" panose="020B0604020202020204" pitchFamily="34" charset="0"/>
                <a:cs typeface="Arial" panose="020B0604020202020204" pitchFamily="34" charset="0"/>
              </a:rPr>
              <a:t>năm</a:t>
            </a:r>
            <a:endParaRPr lang="en-US" altLang="en-US" sz="3200" b="1" dirty="0">
              <a:solidFill>
                <a:srgbClr val="0000FF"/>
              </a:solidFill>
              <a:latin typeface="Arial" panose="020B0604020202020204" pitchFamily="34" charset="0"/>
              <a:cs typeface="Arial" panose="020B0604020202020204" pitchFamily="34" charset="0"/>
            </a:endParaRPr>
          </a:p>
          <a:p>
            <a:pPr marL="0" indent="0">
              <a:spcBef>
                <a:spcPct val="50000"/>
              </a:spcBef>
              <a:buClrTx/>
              <a:buSzTx/>
              <a:buNone/>
              <a:defRPr/>
            </a:pPr>
            <a:r>
              <a:rPr lang="en-US" altLang="en-US" sz="3200" b="1" dirty="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Chúa </a:t>
            </a:r>
            <a:r>
              <a:rPr lang="vi-VN" sz="3200" b="1" dirty="0" smtClean="0">
                <a:solidFill>
                  <a:srgbClr val="0000FF"/>
                </a:solidFill>
                <a:latin typeface="Arial" panose="020B0604020202020204" pitchFamily="34" charset="0"/>
                <a:cs typeface="Arial" panose="020B0604020202020204" pitchFamily="34" charset="0"/>
              </a:rPr>
              <a:t>trời</a:t>
            </a:r>
            <a:r>
              <a:rPr lang="en-US" sz="3200" b="1" dirty="0" smtClean="0">
                <a:solidFill>
                  <a:srgbClr val="0000FF"/>
                </a:solidFill>
                <a:latin typeface="Arial" panose="020B0604020202020204" pitchFamily="34" charset="0"/>
                <a:cs typeface="Arial" panose="020B0604020202020204" pitchFamily="34" charset="0"/>
              </a:rPr>
              <a:t>, </a:t>
            </a:r>
            <a:r>
              <a:rPr lang="vi-VN" sz="3200" b="1" dirty="0">
                <a:solidFill>
                  <a:srgbClr val="0000FF"/>
                </a:solidFill>
                <a:latin typeface="Arial" panose="020B0604020202020204" pitchFamily="34" charset="0"/>
                <a:cs typeface="Arial" panose="020B0604020202020204" pitchFamily="34" charset="0"/>
              </a:rPr>
              <a:t>trái </a:t>
            </a:r>
            <a:r>
              <a:rPr lang="vi-VN" sz="3200" b="1" dirty="0" smtClean="0">
                <a:solidFill>
                  <a:srgbClr val="0000FF"/>
                </a:solidFill>
                <a:latin typeface="Arial" panose="020B0604020202020204" pitchFamily="34" charset="0"/>
                <a:cs typeface="Arial" panose="020B0604020202020204" pitchFamily="34" charset="0"/>
              </a:rPr>
              <a:t>đất</a:t>
            </a:r>
            <a:endParaRPr lang="en-US" altLang="vi-VN" sz="32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740202"/>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819400" y="2846918"/>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Luyện</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diễn</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cảm</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390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9"/>
          <p:cNvSpPr txBox="1">
            <a:spLocks noChangeArrowheads="1"/>
          </p:cNvSpPr>
          <p:nvPr/>
        </p:nvSpPr>
        <p:spPr bwMode="auto">
          <a:xfrm>
            <a:off x="665684" y="1929021"/>
            <a:ext cx="1108923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Bị</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coi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tội</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phạm</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bác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học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già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buộc</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phải</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thề</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từ</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bỏ</a:t>
            </a:r>
            <a:r>
              <a:rPr lang="en-US" altLang="en-US" sz="3600" dirty="0">
                <a:solidFill>
                  <a:srgbClr val="0000FF"/>
                </a:solidFill>
                <a:latin typeface="Times New Roman" panose="02020603050405020304" pitchFamily="18" charset="0"/>
                <a:cs typeface="Times New Roman" panose="02020603050405020304" pitchFamily="18" charset="0"/>
              </a:rPr>
              <a:t> ý </a:t>
            </a:r>
            <a:r>
              <a:rPr lang="en-US" altLang="en-US" sz="3600" dirty="0" err="1">
                <a:solidFill>
                  <a:srgbClr val="0000FF"/>
                </a:solidFill>
                <a:latin typeface="Times New Roman" panose="02020603050405020304" pitchFamily="18" charset="0"/>
                <a:cs typeface="Times New Roman" panose="02020603050405020304" pitchFamily="18" charset="0"/>
              </a:rPr>
              <a:t>kiến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cho</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rằng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trái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đất</a:t>
            </a:r>
            <a:r>
              <a:rPr lang="en-US" altLang="en-US" sz="3600" dirty="0">
                <a:solidFill>
                  <a:srgbClr val="0000FF"/>
                </a:solidFill>
                <a:latin typeface="Times New Roman" panose="02020603050405020304" pitchFamily="18" charset="0"/>
                <a:cs typeface="Times New Roman" panose="02020603050405020304" pitchFamily="18" charset="0"/>
              </a:rPr>
              <a:t> quay. </a:t>
            </a:r>
            <a:r>
              <a:rPr lang="en-US" altLang="en-US" sz="3600" dirty="0" err="1">
                <a:solidFill>
                  <a:srgbClr val="0000FF"/>
                </a:solidFill>
                <a:latin typeface="Times New Roman" panose="02020603050405020304" pitchFamily="18" charset="0"/>
                <a:cs typeface="Times New Roman" panose="02020603050405020304" pitchFamily="18" charset="0"/>
              </a:rPr>
              <a:t>Nhưng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vừa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bước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ra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khỏi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cửa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tòa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án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ông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đã</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bực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tức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nói</a:t>
            </a:r>
            <a:r>
              <a:rPr lang="en-US" altLang="en-US" sz="3600" dirty="0">
                <a:solidFill>
                  <a:srgbClr val="FF0000"/>
                </a:solidFill>
                <a:latin typeface="Times New Roman" panose="02020603050405020304" pitchFamily="18" charset="0"/>
                <a:cs typeface="Times New Roman" panose="02020603050405020304" pitchFamily="18" charset="0"/>
              </a:rPr>
              <a:t> to </a:t>
            </a:r>
            <a:r>
              <a:rPr lang="en-US" altLang="en-US" sz="3600" dirty="0">
                <a:solidFill>
                  <a:srgbClr val="0000FF"/>
                </a:solidFill>
                <a:latin typeface="Times New Roman" panose="02020603050405020304" pitchFamily="18" charset="0"/>
                <a:cs typeface="Times New Roman" panose="02020603050405020304" pitchFamily="18" charset="0"/>
              </a:rPr>
              <a:t>:</a:t>
            </a:r>
          </a:p>
          <a:p>
            <a:pPr algn="just">
              <a:spcBef>
                <a:spcPct val="0"/>
              </a:spcBef>
              <a:buFontTx/>
              <a:buNone/>
            </a:pPr>
            <a:r>
              <a:rPr lang="en-US" altLang="en-US" sz="3600" dirty="0">
                <a:solidFill>
                  <a:srgbClr val="0000FF"/>
                </a:solidFill>
                <a:latin typeface="Times New Roman" panose="02020603050405020304" pitchFamily="18" charset="0"/>
                <a:cs typeface="Times New Roman" panose="02020603050405020304" pitchFamily="18" charset="0"/>
              </a:rPr>
              <a:t>    - Dù </a:t>
            </a:r>
            <a:r>
              <a:rPr lang="en-US" altLang="en-US" sz="3600" dirty="0" err="1">
                <a:solidFill>
                  <a:srgbClr val="0000FF"/>
                </a:solidFill>
                <a:latin typeface="Times New Roman" panose="02020603050405020304" pitchFamily="18" charset="0"/>
                <a:cs typeface="Times New Roman" panose="02020603050405020304" pitchFamily="18" charset="0"/>
              </a:rPr>
              <a:t>sao</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trái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đất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vẫn</a:t>
            </a:r>
            <a:r>
              <a:rPr lang="en-US" altLang="en-US" sz="3600" dirty="0">
                <a:solidFill>
                  <a:srgbClr val="FF0000"/>
                </a:solidFill>
                <a:latin typeface="Times New Roman" panose="02020603050405020304" pitchFamily="18" charset="0"/>
                <a:cs typeface="Times New Roman" panose="02020603050405020304" pitchFamily="18" charset="0"/>
              </a:rPr>
              <a:t> quay </a:t>
            </a:r>
            <a:r>
              <a:rPr lang="en-US" altLang="en-US" sz="3600" dirty="0">
                <a:solidFill>
                  <a:srgbClr val="0000FF"/>
                </a:solidFill>
                <a:latin typeface="Times New Roman" panose="02020603050405020304" pitchFamily="18" charset="0"/>
                <a:cs typeface="Times New Roman" panose="02020603050405020304" pitchFamily="18" charset="0"/>
              </a:rPr>
              <a:t>!</a:t>
            </a:r>
          </a:p>
          <a:p>
            <a:pPr algn="just">
              <a:spcBef>
                <a:spcPct val="0"/>
              </a:spcBef>
              <a:buFontTx/>
              <a:buNone/>
            </a:pPr>
            <a:r>
              <a:rPr lang="en-US" altLang="en-US" sz="3600" dirty="0">
                <a:solidFill>
                  <a:srgbClr val="0000FF"/>
                </a:solidFill>
                <a:latin typeface="Times New Roman" panose="02020603050405020304" pitchFamily="18" charset="0"/>
                <a:cs typeface="Times New Roman" panose="02020603050405020304" pitchFamily="18" charset="0"/>
              </a:rPr>
              <a:t>     Ga-li-</a:t>
            </a:r>
            <a:r>
              <a:rPr lang="en-US" altLang="en-US" sz="3600" dirty="0" err="1">
                <a:solidFill>
                  <a:srgbClr val="0000FF"/>
                </a:solidFill>
                <a:latin typeface="Times New Roman" panose="02020603050405020304" pitchFamily="18" charset="0"/>
                <a:cs typeface="Times New Roman" panose="02020603050405020304" pitchFamily="18" charset="0"/>
              </a:rPr>
              <a:t>lê</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phải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trải</a:t>
            </a:r>
            <a:r>
              <a:rPr lang="en-US" altLang="en-US" sz="3600" dirty="0">
                <a:solidFill>
                  <a:srgbClr val="0000FF"/>
                </a:solidFill>
                <a:latin typeface="Times New Roman" panose="02020603050405020304" pitchFamily="18" charset="0"/>
                <a:cs typeface="Times New Roman" panose="02020603050405020304" pitchFamily="18" charset="0"/>
              </a:rPr>
              <a:t> qua </a:t>
            </a:r>
            <a:r>
              <a:rPr lang="en-US" altLang="en-US" sz="3600" dirty="0" err="1">
                <a:solidFill>
                  <a:srgbClr val="0000FF"/>
                </a:solidFill>
                <a:latin typeface="Times New Roman" panose="02020603050405020304" pitchFamily="18" charset="0"/>
                <a:cs typeface="Times New Roman" panose="02020603050405020304" pitchFamily="18" charset="0"/>
              </a:rPr>
              <a:t>những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năm</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tháng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cuối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trong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cảnh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tù</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đày</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a:t>
            </a:r>
            <a:r>
              <a:rPr lang="vi-VN" altLang="en-US" sz="3600" dirty="0">
                <a:solidFill>
                  <a:srgbClr val="0000FF"/>
                </a:solidFill>
                <a:latin typeface="Times New Roman" panose="02020603050405020304" pitchFamily="18" charset="0"/>
                <a:cs typeface="Times New Roman" panose="02020603050405020304" pitchFamily="18" charset="0"/>
              </a:rPr>
              <a:t>ư</a:t>
            </a:r>
            <a:r>
              <a:rPr lang="en-US" altLang="en-US" sz="3600" dirty="0">
                <a:solidFill>
                  <a:srgbClr val="0000FF"/>
                </a:solidFill>
                <a:latin typeface="Times New Roman" panose="02020603050405020304" pitchFamily="18" charset="0"/>
                <a:cs typeface="Times New Roman" panose="02020603050405020304" pitchFamily="18" charset="0"/>
              </a:rPr>
              <a:t>ng </a:t>
            </a:r>
            <a:r>
              <a:rPr lang="en-US" altLang="en-US" sz="3600" dirty="0" err="1">
                <a:solidFill>
                  <a:srgbClr val="FF0000"/>
                </a:solidFill>
                <a:latin typeface="Times New Roman" panose="02020603050405020304" pitchFamily="18" charset="0"/>
                <a:cs typeface="Times New Roman" panose="02020603050405020304" pitchFamily="18" charset="0"/>
              </a:rPr>
              <a:t>cuối</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cùng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lẽ</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phải</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đã</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thắng</a:t>
            </a:r>
            <a:r>
              <a:rPr lang="en-US" altLang="en-US" sz="3600" dirty="0">
                <a:solidFill>
                  <a:srgbClr val="0000FF"/>
                </a:solidFill>
                <a:latin typeface="Times New Roman" panose="02020603050405020304" pitchFamily="18" charset="0"/>
                <a:cs typeface="Times New Roman" panose="02020603050405020304" pitchFamily="18" charset="0"/>
              </a:rPr>
              <a:t>. T</a:t>
            </a:r>
            <a:r>
              <a:rPr lang="vi-VN" altLang="en-US" sz="3600" dirty="0">
                <a:solidFill>
                  <a:srgbClr val="0000FF"/>
                </a:solidFill>
                <a:latin typeface="Times New Roman" panose="02020603050405020304" pitchFamily="18" charset="0"/>
                <a:cs typeface="Times New Roman" panose="02020603050405020304" pitchFamily="18" charset="0"/>
              </a:rPr>
              <a:t>ư</a:t>
            </a:r>
            <a:r>
              <a:rPr lang="en-US" altLang="en-US" sz="3600" dirty="0">
                <a:solidFill>
                  <a:srgbClr val="0000FF"/>
                </a:solidFill>
                <a:latin typeface="Times New Roman" panose="02020603050405020304" pitchFamily="18" charset="0"/>
                <a:cs typeface="Times New Roman" panose="02020603050405020304" pitchFamily="18" charset="0"/>
              </a:rPr>
              <a:t> t</a:t>
            </a:r>
            <a:r>
              <a:rPr lang="vi-VN" altLang="en-US" sz="3600" dirty="0">
                <a:solidFill>
                  <a:srgbClr val="0000FF"/>
                </a:solidFill>
                <a:latin typeface="Times New Roman" panose="02020603050405020304" pitchFamily="18" charset="0"/>
                <a:cs typeface="Times New Roman" panose="02020603050405020304" pitchFamily="18" charset="0"/>
              </a:rPr>
              <a:t>ưởng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của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hai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bác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học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dũng</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cảm</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đã</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trở</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thành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chân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lí</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giản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dị</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trong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sống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hằng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ngày</a:t>
            </a:r>
            <a:r>
              <a:rPr lang="en-US" altLang="en-US" sz="3600" dirty="0">
                <a:solidFill>
                  <a:srgbClr val="0000FF"/>
                </a:solidFill>
                <a:latin typeface="Times New Roman" panose="02020603050405020304" pitchFamily="18" charset="0"/>
                <a:cs typeface="Times New Roman" panose="02020603050405020304" pitchFamily="18" charset="0"/>
              </a:rPr>
              <a:t>.</a:t>
            </a:r>
          </a:p>
        </p:txBody>
      </p:sp>
      <p:cxnSp>
        <p:nvCxnSpPr>
          <p:cNvPr id="7" name="Straight Connector 6"/>
          <p:cNvCxnSpPr/>
          <p:nvPr/>
        </p:nvCxnSpPr>
        <p:spPr>
          <a:xfrm flipH="1">
            <a:off x="1971408" y="2647776"/>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976672" y="3219276"/>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528048" y="4785455"/>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0591800" y="4293096"/>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451848" y="5428895"/>
            <a:ext cx="76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a:spLocks noChangeArrowheads="1"/>
          </p:cNvSpPr>
          <p:nvPr/>
        </p:nvSpPr>
        <p:spPr bwMode="auto">
          <a:xfrm>
            <a:off x="0" y="2458"/>
            <a:ext cx="12192000" cy="584775"/>
          </a:xfrm>
          <a:prstGeom prst="rect">
            <a:avLst/>
          </a:prstGeom>
          <a:noFill/>
          <a:ln w="9525">
            <a:noFill/>
            <a:miter lim="800000"/>
            <a:headEnd/>
            <a:tailEnd/>
          </a:ln>
        </p:spPr>
        <p:txBody>
          <a:bodyPr wrap="square">
            <a:spAutoFit/>
          </a:bodyPr>
          <a:lstStyle/>
          <a:p>
            <a:pPr algn="ctr" eaLnBrk="1" hangingPunct="1"/>
            <a:r>
              <a:rPr lang="en-US" sz="3200" b="1" dirty="0" smtClean="0">
                <a:solidFill>
                  <a:srgbClr val="FF0000"/>
                </a:solidFill>
                <a:latin typeface="Arial" panose="020B0604020202020204" pitchFamily="34" charset="0"/>
                <a:cs typeface="Arial" panose="020B0604020202020204" pitchFamily="34" charset="0"/>
              </a:rPr>
              <a:t>Dù </a:t>
            </a:r>
            <a:r>
              <a:rPr lang="en-US" sz="3200" b="1" dirty="0" err="1" smtClean="0">
                <a:solidFill>
                  <a:srgbClr val="FF0000"/>
                </a:solidFill>
                <a:latin typeface="Arial" panose="020B0604020202020204" pitchFamily="34" charset="0"/>
                <a:cs typeface="Arial" panose="020B0604020202020204" pitchFamily="34" charset="0"/>
              </a:rPr>
              <a:t>sao</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trái</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đất</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vẫn</a:t>
            </a:r>
            <a:r>
              <a:rPr lang="en-US" sz="3200" b="1" dirty="0" smtClean="0">
                <a:solidFill>
                  <a:srgbClr val="FF0000"/>
                </a:solidFill>
                <a:latin typeface="Arial" panose="020B0604020202020204" pitchFamily="34" charset="0"/>
                <a:cs typeface="Arial" panose="020B0604020202020204" pitchFamily="34" charset="0"/>
              </a:rPr>
              <a:t> quay !</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59483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nodeType="with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par>
                          <p:cTn id="20" fill="hold" nodeType="with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ppt_x"/>
                                          </p:val>
                                        </p:tav>
                                        <p:tav tm="100000">
                                          <p:val>
                                            <p:strVal val="#ppt_x"/>
                                          </p:val>
                                        </p:tav>
                                      </p:tavLst>
                                    </p:anim>
                                    <p:anim calcmode="lin" valueType="num">
                                      <p:cBhvr additive="base">
                                        <p:cTn id="29" dur="500" fill="hold"/>
                                        <p:tgtEl>
                                          <p:spTgt spid="32"/>
                                        </p:tgtEl>
                                        <p:attrNameLst>
                                          <p:attrName>ppt_y</p:attrName>
                                        </p:attrNameLst>
                                      </p:cBhvr>
                                      <p:tavLst>
                                        <p:tav tm="0">
                                          <p:val>
                                            <p:strVal val="1+#ppt_h/2"/>
                                          </p:val>
                                        </p:tav>
                                        <p:tav tm="100000">
                                          <p:val>
                                            <p:strVal val="#ppt_y"/>
                                          </p:val>
                                        </p:tav>
                                      </p:tavLst>
                                    </p:anim>
                                  </p:childTnLst>
                                </p:cTn>
                              </p:par>
                            </p:childTnLst>
                          </p:cTn>
                        </p:par>
                        <p:par>
                          <p:cTn id="30" fill="hold" nodeType="withGroup">
                            <p:stCondLst>
                              <p:cond delay="2000"/>
                            </p:stCondLst>
                            <p:childTnLst>
                              <p:par>
                                <p:cTn id="31" presetID="2" presetClass="entr" presetSubtype="4"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15362"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2743200" y="9906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Tạm</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biệt</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các</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em</a:t>
              </a:r>
              <a:r>
                <a:rPr lang="en-US" altLang="en-US" sz="3600" b="1" dirty="0">
                  <a:solidFill>
                    <a:srgbClr val="FFFF00"/>
                  </a:solidFill>
                  <a:latin typeface="HP001 4 hàng" panose="020B0603050302020204" pitchFamily="34" charset="0"/>
                </a:rPr>
                <a:t>,</a:t>
              </a:r>
            </a:p>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hẹn</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gặp</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lại</a:t>
              </a:r>
              <a:r>
                <a:rPr lang="en-US" altLang="en-US" sz="3600" b="1" dirty="0">
                  <a:solidFill>
                    <a:srgbClr val="FFFF00"/>
                  </a:solidFill>
                  <a:latin typeface="HP001 4 hàng" panose="020B0603050302020204" pitchFamily="34" charset="0"/>
                </a:rPr>
                <a:t>!</a:t>
              </a:r>
            </a:p>
          </p:txBody>
        </p:sp>
        <p:sp>
          <p:nvSpPr>
            <p:cNvPr id="4" name="Text Box 9"/>
            <p:cNvSpPr txBox="1">
              <a:spLocks noChangeArrowheads="1"/>
            </p:cNvSpPr>
            <p:nvPr/>
          </p:nvSpPr>
          <p:spPr bwMode="auto">
            <a:xfrm>
              <a:off x="8005159" y="188640"/>
              <a:ext cx="24482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i="1" dirty="0" err="1" smtClean="0">
                  <a:solidFill>
                    <a:srgbClr val="0000FF"/>
                  </a:solidFill>
                  <a:latin typeface="HP001 4 hàng" panose="020B0603050302020204" pitchFamily="34" charset="0"/>
                </a:rPr>
                <a:t>Giáo</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viên</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Trần</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Công</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Hiến</a:t>
              </a:r>
              <a:endParaRPr lang="en-US" altLang="en-US" sz="1400" b="1" i="1" dirty="0">
                <a:solidFill>
                  <a:srgbClr val="0000FF"/>
                </a:solidFill>
                <a:latin typeface="HP001 4 hàng" panose="020B0603050302020204" pitchFamily="34" charset="0"/>
              </a:endParaRPr>
            </a:p>
          </p:txBody>
        </p:sp>
      </p:grpSp>
    </p:spTree>
    <p:extLst>
      <p:ext uri="{BB962C8B-B14F-4D97-AF65-F5344CB8AC3E}">
        <p14:creationId xmlns:p14="http://schemas.microsoft.com/office/powerpoint/2010/main" val="3027539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727201" y="1612677"/>
            <a:ext cx="8737600"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Khám</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phá</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6" name="WordArt 7"/>
          <p:cNvSpPr>
            <a:spLocks noChangeArrowheads="1" noChangeShapeType="1" noTextEdit="1"/>
          </p:cNvSpPr>
          <p:nvPr/>
        </p:nvSpPr>
        <p:spPr bwMode="auto">
          <a:xfrm>
            <a:off x="3733800" y="3149724"/>
            <a:ext cx="4953000" cy="495300"/>
          </a:xfrm>
          <a:prstGeom prst="rect">
            <a:avLst/>
          </a:prstGeom>
        </p:spPr>
        <p:txBody>
          <a:bodyPr wrap="none" fromWordArt="1">
            <a:prstTxWarp prst="textPlain">
              <a:avLst>
                <a:gd name="adj" fmla="val 50000"/>
              </a:avLst>
            </a:prstTxWarp>
          </a:bodyPr>
          <a:lstStyle/>
          <a:p>
            <a:pPr algn="ct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Dù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sao</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trái</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đất</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vẫn</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quay!</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55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2000"/>
                                        <p:tgtEl>
                                          <p:spTgt spid="6"/>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6"/>
                                        </p:tgtEl>
                                      </p:cBhvr>
                                    </p:animEffect>
                                    <p:animScale>
                                      <p:cBhvr>
                                        <p:cTn id="10" dur="500" autoRev="1" fill="hold"/>
                                        <p:tgtEl>
                                          <p:spTgt spid="6"/>
                                        </p:tgtEl>
                                      </p:cBhvr>
                                      <p:by x="105000" y="105000"/>
                                    </p:animScale>
                                  </p:childTnLst>
                                </p:cTn>
                              </p:par>
                              <p:par>
                                <p:cTn id="11" presetID="23" presetClass="emph" presetSubtype="0" repeatCount="indefinite" fill="hold" nodeType="withEffect">
                                  <p:stCondLst>
                                    <p:cond delay="0"/>
                                  </p:stCondLst>
                                  <p:childTnLst>
                                    <p:animClr clrSpc="hsl" dir="cw">
                                      <p:cBhvr override="childStyle">
                                        <p:cTn id="12" dur="5000" fill="hold"/>
                                        <p:tgtEl>
                                          <p:spTgt spid="6"/>
                                        </p:tgtEl>
                                        <p:attrNameLst>
                                          <p:attrName>style.color</p:attrName>
                                        </p:attrNameLst>
                                      </p:cBhvr>
                                      <p:by>
                                        <p:hsl h="10842353" s="0" l="0"/>
                                      </p:by>
                                    </p:animClr>
                                    <p:animClr clrSpc="hsl" dir="cw">
                                      <p:cBhvr>
                                        <p:cTn id="13" dur="5000" fill="hold"/>
                                        <p:tgtEl>
                                          <p:spTgt spid="6"/>
                                        </p:tgtEl>
                                        <p:attrNameLst>
                                          <p:attrName>fillcolor</p:attrName>
                                        </p:attrNameLst>
                                      </p:cBhvr>
                                      <p:by>
                                        <p:hsl h="10842353" s="0" l="0"/>
                                      </p:by>
                                    </p:animClr>
                                    <p:animClr clrSpc="hsl" dir="cw">
                                      <p:cBhvr>
                                        <p:cTn id="14" dur="5000" fill="hold"/>
                                        <p:tgtEl>
                                          <p:spTgt spid="6"/>
                                        </p:tgtEl>
                                        <p:attrNameLst>
                                          <p:attrName>stroke.color</p:attrName>
                                        </p:attrNameLst>
                                      </p:cBhvr>
                                      <p:by>
                                        <p:hsl h="10842353" s="0" l="0"/>
                                      </p:by>
                                    </p:animClr>
                                    <p:set>
                                      <p:cBhvr>
                                        <p:cTn id="15" dur="5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2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1"/>
            <a:ext cx="12192000" cy="6781799"/>
          </a:xfrm>
          <a:prstGeom prst="rect">
            <a:avLst/>
          </a:prstGeom>
          <a:solidFill>
            <a:srgbClr val="CC66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816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458"/>
            <a:ext cx="12192000" cy="584775"/>
          </a:xfrm>
          <a:prstGeom prst="rect">
            <a:avLst/>
          </a:prstGeom>
          <a:noFill/>
          <a:ln w="9525">
            <a:noFill/>
            <a:miter lim="800000"/>
            <a:headEnd/>
            <a:tailEnd/>
          </a:ln>
        </p:spPr>
        <p:txBody>
          <a:bodyPr wrap="square">
            <a:spAutoFit/>
          </a:bodyPr>
          <a:lstStyle/>
          <a:p>
            <a:pPr algn="ctr" eaLnBrk="1" hangingPunct="1"/>
            <a:r>
              <a:rPr lang="en-US" sz="3200" b="1" dirty="0" smtClean="0">
                <a:solidFill>
                  <a:srgbClr val="FF0000"/>
                </a:solidFill>
                <a:latin typeface="Arial" panose="020B0604020202020204" pitchFamily="34" charset="0"/>
                <a:cs typeface="Arial" panose="020B0604020202020204" pitchFamily="34" charset="0"/>
              </a:rPr>
              <a:t>Dù </a:t>
            </a:r>
            <a:r>
              <a:rPr lang="en-US" sz="3200" b="1" dirty="0" err="1" smtClean="0">
                <a:solidFill>
                  <a:srgbClr val="FF0000"/>
                </a:solidFill>
                <a:latin typeface="Arial" panose="020B0604020202020204" pitchFamily="34" charset="0"/>
                <a:cs typeface="Arial" panose="020B0604020202020204" pitchFamily="34" charset="0"/>
              </a:rPr>
              <a:t>sao</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trái</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đất</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vẫn</a:t>
            </a:r>
            <a:r>
              <a:rPr lang="en-US" sz="3200" b="1" dirty="0" smtClean="0">
                <a:solidFill>
                  <a:srgbClr val="FF0000"/>
                </a:solidFill>
                <a:latin typeface="Arial" panose="020B0604020202020204" pitchFamily="34" charset="0"/>
                <a:cs typeface="Arial" panose="020B0604020202020204" pitchFamily="34" charset="0"/>
              </a:rPr>
              <a:t> quay !</a:t>
            </a:r>
            <a:endParaRPr lang="en-US" sz="3200"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263352" y="548680"/>
            <a:ext cx="11665296" cy="6309420"/>
          </a:xfrm>
          <a:prstGeom prst="rect">
            <a:avLst/>
          </a:prstGeom>
        </p:spPr>
        <p:txBody>
          <a:bodyPr wrap="square">
            <a:spAutoFit/>
          </a:bodyPr>
          <a:lstStyle/>
          <a:p>
            <a:pPr algn="just"/>
            <a:r>
              <a:rPr lang="vi-VN" sz="2000" dirty="0">
                <a:solidFill>
                  <a:srgbClr val="000000"/>
                </a:solidFill>
                <a:latin typeface="+mj-lt"/>
                <a:cs typeface="Times New Roman" panose="02020603050405020304" pitchFamily="18" charset="0"/>
              </a:rPr>
              <a:t>   </a:t>
            </a:r>
            <a:r>
              <a:rPr lang="vi-VN" sz="2400" dirty="0">
                <a:solidFill>
                  <a:srgbClr val="000000"/>
                </a:solidFill>
                <a:cs typeface="Times New Roman" panose="02020603050405020304" pitchFamily="18" charset="0"/>
              </a:rPr>
              <a:t>Xưa kia, người ta cứ nghĩ rằng trái đất là trung tâm của vũ trụ, đứng yên một chỗ, còn mặt trời, mặt trăng và muôn ngàn vì sao phải quay xung quanh cái tâm này. Người đầu tiên bác bỏ ý kiến sai lầm đó là nhà thiên văn học Ba Lan Cô-péc-ních. Năm 1543, Cô-péc-ních cho xuất bản một cuốn sách chứng minh rằng chính trái đất mới là một hành tinh quay xung quanh mặt trời. Phát hiện của nhà thiên văn học làm cho mọi người sửng sốt, thậm chí nó còn bị coi là tà thuyết vì nó ngược với những lời phán bảo của Chúa trời. </a:t>
            </a:r>
          </a:p>
          <a:p>
            <a:pPr algn="just"/>
            <a:r>
              <a:rPr lang="vi-VN" sz="2400" dirty="0">
                <a:solidFill>
                  <a:srgbClr val="000000"/>
                </a:solidFill>
                <a:cs typeface="Times New Roman" panose="02020603050405020304" pitchFamily="18" charset="0"/>
              </a:rPr>
              <a:t>   Chưa đầy một thế kỉ sau, năm 1632, nhà thiên văn học Ga-li-lê lại cho ra đời một cuốn sách mới cổ vũ cho ý kiến của Cô-péc-ních. Lập tức, tòa án quyết định cấm cuốn sách ấy và mang Ga-li-lê ra xét xử. Khi đó, nhà bác học đã gần bảy chục tuổi.</a:t>
            </a:r>
          </a:p>
          <a:p>
            <a:pPr algn="just"/>
            <a:r>
              <a:rPr lang="vi-VN" sz="2400" dirty="0">
                <a:solidFill>
                  <a:srgbClr val="000000"/>
                </a:solidFill>
                <a:cs typeface="Times New Roman" panose="02020603050405020304" pitchFamily="18" charset="0"/>
              </a:rPr>
              <a:t>   Bị coi là tội phạm, nhà bác học già buộc phải thề từ bỏ ý kiến cho rằng trái đất quay. Nhưng vừa bước ra khỏi tòa án, ông đã bực tức nói to:</a:t>
            </a:r>
          </a:p>
          <a:p>
            <a:pPr algn="just"/>
            <a:r>
              <a:rPr lang="vi-VN" sz="2400" dirty="0">
                <a:solidFill>
                  <a:srgbClr val="000000"/>
                </a:solidFill>
                <a:cs typeface="Times New Roman" panose="02020603050405020304" pitchFamily="18" charset="0"/>
              </a:rPr>
              <a:t>- Dù sao trái đất vẫn quay!</a:t>
            </a:r>
          </a:p>
          <a:p>
            <a:pPr algn="just"/>
            <a:r>
              <a:rPr lang="vi-VN" sz="2400" dirty="0">
                <a:solidFill>
                  <a:srgbClr val="000000"/>
                </a:solidFill>
                <a:cs typeface="Times New Roman" panose="02020603050405020304" pitchFamily="18" charset="0"/>
              </a:rPr>
              <a:t>   Ga-li-lê phải trải qua những năm cuối đời trong cảnh tù đày. Nhưng cuối cùng, lẽ phải đã thắng. Tư tưởng của hai nhà bác học dũng cảm đã trở thành chân lí giản dị trong đời sống ngày nay.</a:t>
            </a:r>
          </a:p>
          <a:p>
            <a:pPr algn="r"/>
            <a:r>
              <a:rPr lang="vi-VN" sz="2000" i="1" dirty="0">
                <a:solidFill>
                  <a:srgbClr val="000000"/>
                </a:solidFill>
                <a:latin typeface="+mj-lt"/>
                <a:cs typeface="Times New Roman" panose="02020603050405020304" pitchFamily="18" charset="0"/>
              </a:rPr>
              <a:t>Theo </a:t>
            </a:r>
            <a:r>
              <a:rPr lang="vi-VN" sz="2000" b="1" dirty="0">
                <a:solidFill>
                  <a:srgbClr val="000000"/>
                </a:solidFill>
                <a:latin typeface="+mj-lt"/>
                <a:cs typeface="Times New Roman" panose="02020603050405020304" pitchFamily="18" charset="0"/>
              </a:rPr>
              <a:t>LÊ NGUYÊN LONG, PHẠM NGỌC </a:t>
            </a:r>
            <a:r>
              <a:rPr lang="vi-VN" sz="2000" b="1" dirty="0" smtClean="0">
                <a:solidFill>
                  <a:srgbClr val="000000"/>
                </a:solidFill>
                <a:latin typeface="+mj-lt"/>
                <a:cs typeface="Times New Roman" panose="02020603050405020304" pitchFamily="18" charset="0"/>
              </a:rPr>
              <a:t>TOÀN</a:t>
            </a:r>
            <a:endParaRPr lang="en-US" sz="2000" dirty="0">
              <a:latin typeface="+mj-lt"/>
              <a:cs typeface="Times New Roman" panose="02020603050405020304" pitchFamily="18" charset="0"/>
            </a:endParaRPr>
          </a:p>
        </p:txBody>
      </p:sp>
    </p:spTree>
    <p:extLst>
      <p:ext uri="{BB962C8B-B14F-4D97-AF65-F5344CB8AC3E}">
        <p14:creationId xmlns:p14="http://schemas.microsoft.com/office/powerpoint/2010/main" val="1065300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01"/>
          <p:cNvSpPr txBox="1">
            <a:spLocks noChangeArrowheads="1"/>
          </p:cNvSpPr>
          <p:nvPr/>
        </p:nvSpPr>
        <p:spPr bwMode="auto">
          <a:xfrm>
            <a:off x="1733550" y="708026"/>
            <a:ext cx="8915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000">
                <a:latin typeface="Times New Roman" panose="02020603050405020304" pitchFamily="18" charset="0"/>
              </a:rPr>
              <a:t>Bài này được chia làm … đoạn.</a:t>
            </a:r>
          </a:p>
        </p:txBody>
      </p:sp>
      <p:sp>
        <p:nvSpPr>
          <p:cNvPr id="5" name="Rectangle 4"/>
          <p:cNvSpPr>
            <a:spLocks noChangeArrowheads="1"/>
          </p:cNvSpPr>
          <p:nvPr/>
        </p:nvSpPr>
        <p:spPr bwMode="auto">
          <a:xfrm>
            <a:off x="7772400" y="739776"/>
            <a:ext cx="533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r>
              <a:rPr lang="en-US" altLang="en-US" sz="4000" dirty="0" smtClean="0">
                <a:solidFill>
                  <a:srgbClr val="FF0000"/>
                </a:solidFill>
                <a:latin typeface="Times New Roman" panose="02020603050405020304" pitchFamily="18" charset="0"/>
              </a:rPr>
              <a:t>3</a:t>
            </a:r>
            <a:endParaRPr lang="en-US" altLang="en-US" sz="4000" dirty="0"/>
          </a:p>
        </p:txBody>
      </p:sp>
      <p:sp>
        <p:nvSpPr>
          <p:cNvPr id="9" name="TextBox 8"/>
          <p:cNvSpPr txBox="1">
            <a:spLocks noChangeArrowheads="1"/>
          </p:cNvSpPr>
          <p:nvPr/>
        </p:nvSpPr>
        <p:spPr bwMode="auto">
          <a:xfrm>
            <a:off x="1747838" y="1458913"/>
            <a:ext cx="10202862" cy="103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marL="0" lvl="2">
              <a:lnSpc>
                <a:spcPct val="200000"/>
              </a:lnSpc>
            </a:pPr>
            <a:r>
              <a:rPr lang="en-US" altLang="en-US" sz="3600" dirty="0" err="1">
                <a:solidFill>
                  <a:srgbClr val="0000FF"/>
                </a:solidFill>
                <a:latin typeface="Times New Roman" panose="02020603050405020304" pitchFamily="18" charset="0"/>
                <a:cs typeface="Times New Roman" panose="02020603050405020304" pitchFamily="18" charset="0"/>
              </a:rPr>
              <a:t>Đoạn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smtClean="0">
                <a:solidFill>
                  <a:srgbClr val="0000FF"/>
                </a:solidFill>
                <a:latin typeface="Times New Roman" panose="02020603050405020304" pitchFamily="18" charset="0"/>
                <a:cs typeface="Times New Roman" panose="02020603050405020304" pitchFamily="18" charset="0"/>
              </a:rPr>
              <a:t>1: </a:t>
            </a:r>
            <a:r>
              <a:rPr lang="en-US" sz="3600" dirty="0" err="1" smtClean="0">
                <a:solidFill>
                  <a:srgbClr val="0000FF"/>
                </a:solidFill>
                <a:latin typeface="Times New Roman" pitchFamily="18" charset="0"/>
                <a:ea typeface="Times New Roman" pitchFamily="18" charset="0"/>
                <a:cs typeface="Times New Roman" pitchFamily="18" charset="0"/>
              </a:rPr>
              <a:t>Từ</a:t>
            </a:r>
            <a:r>
              <a:rPr lang="en-US" sz="3600" dirty="0" smtClean="0">
                <a:solidFill>
                  <a:srgbClr val="0000FF"/>
                </a:solidFill>
                <a:latin typeface="Times New Roman" pitchFamily="18" charset="0"/>
                <a:ea typeface="Times New Roman" pitchFamily="18" charset="0"/>
                <a:cs typeface="Times New Roman" pitchFamily="18" charset="0"/>
              </a:rPr>
              <a:t> </a:t>
            </a:r>
            <a:r>
              <a:rPr lang="en-US" sz="3600" dirty="0" err="1" smtClean="0">
                <a:solidFill>
                  <a:srgbClr val="0000FF"/>
                </a:solidFill>
                <a:latin typeface="Times New Roman" pitchFamily="18" charset="0"/>
                <a:ea typeface="Times New Roman" pitchFamily="18" charset="0"/>
                <a:cs typeface="Times New Roman" pitchFamily="18" charset="0"/>
              </a:rPr>
              <a:t>đầu</a:t>
            </a:r>
            <a:r>
              <a:rPr lang="en-US" sz="3600" dirty="0" smtClean="0">
                <a:solidFill>
                  <a:srgbClr val="0000FF"/>
                </a:solidFill>
                <a:latin typeface="Times New Roman" pitchFamily="18" charset="0"/>
                <a:ea typeface="Times New Roman" pitchFamily="18" charset="0"/>
                <a:cs typeface="Times New Roman" pitchFamily="18" charset="0"/>
              </a:rPr>
              <a:t> </a:t>
            </a:r>
            <a:r>
              <a:rPr lang="en-US" sz="3600" dirty="0" err="1" smtClean="0">
                <a:solidFill>
                  <a:srgbClr val="0000FF"/>
                </a:solidFill>
                <a:latin typeface="Times New Roman" pitchFamily="18" charset="0"/>
                <a:ea typeface="Times New Roman" pitchFamily="18" charset="0"/>
                <a:cs typeface="Times New Roman" pitchFamily="18" charset="0"/>
              </a:rPr>
              <a:t>đến</a:t>
            </a:r>
            <a:r>
              <a:rPr lang="en-US" sz="3600" dirty="0" smtClean="0">
                <a:solidFill>
                  <a:srgbClr val="0000FF"/>
                </a:solidFill>
                <a:latin typeface="Times New Roman" pitchFamily="18" charset="0"/>
                <a:ea typeface="Times New Roman" pitchFamily="18" charset="0"/>
                <a:cs typeface="Times New Roman" pitchFamily="18" charset="0"/>
              </a:rPr>
              <a:t> ……. </a:t>
            </a:r>
            <a:r>
              <a:rPr lang="en-US" sz="3600" dirty="0" err="1">
                <a:solidFill>
                  <a:srgbClr val="0000FF"/>
                </a:solidFill>
                <a:latin typeface="Times New Roman" panose="02020603050405020304" pitchFamily="18" charset="0"/>
                <a:cs typeface="Times New Roman" panose="02020603050405020304" pitchFamily="18" charset="0"/>
              </a:rPr>
              <a:t>phán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bảo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của</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Chúa</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trời</a:t>
            </a:r>
            <a:r>
              <a:rPr lang="en-US" sz="3600" dirty="0" smtClean="0">
                <a:solidFill>
                  <a:srgbClr val="0000FF"/>
                </a:solidFill>
                <a:latin typeface="Times New Roman" pitchFamily="18" charset="0"/>
                <a:ea typeface="Times New Roman" pitchFamily="18" charset="0"/>
                <a:cs typeface="Times New Roman" pitchFamily="18" charset="0"/>
              </a:rPr>
              <a:t>.</a:t>
            </a:r>
            <a:endParaRPr lang="en-US" altLang="en-US" dirty="0">
              <a:solidFill>
                <a:srgbClr val="0000FF"/>
              </a:solidFill>
            </a:endParaRPr>
          </a:p>
        </p:txBody>
      </p:sp>
      <p:sp>
        <p:nvSpPr>
          <p:cNvPr id="10" name="TextBox 9"/>
          <p:cNvSpPr txBox="1">
            <a:spLocks noChangeArrowheads="1"/>
          </p:cNvSpPr>
          <p:nvPr/>
        </p:nvSpPr>
        <p:spPr bwMode="auto">
          <a:xfrm>
            <a:off x="1746250" y="2492896"/>
            <a:ext cx="10204450" cy="103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nSpc>
                <a:spcPct val="200000"/>
              </a:lnSpc>
            </a:pPr>
            <a:r>
              <a:rPr lang="en-US" altLang="en-US" sz="3600" dirty="0" err="1">
                <a:solidFill>
                  <a:srgbClr val="0000FF"/>
                </a:solidFill>
                <a:latin typeface="Times New Roman" panose="02020603050405020304" pitchFamily="18" charset="0"/>
                <a:cs typeface="Times New Roman" panose="02020603050405020304" pitchFamily="18" charset="0"/>
              </a:rPr>
              <a:t>Đoạn</a:t>
            </a:r>
            <a:r>
              <a:rPr lang="en-US" altLang="en-US" sz="3600" dirty="0">
                <a:solidFill>
                  <a:srgbClr val="0000FF"/>
                </a:solidFill>
                <a:latin typeface="Times New Roman" panose="02020603050405020304" pitchFamily="18" charset="0"/>
                <a:cs typeface="Times New Roman" panose="02020603050405020304" pitchFamily="18" charset="0"/>
              </a:rPr>
              <a:t> 2: </a:t>
            </a:r>
            <a:r>
              <a:rPr lang="en-US" sz="3600" dirty="0" err="1" smtClean="0">
                <a:solidFill>
                  <a:srgbClr val="0000FF"/>
                </a:solidFill>
                <a:latin typeface="Times New Roman" pitchFamily="18" charset="0"/>
                <a:ea typeface="Times New Roman" pitchFamily="18" charset="0"/>
                <a:cs typeface="Times New Roman" pitchFamily="18" charset="0"/>
              </a:rPr>
              <a:t>Tiếp</a:t>
            </a:r>
            <a:r>
              <a:rPr lang="en-US" sz="3600" dirty="0" smtClean="0">
                <a:solidFill>
                  <a:srgbClr val="0000FF"/>
                </a:solidFill>
                <a:latin typeface="Times New Roman" pitchFamily="18" charset="0"/>
                <a:ea typeface="Times New Roman" pitchFamily="18" charset="0"/>
                <a:cs typeface="Times New Roman" pitchFamily="18" charset="0"/>
              </a:rPr>
              <a:t> </a:t>
            </a:r>
            <a:r>
              <a:rPr lang="en-US" sz="3600" dirty="0" err="1" smtClean="0">
                <a:solidFill>
                  <a:srgbClr val="0000FF"/>
                </a:solidFill>
                <a:latin typeface="Times New Roman" pitchFamily="18" charset="0"/>
                <a:ea typeface="Times New Roman" pitchFamily="18" charset="0"/>
                <a:cs typeface="Times New Roman" pitchFamily="18" charset="0"/>
              </a:rPr>
              <a:t>theo</a:t>
            </a:r>
            <a:r>
              <a:rPr lang="en-US" sz="3600" dirty="0" smtClean="0">
                <a:solidFill>
                  <a:srgbClr val="0000FF"/>
                </a:solidFill>
                <a:latin typeface="Times New Roman" pitchFamily="18" charset="0"/>
                <a:ea typeface="Times New Roman" pitchFamily="18" charset="0"/>
                <a:cs typeface="Times New Roman" pitchFamily="18" charset="0"/>
              </a:rPr>
              <a:t> </a:t>
            </a:r>
            <a:r>
              <a:rPr lang="en-US" sz="3600" dirty="0" err="1" smtClean="0">
                <a:solidFill>
                  <a:srgbClr val="0000FF"/>
                </a:solidFill>
                <a:latin typeface="Times New Roman" pitchFamily="18" charset="0"/>
                <a:ea typeface="Times New Roman" pitchFamily="18" charset="0"/>
                <a:cs typeface="Times New Roman" pitchFamily="18" charset="0"/>
              </a:rPr>
              <a:t>đến</a:t>
            </a:r>
            <a:r>
              <a:rPr lang="en-US" sz="3600" dirty="0" smtClean="0">
                <a:solidFill>
                  <a:srgbClr val="0000FF"/>
                </a:solidFill>
                <a:latin typeface="Times New Roman" pitchFamily="18" charset="0"/>
                <a:ea typeface="Times New Roman" pitchFamily="18" charset="0"/>
                <a:cs typeface="Times New Roman" pitchFamily="18" charset="0"/>
              </a:rPr>
              <a:t> …….. </a:t>
            </a:r>
            <a:r>
              <a:rPr lang="en-US" altLang="en-US" sz="3600" dirty="0" err="1">
                <a:solidFill>
                  <a:srgbClr val="0000FF"/>
                </a:solidFill>
                <a:latin typeface="Times New Roman" pitchFamily="18" charset="0"/>
              </a:rPr>
              <a:t>gần</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bảy</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chục</a:t>
            </a:r>
            <a:r>
              <a:rPr lang="en-US" altLang="en-US" sz="3600" dirty="0">
                <a:solidFill>
                  <a:srgbClr val="0000FF"/>
                </a:solidFill>
                <a:latin typeface="Times New Roman" pitchFamily="18" charset="0"/>
              </a:rPr>
              <a:t> </a:t>
            </a:r>
            <a:r>
              <a:rPr lang="en-US" altLang="en-US" sz="3600" dirty="0" err="1" smtClean="0">
                <a:solidFill>
                  <a:srgbClr val="0000FF"/>
                </a:solidFill>
                <a:latin typeface="Times New Roman" pitchFamily="18" charset="0"/>
              </a:rPr>
              <a:t>tuổi</a:t>
            </a:r>
            <a:r>
              <a:rPr lang="en-US" altLang="en-US" sz="3600" dirty="0" smtClean="0">
                <a:solidFill>
                  <a:srgbClr val="0000FF"/>
                </a:solidFill>
                <a:latin typeface="Times New Roman" pitchFamily="18" charset="0"/>
              </a:rPr>
              <a:t>.</a:t>
            </a:r>
            <a:r>
              <a:rPr lang="en-US" altLang="en-US" sz="3600" dirty="0" smtClean="0">
                <a:solidFill>
                  <a:srgbClr val="0000FF"/>
                </a:solidFill>
                <a:latin typeface="Times New Roman" panose="02020603050405020304" pitchFamily="18" charset="0"/>
                <a:cs typeface="Times New Roman" panose="02020603050405020304" pitchFamily="18" charset="0"/>
              </a:rPr>
              <a:t> </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1733550" y="3596823"/>
            <a:ext cx="86109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nSpc>
                <a:spcPct val="200000"/>
              </a:lnSpc>
            </a:pPr>
            <a:r>
              <a:rPr lang="en-US" altLang="en-US" sz="3600" dirty="0" err="1">
                <a:solidFill>
                  <a:srgbClr val="0000FF"/>
                </a:solidFill>
                <a:latin typeface="Times New Roman" panose="02020603050405020304" pitchFamily="18" charset="0"/>
                <a:cs typeface="Times New Roman" panose="02020603050405020304" pitchFamily="18" charset="0"/>
              </a:rPr>
              <a:t>Đoạn</a:t>
            </a:r>
            <a:r>
              <a:rPr lang="en-US" altLang="en-US" sz="3600" dirty="0">
                <a:solidFill>
                  <a:srgbClr val="0000FF"/>
                </a:solidFill>
                <a:latin typeface="Times New Roman" panose="02020603050405020304" pitchFamily="18" charset="0"/>
                <a:cs typeface="Times New Roman" panose="02020603050405020304" pitchFamily="18" charset="0"/>
              </a:rPr>
              <a:t> 3: </a:t>
            </a:r>
            <a:r>
              <a:rPr lang="en-US" sz="3600" dirty="0" err="1" smtClean="0">
                <a:solidFill>
                  <a:srgbClr val="0000FF"/>
                </a:solidFill>
                <a:latin typeface="Times New Roman" pitchFamily="18" charset="0"/>
                <a:ea typeface="Times New Roman" pitchFamily="18" charset="0"/>
                <a:cs typeface="Times New Roman" pitchFamily="18" charset="0"/>
              </a:rPr>
              <a:t>Còn</a:t>
            </a:r>
            <a:r>
              <a:rPr lang="en-US" sz="3600" dirty="0" smtClean="0">
                <a:solidFill>
                  <a:srgbClr val="0000FF"/>
                </a:solidFill>
                <a:latin typeface="Times New Roman" pitchFamily="18" charset="0"/>
                <a:ea typeface="Times New Roman" pitchFamily="18" charset="0"/>
                <a:cs typeface="Times New Roman" pitchFamily="18" charset="0"/>
              </a:rPr>
              <a:t> </a:t>
            </a:r>
            <a:r>
              <a:rPr lang="en-US" sz="3600" dirty="0" err="1" smtClean="0">
                <a:solidFill>
                  <a:srgbClr val="0000FF"/>
                </a:solidFill>
                <a:latin typeface="Times New Roman" pitchFamily="18" charset="0"/>
                <a:ea typeface="Times New Roman" pitchFamily="18" charset="0"/>
                <a:cs typeface="Times New Roman" pitchFamily="18" charset="0"/>
              </a:rPr>
              <a:t>lại</a:t>
            </a:r>
            <a:r>
              <a:rPr lang="en-US" altLang="en-US" sz="3600" dirty="0" smtClean="0">
                <a:solidFill>
                  <a:srgbClr val="0000FF"/>
                </a:solidFill>
                <a:latin typeface="Times New Roman" panose="02020603050405020304" pitchFamily="18" charset="0"/>
                <a:cs typeface="Times New Roman" panose="02020603050405020304" pitchFamily="18" charset="0"/>
              </a:rPr>
              <a:t>.</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pic>
        <p:nvPicPr>
          <p:cNvPr id="15368" name="Picture 12" descr="POINSET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262225" y="60760"/>
            <a:ext cx="85883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5" descr="POINSET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1339255" y="5949136"/>
            <a:ext cx="7413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5"/>
          <p:cNvSpPr>
            <a:spLocks noChangeArrowheads="1"/>
          </p:cNvSpPr>
          <p:nvPr/>
        </p:nvSpPr>
        <p:spPr bwMode="auto">
          <a:xfrm>
            <a:off x="0" y="0"/>
            <a:ext cx="12144672" cy="68580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Calibri" panose="020F0502020204030204" pitchFamily="34" charset="0"/>
            </a:endParaRPr>
          </a:p>
        </p:txBody>
      </p:sp>
      <p:pic>
        <p:nvPicPr>
          <p:cNvPr id="15371" name="Picture 4" descr="POINSET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5" y="44624"/>
            <a:ext cx="914400"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4" descr="POINSET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6068" y="6010969"/>
            <a:ext cx="8382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189260"/>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458"/>
            <a:ext cx="12192000" cy="584775"/>
          </a:xfrm>
          <a:prstGeom prst="rect">
            <a:avLst/>
          </a:prstGeom>
          <a:noFill/>
          <a:ln w="9525">
            <a:noFill/>
            <a:miter lim="800000"/>
            <a:headEnd/>
            <a:tailEnd/>
          </a:ln>
        </p:spPr>
        <p:txBody>
          <a:bodyPr wrap="square">
            <a:spAutoFit/>
          </a:bodyPr>
          <a:lstStyle/>
          <a:p>
            <a:pPr algn="ctr" eaLnBrk="1" hangingPunct="1"/>
            <a:r>
              <a:rPr lang="en-US" sz="3200" b="1" dirty="0" smtClean="0">
                <a:solidFill>
                  <a:srgbClr val="FF0000"/>
                </a:solidFill>
                <a:latin typeface="Arial" panose="020B0604020202020204" pitchFamily="34" charset="0"/>
                <a:cs typeface="Arial" panose="020B0604020202020204" pitchFamily="34" charset="0"/>
              </a:rPr>
              <a:t>Dù </a:t>
            </a:r>
            <a:r>
              <a:rPr lang="en-US" sz="3200" b="1" dirty="0" err="1" smtClean="0">
                <a:solidFill>
                  <a:srgbClr val="FF0000"/>
                </a:solidFill>
                <a:latin typeface="Arial" panose="020B0604020202020204" pitchFamily="34" charset="0"/>
                <a:cs typeface="Arial" panose="020B0604020202020204" pitchFamily="34" charset="0"/>
              </a:rPr>
              <a:t>sao</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trái</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đất</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vẫn</a:t>
            </a:r>
            <a:r>
              <a:rPr lang="en-US" sz="3200" b="1" dirty="0" smtClean="0">
                <a:solidFill>
                  <a:srgbClr val="FF0000"/>
                </a:solidFill>
                <a:latin typeface="Arial" panose="020B0604020202020204" pitchFamily="34" charset="0"/>
                <a:cs typeface="Arial" panose="020B0604020202020204" pitchFamily="34" charset="0"/>
              </a:rPr>
              <a:t> quay !</a:t>
            </a:r>
            <a:endParaRPr lang="en-US" sz="3200"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263352" y="548680"/>
            <a:ext cx="11665296" cy="6309420"/>
          </a:xfrm>
          <a:prstGeom prst="rect">
            <a:avLst/>
          </a:prstGeom>
        </p:spPr>
        <p:txBody>
          <a:bodyPr wrap="square">
            <a:spAutoFit/>
          </a:bodyPr>
          <a:lstStyle/>
          <a:p>
            <a:pPr algn="just"/>
            <a:r>
              <a:rPr lang="vi-VN" sz="2000" dirty="0">
                <a:solidFill>
                  <a:srgbClr val="000000"/>
                </a:solidFill>
                <a:latin typeface="+mj-lt"/>
                <a:cs typeface="Times New Roman" panose="02020603050405020304" pitchFamily="18" charset="0"/>
              </a:rPr>
              <a:t>   </a:t>
            </a:r>
            <a:r>
              <a:rPr lang="vi-VN" sz="2400" dirty="0">
                <a:solidFill>
                  <a:srgbClr val="0000FF"/>
                </a:solidFill>
                <a:cs typeface="Times New Roman" panose="02020603050405020304" pitchFamily="18" charset="0"/>
              </a:rPr>
              <a:t>Xưa kia, người ta cứ nghĩ rằng trái đất là trung tâm của vũ trụ, đứng yên một chỗ, còn mặt trời, mặt trăng và muôn ngàn vì sao phải quay xung quanh cái tâm này. Người đầu tiên bác bỏ ý kiến sai lầm đó là nhà thiên văn học Ba Lan Cô-péc-ních. Năm 1543, Cô-péc-ních cho xuất bản một cuốn sách chứng minh rằng chính trái đất mới là một hành tinh quay xung quanh mặt trời. Phát hiện của nhà thiên văn học làm cho mọi người sửng sốt, thậm chí nó còn bị coi là tà thuyết vì nó ngược với những lời phán bảo của Chúa trời. </a:t>
            </a:r>
          </a:p>
          <a:p>
            <a:pPr algn="just"/>
            <a:r>
              <a:rPr lang="vi-VN" sz="2400" dirty="0">
                <a:solidFill>
                  <a:srgbClr val="000000"/>
                </a:solidFill>
                <a:cs typeface="Times New Roman" panose="02020603050405020304" pitchFamily="18" charset="0"/>
              </a:rPr>
              <a:t>   </a:t>
            </a:r>
            <a:r>
              <a:rPr lang="vi-VN" sz="2400" dirty="0">
                <a:solidFill>
                  <a:srgbClr val="FF00FF"/>
                </a:solidFill>
                <a:cs typeface="Times New Roman" panose="02020603050405020304" pitchFamily="18" charset="0"/>
              </a:rPr>
              <a:t>Chưa đầy một thế kỉ sau, năm 1632, nhà thiên văn học Ga-li-lê lại cho ra đời một cuốn sách mới cổ vũ cho ý kiến của Cô-péc-ních. Lập tức, tòa án quyết định cấm cuốn sách ấy và mang Ga-li-lê ra xét xử. Khi đó, nhà bác học đã gần bảy chục tuổi.</a:t>
            </a:r>
          </a:p>
          <a:p>
            <a:pPr algn="just"/>
            <a:r>
              <a:rPr lang="vi-VN" sz="2400" dirty="0">
                <a:solidFill>
                  <a:srgbClr val="000000"/>
                </a:solidFill>
                <a:cs typeface="Times New Roman" panose="02020603050405020304" pitchFamily="18" charset="0"/>
              </a:rPr>
              <a:t>  </a:t>
            </a:r>
            <a:r>
              <a:rPr lang="vi-VN" sz="2400" dirty="0">
                <a:solidFill>
                  <a:srgbClr val="00B050"/>
                </a:solidFill>
                <a:cs typeface="Times New Roman" panose="02020603050405020304" pitchFamily="18" charset="0"/>
              </a:rPr>
              <a:t> Bị coi là tội phạm, nhà bác học già buộc phải thề từ bỏ ý kiến cho rằng trái đất quay. Nhưng vừa bước ra khỏi tòa án, ông đã bực tức nói to:</a:t>
            </a:r>
          </a:p>
          <a:p>
            <a:pPr algn="just"/>
            <a:r>
              <a:rPr lang="vi-VN" sz="2400" dirty="0">
                <a:solidFill>
                  <a:srgbClr val="00B050"/>
                </a:solidFill>
                <a:cs typeface="Times New Roman" panose="02020603050405020304" pitchFamily="18" charset="0"/>
              </a:rPr>
              <a:t>- Dù sao trái đất vẫn quay!</a:t>
            </a:r>
          </a:p>
          <a:p>
            <a:pPr algn="just"/>
            <a:r>
              <a:rPr lang="vi-VN" sz="2400" dirty="0">
                <a:solidFill>
                  <a:srgbClr val="00B050"/>
                </a:solidFill>
                <a:cs typeface="Times New Roman" panose="02020603050405020304" pitchFamily="18" charset="0"/>
              </a:rPr>
              <a:t>   Ga-li-lê phải trải qua những năm cuối đời trong cảnh tù đày. Nhưng cuối cùng, lẽ phải đã thắng. Tư tưởng của hai nhà bác học dũng cảm đã trở thành chân lí giản dị trong đời sống ngày nay.</a:t>
            </a:r>
          </a:p>
          <a:p>
            <a:pPr algn="r"/>
            <a:r>
              <a:rPr lang="vi-VN" sz="2000" i="1" dirty="0">
                <a:solidFill>
                  <a:srgbClr val="000000"/>
                </a:solidFill>
                <a:latin typeface="+mj-lt"/>
                <a:cs typeface="Times New Roman" panose="02020603050405020304" pitchFamily="18" charset="0"/>
              </a:rPr>
              <a:t>Theo </a:t>
            </a:r>
            <a:r>
              <a:rPr lang="vi-VN" sz="2000" b="1" dirty="0">
                <a:solidFill>
                  <a:srgbClr val="000000"/>
                </a:solidFill>
                <a:latin typeface="+mj-lt"/>
                <a:cs typeface="Times New Roman" panose="02020603050405020304" pitchFamily="18" charset="0"/>
              </a:rPr>
              <a:t>LÊ NGUYÊN LONG, PHẠM NGỌC </a:t>
            </a:r>
            <a:r>
              <a:rPr lang="vi-VN" sz="2000" b="1" dirty="0" smtClean="0">
                <a:solidFill>
                  <a:srgbClr val="000000"/>
                </a:solidFill>
                <a:latin typeface="+mj-lt"/>
                <a:cs typeface="Times New Roman" panose="02020603050405020304" pitchFamily="18" charset="0"/>
              </a:rPr>
              <a:t>TOÀN</a:t>
            </a:r>
            <a:endParaRPr lang="en-US" sz="2000" dirty="0">
              <a:latin typeface="+mj-lt"/>
              <a:cs typeface="Times New Roman" panose="02020603050405020304" pitchFamily="18" charset="0"/>
            </a:endParaRPr>
          </a:p>
        </p:txBody>
      </p:sp>
    </p:spTree>
    <p:extLst>
      <p:ext uri="{BB962C8B-B14F-4D97-AF65-F5344CB8AC3E}">
        <p14:creationId xmlns:p14="http://schemas.microsoft.com/office/powerpoint/2010/main" val="2020440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304801" y="7145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1498600"/>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từ</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2351584" y="2576416"/>
            <a:ext cx="8229600" cy="315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88" tIns="54395" rIns="108788" bIns="54395">
            <a:spAutoFit/>
          </a:bodyPr>
          <a:lstStyle>
            <a:lvl1pPr marL="550863" indent="-5508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spcBef>
                <a:spcPct val="50000"/>
              </a:spcBef>
              <a:buNone/>
              <a:defRPr/>
            </a:pPr>
            <a:r>
              <a:rPr lang="en-US" altLang="en-US" sz="3600" b="1" dirty="0" smtClean="0">
                <a:solidFill>
                  <a:srgbClr val="0000FF"/>
                </a:solidFill>
                <a:latin typeface="Arial" panose="020B0604020202020204" pitchFamily="34" charset="0"/>
                <a:cs typeface="Arial" panose="020B0604020202020204" pitchFamily="34" charset="0"/>
              </a:rPr>
              <a:t>- </a:t>
            </a:r>
            <a:r>
              <a:rPr lang="vi-VN" sz="3600" b="1" dirty="0" smtClean="0">
                <a:solidFill>
                  <a:srgbClr val="0000FF"/>
                </a:solidFill>
                <a:latin typeface="Arial" panose="020B0604020202020204" pitchFamily="34" charset="0"/>
                <a:cs typeface="Arial" panose="020B0604020202020204" pitchFamily="34" charset="0"/>
              </a:rPr>
              <a:t>Cô-péc-ních</a:t>
            </a:r>
            <a:r>
              <a:rPr lang="en-US" sz="3600" b="1" dirty="0" smtClean="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Ga-li-lê</a:t>
            </a:r>
            <a:endParaRPr lang="en-US" sz="3600" b="1" dirty="0" smtClean="0">
              <a:solidFill>
                <a:srgbClr val="0000FF"/>
              </a:solidFill>
              <a:latin typeface="Arial" panose="020B0604020202020204" pitchFamily="34" charset="0"/>
              <a:cs typeface="Arial" panose="020B0604020202020204" pitchFamily="34" charset="0"/>
            </a:endParaRPr>
          </a:p>
          <a:p>
            <a:pPr marL="0" indent="0">
              <a:spcBef>
                <a:spcPct val="50000"/>
              </a:spcBef>
              <a:buNone/>
              <a:defRPr/>
            </a:pPr>
            <a:r>
              <a:rPr lang="en-US" altLang="en-US" sz="3600" b="1" dirty="0" smtClean="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sai </a:t>
            </a:r>
            <a:r>
              <a:rPr lang="vi-VN" sz="3600" b="1" dirty="0" smtClean="0">
                <a:solidFill>
                  <a:srgbClr val="0000FF"/>
                </a:solidFill>
                <a:latin typeface="Arial" panose="020B0604020202020204" pitchFamily="34" charset="0"/>
                <a:cs typeface="Arial" panose="020B0604020202020204" pitchFamily="34" charset="0"/>
              </a:rPr>
              <a:t>lầm</a:t>
            </a:r>
            <a:r>
              <a:rPr lang="en-US" sz="3600" b="1" dirty="0" smtClean="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lời </a:t>
            </a:r>
            <a:r>
              <a:rPr lang="vi-VN" sz="3600" b="1" dirty="0" smtClean="0">
                <a:solidFill>
                  <a:srgbClr val="0000FF"/>
                </a:solidFill>
                <a:latin typeface="Arial" panose="020B0604020202020204" pitchFamily="34" charset="0"/>
                <a:cs typeface="Arial" panose="020B0604020202020204" pitchFamily="34" charset="0"/>
              </a:rPr>
              <a:t>phán</a:t>
            </a:r>
            <a:endParaRPr lang="en-US" altLang="en-US" sz="3600" b="1" dirty="0">
              <a:solidFill>
                <a:srgbClr val="0000FF"/>
              </a:solidFill>
              <a:latin typeface="Arial" panose="020B0604020202020204" pitchFamily="34" charset="0"/>
              <a:cs typeface="Arial" panose="020B0604020202020204" pitchFamily="34" charset="0"/>
            </a:endParaRPr>
          </a:p>
          <a:p>
            <a:pPr marL="0" indent="0">
              <a:spcBef>
                <a:spcPct val="50000"/>
              </a:spcBef>
              <a:buClrTx/>
              <a:buSzTx/>
              <a:buNone/>
              <a:defRPr/>
            </a:pPr>
            <a:r>
              <a:rPr lang="en-US" altLang="en-US" sz="3600" b="1" dirty="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những </a:t>
            </a:r>
            <a:r>
              <a:rPr lang="vi-VN" sz="3600" b="1" dirty="0" smtClean="0">
                <a:solidFill>
                  <a:srgbClr val="0000FF"/>
                </a:solidFill>
                <a:latin typeface="Arial" panose="020B0604020202020204" pitchFamily="34" charset="0"/>
                <a:cs typeface="Arial" panose="020B0604020202020204" pitchFamily="34" charset="0"/>
              </a:rPr>
              <a:t>năm</a:t>
            </a:r>
            <a:endParaRPr lang="en-US" altLang="en-US" sz="3600" b="1" dirty="0">
              <a:solidFill>
                <a:srgbClr val="0000FF"/>
              </a:solidFill>
              <a:latin typeface="Arial" panose="020B0604020202020204" pitchFamily="34" charset="0"/>
              <a:cs typeface="Arial" panose="020B0604020202020204" pitchFamily="34" charset="0"/>
            </a:endParaRPr>
          </a:p>
          <a:p>
            <a:pPr marL="0" indent="0">
              <a:spcBef>
                <a:spcPct val="50000"/>
              </a:spcBef>
              <a:buClrTx/>
              <a:buSzTx/>
              <a:buNone/>
              <a:defRPr/>
            </a:pPr>
            <a:r>
              <a:rPr lang="en-US" altLang="en-US" sz="3600" b="1" dirty="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Chúa </a:t>
            </a:r>
            <a:r>
              <a:rPr lang="vi-VN" sz="3600" b="1" dirty="0" smtClean="0">
                <a:solidFill>
                  <a:srgbClr val="0000FF"/>
                </a:solidFill>
                <a:latin typeface="Arial" panose="020B0604020202020204" pitchFamily="34" charset="0"/>
                <a:cs typeface="Arial" panose="020B0604020202020204" pitchFamily="34" charset="0"/>
              </a:rPr>
              <a:t>trời</a:t>
            </a:r>
            <a:r>
              <a:rPr lang="en-US" sz="3600" b="1" dirty="0" smtClean="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trái </a:t>
            </a:r>
            <a:r>
              <a:rPr lang="vi-VN" sz="3600" b="1" dirty="0" smtClean="0">
                <a:solidFill>
                  <a:srgbClr val="0000FF"/>
                </a:solidFill>
                <a:latin typeface="Arial" panose="020B0604020202020204" pitchFamily="34" charset="0"/>
                <a:cs typeface="Arial" panose="020B0604020202020204" pitchFamily="34" charset="0"/>
              </a:rPr>
              <a:t>đất</a:t>
            </a:r>
            <a:endParaRPr lang="en-US" altLang="vi-VN" sz="36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42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2458"/>
            <a:ext cx="12192000" cy="584775"/>
          </a:xfrm>
          <a:prstGeom prst="rect">
            <a:avLst/>
          </a:prstGeom>
          <a:noFill/>
          <a:ln w="9525">
            <a:noFill/>
            <a:miter lim="800000"/>
            <a:headEnd/>
            <a:tailEnd/>
          </a:ln>
        </p:spPr>
        <p:txBody>
          <a:bodyPr wrap="square">
            <a:spAutoFit/>
          </a:bodyPr>
          <a:lstStyle/>
          <a:p>
            <a:pPr algn="ctr" eaLnBrk="1" hangingPunct="1"/>
            <a:r>
              <a:rPr lang="en-US" sz="3200" b="1" dirty="0" smtClean="0">
                <a:solidFill>
                  <a:srgbClr val="FF0000"/>
                </a:solidFill>
                <a:latin typeface="Arial" panose="020B0604020202020204" pitchFamily="34" charset="0"/>
                <a:cs typeface="Arial" panose="020B0604020202020204" pitchFamily="34" charset="0"/>
              </a:rPr>
              <a:t>Dù </a:t>
            </a:r>
            <a:r>
              <a:rPr lang="en-US" sz="3200" b="1" dirty="0" err="1" smtClean="0">
                <a:solidFill>
                  <a:srgbClr val="FF0000"/>
                </a:solidFill>
                <a:latin typeface="Arial" panose="020B0604020202020204" pitchFamily="34" charset="0"/>
                <a:cs typeface="Arial" panose="020B0604020202020204" pitchFamily="34" charset="0"/>
              </a:rPr>
              <a:t>sao</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trái</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đất</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vẫn</a:t>
            </a:r>
            <a:r>
              <a:rPr lang="en-US" sz="3200" b="1" dirty="0" smtClean="0">
                <a:solidFill>
                  <a:srgbClr val="FF0000"/>
                </a:solidFill>
                <a:latin typeface="Arial" panose="020B0604020202020204" pitchFamily="34" charset="0"/>
                <a:cs typeface="Arial" panose="020B0604020202020204" pitchFamily="34" charset="0"/>
              </a:rPr>
              <a:t> quay !</a:t>
            </a:r>
            <a:endParaRPr lang="en-US" sz="3200"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263352" y="548680"/>
            <a:ext cx="11665296" cy="6309420"/>
          </a:xfrm>
          <a:prstGeom prst="rect">
            <a:avLst/>
          </a:prstGeom>
        </p:spPr>
        <p:txBody>
          <a:bodyPr wrap="square">
            <a:spAutoFit/>
          </a:bodyPr>
          <a:lstStyle/>
          <a:p>
            <a:pPr algn="just"/>
            <a:r>
              <a:rPr lang="vi-VN" sz="2000" dirty="0">
                <a:solidFill>
                  <a:srgbClr val="000000"/>
                </a:solidFill>
                <a:latin typeface="+mj-lt"/>
                <a:cs typeface="Times New Roman" panose="02020603050405020304" pitchFamily="18" charset="0"/>
              </a:rPr>
              <a:t>   </a:t>
            </a:r>
            <a:r>
              <a:rPr lang="vi-VN" sz="2400" dirty="0">
                <a:solidFill>
                  <a:srgbClr val="0000FF"/>
                </a:solidFill>
                <a:cs typeface="Times New Roman" panose="02020603050405020304" pitchFamily="18" charset="0"/>
              </a:rPr>
              <a:t>Xưa kia, người ta cứ nghĩ rằng trái đất là trung tâm của vũ trụ, đứng yên một chỗ, còn mặt trời, mặt trăng và muôn ngàn vì sao phải quay xung quanh cái tâm này. Người đầu tiên bác bỏ ý kiến sai lầm đó là nhà thiên văn học Ba Lan Cô-péc-ních. Năm 1543, Cô-péc-ních cho xuất bản một cuốn sách chứng minh rằng chính trái đất mới là một hành tinh quay xung quanh mặt trời. Phát hiện của nhà thiên văn học làm cho mọi người sửng sốt, thậm chí nó còn bị coi là tà thuyết vì nó ngược với những lời phán bảo của Chúa trời. </a:t>
            </a:r>
          </a:p>
          <a:p>
            <a:pPr algn="just"/>
            <a:r>
              <a:rPr lang="vi-VN" sz="2400" dirty="0">
                <a:solidFill>
                  <a:srgbClr val="000000"/>
                </a:solidFill>
                <a:cs typeface="Times New Roman" panose="02020603050405020304" pitchFamily="18" charset="0"/>
              </a:rPr>
              <a:t>   </a:t>
            </a:r>
            <a:r>
              <a:rPr lang="vi-VN" sz="2400" dirty="0">
                <a:solidFill>
                  <a:srgbClr val="FF00FF"/>
                </a:solidFill>
                <a:cs typeface="Times New Roman" panose="02020603050405020304" pitchFamily="18" charset="0"/>
              </a:rPr>
              <a:t>Chưa đầy một thế kỉ sau, năm 1632, nhà thiên văn học Ga-li-lê lại cho ra đời một cuốn sách mới cổ vũ cho ý kiến của Cô-péc-ních. Lập tức, tòa án quyết định cấm cuốn sách ấy và mang Ga-li-lê ra xét xử. Khi đó, nhà bác học đã gần bảy chục tuổi.</a:t>
            </a:r>
          </a:p>
          <a:p>
            <a:pPr algn="just"/>
            <a:r>
              <a:rPr lang="vi-VN" sz="2400" dirty="0">
                <a:solidFill>
                  <a:srgbClr val="000000"/>
                </a:solidFill>
                <a:cs typeface="Times New Roman" panose="02020603050405020304" pitchFamily="18" charset="0"/>
              </a:rPr>
              <a:t>  </a:t>
            </a:r>
            <a:r>
              <a:rPr lang="vi-VN" sz="2400" dirty="0">
                <a:solidFill>
                  <a:srgbClr val="00B050"/>
                </a:solidFill>
                <a:cs typeface="Times New Roman" panose="02020603050405020304" pitchFamily="18" charset="0"/>
              </a:rPr>
              <a:t> Bị coi là tội phạm, nhà bác học già buộc phải thề từ bỏ ý kiến cho rằng trái đất quay. Nhưng vừa bước ra khỏi tòa án, ông đã bực tức nói to:</a:t>
            </a:r>
          </a:p>
          <a:p>
            <a:pPr algn="just"/>
            <a:r>
              <a:rPr lang="vi-VN" sz="2400" dirty="0">
                <a:solidFill>
                  <a:srgbClr val="00B050"/>
                </a:solidFill>
                <a:cs typeface="Times New Roman" panose="02020603050405020304" pitchFamily="18" charset="0"/>
              </a:rPr>
              <a:t>- Dù sao trái đất vẫn quay!</a:t>
            </a:r>
          </a:p>
          <a:p>
            <a:pPr algn="just"/>
            <a:r>
              <a:rPr lang="vi-VN" sz="2400" dirty="0">
                <a:solidFill>
                  <a:srgbClr val="00B050"/>
                </a:solidFill>
                <a:cs typeface="Times New Roman" panose="02020603050405020304" pitchFamily="18" charset="0"/>
              </a:rPr>
              <a:t>   Ga-li-lê phải trải qua những năm cuối đời trong cảnh tù đày. Nhưng cuối cùng, lẽ phải đã thắng. Tư tưởng của hai nhà bác học dũng cảm đã trở thành chân lí giản dị trong đời sống ngày nay.</a:t>
            </a:r>
          </a:p>
          <a:p>
            <a:pPr algn="r"/>
            <a:r>
              <a:rPr lang="vi-VN" sz="2000" i="1" dirty="0">
                <a:solidFill>
                  <a:srgbClr val="000000"/>
                </a:solidFill>
                <a:latin typeface="+mj-lt"/>
                <a:cs typeface="Times New Roman" panose="02020603050405020304" pitchFamily="18" charset="0"/>
              </a:rPr>
              <a:t>Theo </a:t>
            </a:r>
            <a:r>
              <a:rPr lang="vi-VN" sz="2000" b="1" dirty="0">
                <a:solidFill>
                  <a:srgbClr val="000000"/>
                </a:solidFill>
                <a:latin typeface="+mj-lt"/>
                <a:cs typeface="Times New Roman" panose="02020603050405020304" pitchFamily="18" charset="0"/>
              </a:rPr>
              <a:t>LÊ NGUYÊN LONG, PHẠM NGỌC </a:t>
            </a:r>
            <a:r>
              <a:rPr lang="vi-VN" sz="2000" b="1" dirty="0" smtClean="0">
                <a:solidFill>
                  <a:srgbClr val="000000"/>
                </a:solidFill>
                <a:latin typeface="+mj-lt"/>
                <a:cs typeface="Times New Roman" panose="02020603050405020304" pitchFamily="18" charset="0"/>
              </a:rPr>
              <a:t>TOÀN</a:t>
            </a:r>
            <a:endParaRPr lang="en-US" sz="2000" dirty="0">
              <a:latin typeface="+mj-lt"/>
              <a:cs typeface="Times New Roman" panose="02020603050405020304" pitchFamily="18" charset="0"/>
            </a:endParaRPr>
          </a:p>
        </p:txBody>
      </p:sp>
    </p:spTree>
    <p:extLst>
      <p:ext uri="{BB962C8B-B14F-4D97-AF65-F5344CB8AC3E}">
        <p14:creationId xmlns:p14="http://schemas.microsoft.com/office/powerpoint/2010/main" val="517275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788</TotalTime>
  <Words>2257</Words>
  <Application>Microsoft Office PowerPoint</Application>
  <PresentationFormat>Widescreen</PresentationFormat>
  <Paragraphs>100</Paragraphs>
  <Slides>25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宋体</vt:lpstr>
      <vt:lpstr>Arial</vt:lpstr>
      <vt:lpstr>Bowlby One</vt:lpstr>
      <vt:lpstr>Calibri</vt:lpstr>
      <vt:lpstr>HP001 4 hàng</vt:lpstr>
      <vt:lpstr>Times</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Cô-péc-ních </vt:lpstr>
      <vt:lpstr>Ga-li-lê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MTC</cp:lastModifiedBy>
  <cp:revision>105</cp:revision>
  <dcterms:created xsi:type="dcterms:W3CDTF">2020-04-10T10:41:17Z</dcterms:created>
  <dcterms:modified xsi:type="dcterms:W3CDTF">2023-03-21T03:57:37Z</dcterms:modified>
</cp:coreProperties>
</file>