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9" r:id="rId3"/>
    <p:sldId id="428" r:id="rId4"/>
    <p:sldId id="385" r:id="rId5"/>
    <p:sldId id="387" r:id="rId6"/>
    <p:sldId id="391" r:id="rId7"/>
    <p:sldId id="388" r:id="rId8"/>
    <p:sldId id="386" r:id="rId9"/>
    <p:sldId id="389" r:id="rId10"/>
    <p:sldId id="260" r:id="rId11"/>
    <p:sldId id="263" r:id="rId12"/>
    <p:sldId id="268" r:id="rId13"/>
    <p:sldId id="430" r:id="rId14"/>
    <p:sldId id="420" r:id="rId15"/>
    <p:sldId id="431" r:id="rId16"/>
    <p:sldId id="433" r:id="rId17"/>
    <p:sldId id="432" r:id="rId18"/>
    <p:sldId id="434" r:id="rId19"/>
    <p:sldId id="422" r:id="rId20"/>
    <p:sldId id="435" r:id="rId21"/>
    <p:sldId id="273" r:id="rId22"/>
    <p:sldId id="427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4622D-EDC0-4A26-8794-379E57BA90D4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456B8-9AFD-4817-9147-47397D8FBB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0695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38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70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276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80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86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1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45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038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88FB6-71C4-0C1D-A222-5BD97A14D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6942F6-FBDB-371C-42A9-792EEC05B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02250-FE6A-0246-1900-9EF71D95E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4596-3250-4A0F-AA5F-37DAFCD8E6FD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DBFBA-BD5B-D4AD-CD71-114011A79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FF394-2715-E360-F186-1CD9F69CE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5194-526C-43F9-BC7F-A6AA7CE0D2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3721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04630-8324-C4E8-D1BB-A1F031702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19E0B7-173F-EF4A-34C4-991AF182C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AC37C-469C-30AD-69DA-2B20947D6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4596-3250-4A0F-AA5F-37DAFCD8E6FD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3CABF-D1F5-7203-5E0F-EA70743B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7B00D-6514-03C2-0BBE-FA49EE7D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5194-526C-43F9-BC7F-A6AA7CE0D2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9539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DA640-0744-DB6C-CE78-6109D0CB0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15434-A155-1F6A-6521-C883FD1FD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7147A-0CCF-8859-8034-19696CD23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4596-3250-4A0F-AA5F-37DAFCD8E6FD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BFDF7-263B-22F9-0955-A59084EB1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D1F4A-FA15-4ADA-2E1A-81F75B367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5194-526C-43F9-BC7F-A6AA7CE0D2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5140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0659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541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94860-3D42-F85B-E6DA-D2F20686B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68C00-9E96-55EC-8BCF-A5DBC0F34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8486B-7891-8C2F-6EEB-7EF6B43F9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4596-3250-4A0F-AA5F-37DAFCD8E6FD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66F86-1433-D464-507A-E15B6747D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50327-4571-7F25-DE65-2391B4603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5194-526C-43F9-BC7F-A6AA7CE0D2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0563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7D140-A253-2449-778A-99211C1C4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83DC5-D4F1-6EE0-DF85-3BBA3245C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210B2-1F68-B772-EBDD-CAE83AF2C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4596-3250-4A0F-AA5F-37DAFCD8E6FD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6DA59-B532-5E33-3F34-8527434F8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C597E-706D-B871-238E-2D5AFBA71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5194-526C-43F9-BC7F-A6AA7CE0D2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602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3301F-4AEE-E4FD-2C29-57F7A5FA7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B8C34-3EC2-D3D5-926A-3A546E14EA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73627-0B2C-C1F5-6BC6-24B774A39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41C24-1A2D-96AE-EB9B-2700C6331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4596-3250-4A0F-AA5F-37DAFCD8E6FD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679DF-6D61-FCE7-E335-4D1217508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298C9-BB94-2AFA-90D4-23B9854AB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5194-526C-43F9-BC7F-A6AA7CE0D2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9986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13512-19A3-495D-4659-716A00CF9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67748-1519-8966-A842-0E3D05DC9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EA280-E04F-B4A2-4C2A-3DACC060E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CD1E-6140-1902-0FF1-2AD699A3F7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A8E4F1-8C36-F0A2-D2CA-6C50995359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C08EF-B105-B6E1-0EDD-DA8D903BE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4596-3250-4A0F-AA5F-37DAFCD8E6FD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2006B-26B5-BEC8-9B7E-D16C01B43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E3DCAC-199D-51F1-9858-1F1334D5E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5194-526C-43F9-BC7F-A6AA7CE0D2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044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8959D-A4BB-53A1-DA0D-34885A738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5A4E89-42F0-BAA9-9C5E-15F724CC3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4596-3250-4A0F-AA5F-37DAFCD8E6FD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AC976F-C756-F67F-D5C7-2B55BA19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9D4E4A-2736-334C-11D9-084A44E6F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5194-526C-43F9-BC7F-A6AA7CE0D2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1765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945706-63E9-74F7-BD37-96948F42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4596-3250-4A0F-AA5F-37DAFCD8E6FD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E5EBAA-CB78-1A98-EC2B-ADD821A66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2697A-B979-F349-6B83-756C7200B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5194-526C-43F9-BC7F-A6AA7CE0D2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874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1A043-E139-8A5A-C324-6224CB0D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37783-E09E-8AE2-1A0C-DF90EE2A0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9F422-0AE3-F706-16D3-D61254DD8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102E1-7A89-0858-E609-E32272EB0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4596-3250-4A0F-AA5F-37DAFCD8E6FD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B0DCC5-98E6-FDE3-0E5F-454ADB12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5F6C9-4FEF-EC8A-57CF-F08342D3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5194-526C-43F9-BC7F-A6AA7CE0D2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9135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D08BE-BA36-7D03-252B-A94EAC326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076399-4B42-A241-2621-9491250971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2F125-2917-DD92-A4E2-86D80D514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90CC06-B86F-A624-F633-2B98B98AF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4596-3250-4A0F-AA5F-37DAFCD8E6FD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49F22-3F90-2BA6-1A9B-16AAFDAED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18D4D-2CDE-853B-B85E-AF1340A63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5194-526C-43F9-BC7F-A6AA7CE0D2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145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3E5-CEEE-A400-A53C-CDB0BA1D1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C35CD-1B3A-115F-7F68-7DEC2B018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0BE5A-FCA6-B966-B8FA-628A4A0E1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24596-3250-4A0F-AA5F-37DAFCD8E6FD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55123-A3A3-85FA-F559-61D56E64BF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4B282-3EAF-C930-C208-F8BE5BF27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05194-526C-43F9-BC7F-A6AA7CE0D2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416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41.png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5.sv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jpg"/><Relationship Id="rId9" Type="http://schemas.openxmlformats.org/officeDocument/2006/relationships/image" Target="../media/image23.sv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8.png"/><Relationship Id="rId5" Type="http://schemas.openxmlformats.org/officeDocument/2006/relationships/image" Target="../media/image16.png"/><Relationship Id="rId10" Type="http://schemas.openxmlformats.org/officeDocument/2006/relationships/image" Target="../media/image15.sv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jp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9.png"/><Relationship Id="rId5" Type="http://schemas.openxmlformats.org/officeDocument/2006/relationships/image" Target="../media/image16.png"/><Relationship Id="rId10" Type="http://schemas.openxmlformats.org/officeDocument/2006/relationships/image" Target="../media/image15.sv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2" b="11814"/>
          <a:stretch/>
        </p:blipFill>
        <p:spPr>
          <a:xfrm>
            <a:off x="0" y="0"/>
            <a:ext cx="12192000" cy="6917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00F9E7-3F49-4E5A-8E00-B4AE0C0BB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75" y="804249"/>
            <a:ext cx="2371550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745697-5B39-461F-9FBD-45D5B3849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984" y="1692329"/>
            <a:ext cx="565148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857" y="462"/>
            <a:ext cx="2548349" cy="25422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39" y="664429"/>
            <a:ext cx="8697654" cy="57450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56908" y="1295591"/>
            <a:ext cx="6315712" cy="5767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1BD5C-5543-40F0-81C0-D902C7C6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6035" y="2713798"/>
            <a:ext cx="5127180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Tìm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hiểu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phẩm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mẫu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6269" y="2287969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a)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6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hãy quan sát mẫu biển cấm đi ngược chiều Hình 2 và cho biết hình dạng, màu sắc, kích thước các bộ phận của biển báo.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95230-0324-43D5-AE03-EFD188DBD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25" y="1657350"/>
            <a:ext cx="5734050" cy="456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EACD4F-7C72-4562-9F68-F10855ECB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769469"/>
              </p:ext>
            </p:extLst>
          </p:nvPr>
        </p:nvGraphicFramePr>
        <p:xfrm>
          <a:off x="1152525" y="2224695"/>
          <a:ext cx="10248900" cy="376834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54253">
                  <a:extLst>
                    <a:ext uri="{9D8B030D-6E8A-4147-A177-3AD203B41FA5}">
                      <a16:colId xmlns:a16="http://schemas.microsoft.com/office/drawing/2014/main" val="1743837466"/>
                    </a:ext>
                  </a:extLst>
                </a:gridCol>
                <a:gridCol w="2563379">
                  <a:extLst>
                    <a:ext uri="{9D8B030D-6E8A-4147-A177-3AD203B41FA5}">
                      <a16:colId xmlns:a16="http://schemas.microsoft.com/office/drawing/2014/main" val="3467509014"/>
                    </a:ext>
                  </a:extLst>
                </a:gridCol>
                <a:gridCol w="3266463">
                  <a:extLst>
                    <a:ext uri="{9D8B030D-6E8A-4147-A177-3AD203B41FA5}">
                      <a16:colId xmlns:a16="http://schemas.microsoft.com/office/drawing/2014/main" val="3960602681"/>
                    </a:ext>
                  </a:extLst>
                </a:gridCol>
                <a:gridCol w="2664805">
                  <a:extLst>
                    <a:ext uri="{9D8B030D-6E8A-4147-A177-3AD203B41FA5}">
                      <a16:colId xmlns:a16="http://schemas.microsoft.com/office/drawing/2014/main" val="24126763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227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3cm,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4cm,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1cm.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tròn màu đỏ, hình chữ nhật màu trắng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632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1cm,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10cm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xen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3679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tròn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2cm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735428"/>
                  </a:ext>
                </a:extLst>
              </a:tr>
            </a:tbl>
          </a:graphicData>
        </a:graphic>
      </p:graphicFrame>
      <p:sp>
        <p:nvSpPr>
          <p:cNvPr id="6" name="Hình chữ nhật: Góc Tròn 67">
            <a:extLst>
              <a:ext uri="{FF2B5EF4-FFF2-40B4-BE49-F238E27FC236}">
                <a16:creationId xmlns:a16="http://schemas.microsoft.com/office/drawing/2014/main" id="{D4CEBD7F-354A-B374-3C79-98C87F09D506}"/>
              </a:ext>
            </a:extLst>
          </p:cNvPr>
          <p:cNvSpPr/>
          <p:nvPr/>
        </p:nvSpPr>
        <p:spPr>
          <a:xfrm>
            <a:off x="553614" y="47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hãy quan sát mẫu biển cấm đi ngược chiều Hình 2 và cho biết hình dạng, màu sắc, kích thước các bộ phận của biển báo.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42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303545-9053-8EDE-8D4C-2B107FA47F7B}"/>
              </a:ext>
            </a:extLst>
          </p:cNvPr>
          <p:cNvSpPr/>
          <p:nvPr/>
        </p:nvSpPr>
        <p:spPr>
          <a:xfrm>
            <a:off x="2451652" y="1046922"/>
            <a:ext cx="7673009" cy="19937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2588198" y="1214580"/>
            <a:ext cx="7284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Khi làm biển báo, yêu cầu về màu sắc, kích thước của biển báo như thế nào?</a:t>
            </a:r>
            <a:endParaRPr lang="en-US" sz="3200" b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631096" y="3787533"/>
            <a:ext cx="595022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Đúng</a:t>
            </a:r>
            <a:r>
              <a:rPr lang="es-E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màu</a:t>
            </a:r>
            <a:r>
              <a:rPr lang="es-E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sắc</a:t>
            </a:r>
            <a:r>
              <a:rPr lang="es-E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s-E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kích</a:t>
            </a:r>
            <a:r>
              <a:rPr lang="es-E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thước</a:t>
            </a:r>
            <a:r>
              <a:rPr lang="es-E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BA7FBB9-0B84-6DCD-FDD9-5AEAB19ED9FD}"/>
              </a:ext>
            </a:extLst>
          </p:cNvPr>
          <p:cNvSpPr/>
          <p:nvPr/>
        </p:nvSpPr>
        <p:spPr>
          <a:xfrm>
            <a:off x="2446415" y="1696278"/>
            <a:ext cx="8049307" cy="15637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2446415" y="1835321"/>
            <a:ext cx="7379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vi-VN" sz="3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Khi làm biển báo, yêu cầu về tính thẩm mĩ của biển báo như thế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4237455" y="3966601"/>
            <a:ext cx="446722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s-E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Đẹp</a:t>
            </a:r>
            <a:r>
              <a:rPr lang="es-E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s-E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cân</a:t>
            </a:r>
            <a:r>
              <a:rPr lang="es-E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đối</a:t>
            </a:r>
            <a:r>
              <a:rPr lang="es-E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s-E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chắc</a:t>
            </a:r>
            <a:r>
              <a:rPr lang="es-E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chắn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Vật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liệu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dụng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cụ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88346" y="2182746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b)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6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9B6410-E8FC-4F3F-9E0B-521C4F41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887" y="871537"/>
            <a:ext cx="3662363" cy="4403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B24637-0372-40E7-9C73-4D2F73170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395412"/>
            <a:ext cx="4778806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564302" y="47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hãy lựa chọn các vật liệu, dụng cụ trong Hình 3 để làm biển cấm đi ngược chiều và lập bảng theo gợi ý dưới đây.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5064257-AF0B-47FF-A1D5-F2EBF0C9B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97259"/>
              </p:ext>
            </p:extLst>
          </p:nvPr>
        </p:nvGraphicFramePr>
        <p:xfrm>
          <a:off x="923925" y="2848616"/>
          <a:ext cx="10820400" cy="2737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6800">
                  <a:extLst>
                    <a:ext uri="{9D8B030D-6E8A-4147-A177-3AD203B41FA5}">
                      <a16:colId xmlns:a16="http://schemas.microsoft.com/office/drawing/2014/main" val="2284403567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3878626011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2807301925"/>
                    </a:ext>
                  </a:extLst>
                </a:gridCol>
              </a:tblGrid>
              <a:tr h="8298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888999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Biển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báo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Giấy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công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đỏ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676732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64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4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1" y="185859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1859" y="193023"/>
            <a:ext cx="2684464" cy="728508"/>
            <a:chOff x="4340226" y="193011"/>
            <a:chExt cx="2684463" cy="728508"/>
          </a:xfrm>
        </p:grpSpPr>
        <p:sp>
          <p:nvSpPr>
            <p:cNvPr id="124" name="Rounded Rectangle 123"/>
            <p:cNvSpPr/>
            <p:nvPr/>
          </p:nvSpPr>
          <p:spPr>
            <a:xfrm>
              <a:off x="4340226" y="19301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87851" y="223959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1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6" y="163393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0" y="1881579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4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9" y="234354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6" y="2189554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1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6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0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0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2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7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2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9" y="3272229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4" y="2859479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4" y="4827980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6" y="5157862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8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5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5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9" y="1218003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6" y="117672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4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0" y="2380054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6256670" y="625728"/>
            <a:ext cx="5892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spc="-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6000" b="1" kern="0" spc="-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6000" b="1" kern="0" spc="-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6000" b="1" kern="0" spc="-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spc="-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endParaRPr lang="en-US" sz="6000" b="1" kern="0" spc="-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6" b="3333"/>
          <a:stretch/>
        </p:blipFill>
        <p:spPr>
          <a:xfrm>
            <a:off x="0" y="-65314"/>
            <a:ext cx="12332494" cy="692331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528" b="99394" l="9645" r="74613">
                        <a14:foregroundMark x1="26752" y1="91753" x2="30209" y2="94421"/>
                        <a14:foregroundMark x1="60146" y1="81928" x2="59691" y2="86901"/>
                        <a14:foregroundMark x1="57143" y1="89327" x2="62693" y2="90055"/>
                        <a14:foregroundMark x1="56233" y1="91449" x2="53230" y2="95149"/>
                        <a14:foregroundMark x1="67607" y1="92298" x2="66970" y2="93996"/>
                        <a14:foregroundMark x1="84895" y1="76228" x2="84895" y2="82171"/>
                        <a14:foregroundMark x1="77161" y1="84597" x2="78708" y2="85021"/>
                        <a14:foregroundMark x1="78708" y1="92177" x2="79800" y2="92602"/>
                        <a14:foregroundMark x1="82803" y1="90176" x2="81893" y2="91571"/>
                        <a14:foregroundMark x1="93449" y1="85446" x2="95359" y2="85870"/>
                        <a14:foregroundMark x1="37034" y1="72711" x2="44586" y2="74106"/>
                        <a14:foregroundMark x1="65696" y1="72589" x2="67243" y2="73560"/>
                        <a14:foregroundMark x1="37671" y1="83263" x2="37671" y2="89388"/>
                        <a14:foregroundMark x1="40946" y1="94239" x2="45223" y2="92784"/>
                        <a14:backgroundMark x1="28935" y1="86719" x2="28207" y2="88175"/>
                        <a14:backgroundMark x1="38944" y1="93329" x2="38944" y2="96422"/>
                        <a14:backgroundMark x1="52411" y1="85324" x2="53503" y2="88478"/>
                        <a14:backgroundMark x1="43403" y1="89145" x2="44677" y2="89569"/>
                        <a14:backgroundMark x1="42584" y1="85324" x2="43858" y2="85446"/>
                        <a14:backgroundMark x1="59054" y1="93451" x2="60783" y2="97271"/>
                        <a14:backgroundMark x1="69336" y1="90055" x2="73339" y2="97150"/>
                        <a14:backgroundMark x1="78253" y1="86598" x2="81893" y2="87871"/>
                        <a14:backgroundMark x1="79982" y1="84354" x2="80801" y2="83445"/>
                        <a14:backgroundMark x1="76342" y1="83869" x2="76342" y2="85203"/>
                        <a14:backgroundMark x1="94904" y1="87750" x2="96633" y2="89448"/>
                        <a14:backgroundMark x1="26206" y1="73438" x2="31483" y2="74106"/>
                        <a14:backgroundMark x1="29572" y1="78714" x2="30846" y2="78714"/>
                        <a14:backgroundMark x1="20837" y1="72408" x2="29754" y2="75682"/>
                        <a14:backgroundMark x1="34486" y1="72589" x2="30482" y2="76410"/>
                        <a14:backgroundMark x1="43221" y1="72286" x2="45405" y2="73863"/>
                        <a14:backgroundMark x1="45223" y1="78532" x2="55414" y2="77138"/>
                        <a14:backgroundMark x1="43494" y1="78108" x2="49227" y2="79139"/>
                        <a14:backgroundMark x1="46861" y1="79139" x2="57780" y2="76289"/>
                        <a14:backgroundMark x1="57143" y1="77138" x2="58053" y2="78290"/>
                        <a14:backgroundMark x1="29390" y1="77259" x2="31119" y2="79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792"/>
          <a:stretch/>
        </p:blipFill>
        <p:spPr>
          <a:xfrm>
            <a:off x="1049735" y="3223024"/>
            <a:ext cx="8165389" cy="3700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4E368B-E4F4-47A3-B4C0-E2F43EFB0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542" y="131831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C1DFF4-1009-4A66-BB64-C372D309C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420200"/>
              </p:ext>
            </p:extLst>
          </p:nvPr>
        </p:nvGraphicFramePr>
        <p:xfrm>
          <a:off x="1238250" y="1348866"/>
          <a:ext cx="9658350" cy="43230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9450">
                  <a:extLst>
                    <a:ext uri="{9D8B030D-6E8A-4147-A177-3AD203B41FA5}">
                      <a16:colId xmlns:a16="http://schemas.microsoft.com/office/drawing/2014/main" val="4212223026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711414307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287124278"/>
                    </a:ext>
                  </a:extLst>
                </a:gridCol>
              </a:tblGrid>
              <a:tr h="7714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476652"/>
                  </a:ext>
                </a:extLst>
              </a:tr>
              <a:tr h="23839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836649"/>
                  </a:ext>
                </a:extLst>
              </a:tr>
              <a:tr h="11676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gỗ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que,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812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3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409" y="2395605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055059-2380-E218-21D6-9527D40C6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2528" cy="685829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183A57-171C-D153-0285-2112A8CFF5E6}"/>
              </a:ext>
            </a:extLst>
          </p:cNvPr>
          <p:cNvSpPr txBox="1"/>
          <p:nvPr/>
        </p:nvSpPr>
        <p:spPr>
          <a:xfrm>
            <a:off x="2076104" y="756483"/>
            <a:ext cx="88879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biệt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lang="en-US" sz="64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Ziclets" panose="02000603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4136AA1-7974-4BC6-BAA6-0986B5A423E6}"/>
              </a:ext>
            </a:extLst>
          </p:cNvPr>
          <p:cNvSpPr txBox="1"/>
          <p:nvPr/>
        </p:nvSpPr>
        <p:spPr>
          <a:xfrm>
            <a:off x="3162300" y="2267542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34EDC1-875A-4F28-9E08-579A9E8AE08E}"/>
              </a:ext>
            </a:extLst>
          </p:cNvPr>
          <p:cNvGrpSpPr/>
          <p:nvPr/>
        </p:nvGrpSpPr>
        <p:grpSpPr>
          <a:xfrm>
            <a:off x="4094052" y="988337"/>
            <a:ext cx="4003897" cy="830997"/>
            <a:chOff x="3173022" y="83338"/>
            <a:chExt cx="3306122" cy="623248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935C252-3D0E-46F3-8C18-921FD49E764F}"/>
                </a:ext>
              </a:extLst>
            </p:cNvPr>
            <p:cNvSpPr txBox="1"/>
            <p:nvPr/>
          </p:nvSpPr>
          <p:spPr>
            <a:xfrm>
              <a:off x="3535891" y="83338"/>
              <a:ext cx="2580382" cy="623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kern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</a:t>
              </a:r>
              <a:r>
                <a:rPr lang="vi-VN" sz="4800" kern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ật</a:t>
              </a:r>
              <a:r>
                <a:rPr lang="en-US" sz="4800" kern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kern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chơi</a:t>
              </a:r>
              <a:endParaRPr lang="en-US" sz="48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555186" y="2014702"/>
            <a:ext cx="2211886" cy="5106489"/>
            <a:chOff x="227724" y="1427932"/>
            <a:chExt cx="1658915" cy="3829867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9C4B9138-BBCD-2CB7-77F4-45356C67CB4C}"/>
                </a:ext>
              </a:extLst>
            </p:cNvPr>
            <p:cNvSpPr/>
            <p:nvPr/>
          </p:nvSpPr>
          <p:spPr>
            <a:xfrm>
              <a:off x="227724" y="1427932"/>
              <a:ext cx="1658915" cy="172259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817598" y="2118212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Cho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phép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endPara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332991" y="3734883"/>
            <a:ext cx="7331814" cy="866189"/>
            <a:chOff x="3777352" y="434451"/>
            <a:chExt cx="6516995" cy="649642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22377" y="434451"/>
              <a:ext cx="6347090" cy="64964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777352" y="555709"/>
              <a:ext cx="6516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sang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ngang</a:t>
              </a:r>
              <a:endPara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4051789" y="5611678"/>
            <a:ext cx="7613015" cy="743135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707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Cấm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endPara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900" y="3699992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74320" y="191698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FDF0D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372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1: </a:t>
              </a:r>
              <a:r>
                <a:rPr lang="en-US" sz="40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0450E-1F0E-41BB-ADB6-0FCE0A8410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650" y="2181226"/>
            <a:ext cx="210827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86834"/>
            <a:ext cx="9508239" cy="1405424"/>
            <a:chOff x="1545150" y="395019"/>
            <a:chExt cx="7131179" cy="1054068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789007" y="448972"/>
              <a:ext cx="5050561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000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  <a:r>
                <a:rPr lang="vi-VN" sz="4000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ạn</a:t>
              </a:r>
              <a:r>
                <a:rPr lang="vi-VN" sz="4000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000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vi-VN" sz="4000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000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chọn</a:t>
              </a:r>
              <a:r>
                <a:rPr lang="vi-VN" sz="4000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 trong 3 </a:t>
              </a:r>
              <a:r>
                <a:rPr lang="vi-VN" sz="4000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lang="vi-VN" sz="4000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000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bóng</a:t>
              </a:r>
              <a:r>
                <a:rPr lang="vi-VN" sz="4000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bay </a:t>
              </a:r>
              <a:r>
                <a:rPr lang="vi-VN" sz="4000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dưới</a:t>
              </a:r>
              <a:r>
                <a:rPr lang="vi-VN" sz="4000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đây</a:t>
              </a:r>
              <a:endParaRPr lang="en-US" sz="4000" b="1" kern="0" dirty="0">
                <a:solidFill>
                  <a:srgbClr val="FF797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888838" y="2133727"/>
            <a:ext cx="7613015" cy="893860"/>
            <a:chOff x="3456611" y="286390"/>
            <a:chExt cx="6516995" cy="65526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286390"/>
              <a:ext cx="5842438" cy="6552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56611" y="386710"/>
              <a:ext cx="6516995" cy="392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thẳng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22629" y="3781319"/>
            <a:ext cx="7613015" cy="1128821"/>
            <a:chOff x="3530672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30672" y="473067"/>
              <a:ext cx="6516995" cy="889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55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4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44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2: </a:t>
              </a:r>
              <a:r>
                <a:rPr lang="en-US" sz="44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44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44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lang="en-US" sz="44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44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6FE194FD-F711-40D5-53E8-92EE2C813C57}"/>
              </a:ext>
            </a:extLst>
          </p:cNvPr>
          <p:cNvGrpSpPr/>
          <p:nvPr/>
        </p:nvGrpSpPr>
        <p:grpSpPr>
          <a:xfrm>
            <a:off x="1246718" y="3949285"/>
            <a:ext cx="426000" cy="3062699"/>
            <a:chOff x="897575" y="2960775"/>
            <a:chExt cx="319500" cy="2297024"/>
          </a:xfrm>
          <a:solidFill>
            <a:schemeClr val="tx1">
              <a:lumMod val="10000"/>
            </a:schemeClr>
          </a:solidFill>
        </p:grpSpPr>
        <p:sp>
          <p:nvSpPr>
            <p:cNvPr id="24" name="Google Shape;5864;p73">
              <a:extLst>
                <a:ext uri="{FF2B5EF4-FFF2-40B4-BE49-F238E27FC236}">
                  <a16:creationId xmlns:a16="http://schemas.microsoft.com/office/drawing/2014/main" id="{B7079F14-DB52-1B8B-8F24-913A7C93C614}"/>
                </a:ext>
              </a:extLst>
            </p:cNvPr>
            <p:cNvSpPr/>
            <p:nvPr/>
          </p:nvSpPr>
          <p:spPr>
            <a:xfrm>
              <a:off x="982871" y="2960775"/>
              <a:ext cx="148624" cy="1801487"/>
            </a:xfrm>
            <a:custGeom>
              <a:avLst/>
              <a:gdLst/>
              <a:ahLst/>
              <a:cxnLst/>
              <a:rect l="l" t="t" r="r" b="b"/>
              <a:pathLst>
                <a:path w="1289" h="30495" extrusionOk="0">
                  <a:moveTo>
                    <a:pt x="1" y="1"/>
                  </a:moveTo>
                  <a:lnTo>
                    <a:pt x="1" y="29869"/>
                  </a:lnTo>
                  <a:cubicBezTo>
                    <a:pt x="1" y="30224"/>
                    <a:pt x="309" y="30494"/>
                    <a:pt x="664" y="30494"/>
                  </a:cubicBezTo>
                  <a:cubicBezTo>
                    <a:pt x="1009" y="30494"/>
                    <a:pt x="1289" y="30224"/>
                    <a:pt x="1289" y="29869"/>
                  </a:cubicBezTo>
                  <a:lnTo>
                    <a:pt x="12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872;p73">
              <a:extLst>
                <a:ext uri="{FF2B5EF4-FFF2-40B4-BE49-F238E27FC236}">
                  <a16:creationId xmlns:a16="http://schemas.microsoft.com/office/drawing/2014/main" id="{830EF3DF-11C3-01ED-37F0-088D2C9F301E}"/>
                </a:ext>
              </a:extLst>
            </p:cNvPr>
            <p:cNvSpPr/>
            <p:nvPr/>
          </p:nvSpPr>
          <p:spPr>
            <a:xfrm>
              <a:off x="897575" y="4276499"/>
              <a:ext cx="319500" cy="981300"/>
            </a:xfrm>
            <a:prstGeom prst="snip2SameRect">
              <a:avLst>
                <a:gd name="adj1" fmla="val 2183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" name="Hình ảnh 45">
            <a:hlinkClick r:id="rId7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571BA9-6611-4E33-AD0F-1781A6A5A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999" y="2138362"/>
            <a:ext cx="2143125" cy="1902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85624" y="3788436"/>
            <a:ext cx="8189783" cy="95303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842471" y="5740161"/>
            <a:ext cx="7613015" cy="998173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933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Vị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trí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077218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Giao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nhau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với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ưu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tiên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91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48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3: </a:t>
              </a:r>
              <a:r>
                <a:rPr lang="en-US" sz="4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48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48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lang="en-US" sz="48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48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381305" y="1858038"/>
            <a:ext cx="2062407" cy="5153946"/>
            <a:chOff x="285979" y="1393528"/>
            <a:chExt cx="1546805" cy="3865460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E3CF8979-738B-86F3-C0F8-DCEE1A599BF4}"/>
                </a:ext>
              </a:extLst>
            </p:cNvPr>
            <p:cNvSpPr/>
            <p:nvPr/>
          </p:nvSpPr>
          <p:spPr>
            <a:xfrm>
              <a:off x="285979" y="1393528"/>
              <a:ext cx="1546805" cy="15554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110C22-FCD3-4E89-81AD-7005BEE146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49" y="2214562"/>
            <a:ext cx="1729525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724</Words>
  <Application>Microsoft Office PowerPoint</Application>
  <PresentationFormat>Widescreen</PresentationFormat>
  <Paragraphs>110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等线</vt:lpstr>
      <vt:lpstr>Arial</vt:lpstr>
      <vt:lpstr>Calibri</vt:lpstr>
      <vt:lpstr>Calibri Light</vt:lpstr>
      <vt:lpstr>Mouse Memoirs</vt:lpstr>
      <vt:lpstr>Raleway</vt:lpstr>
      <vt:lpstr>SVN-Ziclets</vt:lpstr>
      <vt:lpstr>Times New Roman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2</cp:revision>
  <dcterms:created xsi:type="dcterms:W3CDTF">2023-03-17T04:48:53Z</dcterms:created>
  <dcterms:modified xsi:type="dcterms:W3CDTF">2023-03-17T05:09:17Z</dcterms:modified>
</cp:coreProperties>
</file>