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68" r:id="rId3"/>
    <p:sldId id="258" r:id="rId4"/>
    <p:sldId id="269" r:id="rId5"/>
    <p:sldId id="270" r:id="rId6"/>
    <p:sldId id="259" r:id="rId7"/>
    <p:sldId id="271" r:id="rId8"/>
    <p:sldId id="272" r:id="rId9"/>
    <p:sldId id="261" r:id="rId10"/>
    <p:sldId id="276" r:id="rId11"/>
    <p:sldId id="262" r:id="rId12"/>
    <p:sldId id="263" r:id="rId13"/>
    <p:sldId id="280" r:id="rId14"/>
    <p:sldId id="281" r:id="rId15"/>
    <p:sldId id="282" r:id="rId16"/>
    <p:sldId id="277" r:id="rId17"/>
    <p:sldId id="278" r:id="rId18"/>
    <p:sldId id="279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994B-20AA-40ED-971E-41224966611A}" type="datetimeFigureOut">
              <a:rPr lang="vi-VN" smtClean="0"/>
              <a:t>17/03/2023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DDA2-77C2-4A81-8CEC-6D65607EDE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7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DDA2-77C2-4A81-8CEC-6D65607EDEFB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46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DDA2-77C2-4A81-8CEC-6D65607EDEFB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576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669B-1564-4A3F-99BC-DABFDCFE8D67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4DD5-B720-442F-A2C4-9C708579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394"/>
            <a:ext cx="9144000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46585"/>
            <a:ext cx="6653213" cy="436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825" y="2869406"/>
            <a:ext cx="7019925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LUYỆN TỪ VÀ CÂU LỚP 4</a:t>
            </a:r>
          </a:p>
        </p:txBody>
      </p: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4368403" y="656034"/>
            <a:ext cx="1757363" cy="1239441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731" y="-324446"/>
              <a:ext cx="2338306" cy="1538951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/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61"/>
              <a:ext cx="216704" cy="21599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/>
            </a:p>
          </p:txBody>
        </p:sp>
        <p:sp>
          <p:nvSpPr>
            <p:cNvPr id="10" name="椭圆 5"/>
            <p:cNvSpPr/>
            <p:nvPr/>
          </p:nvSpPr>
          <p:spPr>
            <a:xfrm>
              <a:off x="6231133" y="1106508"/>
              <a:ext cx="216704" cy="21599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81" y="934641"/>
            <a:ext cx="809625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158604"/>
            <a:ext cx="840581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30279"/>
            <a:ext cx="2202656" cy="19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576"/>
          <p:cNvSpPr>
            <a:spLocks/>
          </p:cNvSpPr>
          <p:nvPr/>
        </p:nvSpPr>
        <p:spPr bwMode="auto">
          <a:xfrm rot="10800000">
            <a:off x="8327231" y="1507332"/>
            <a:ext cx="838200" cy="511969"/>
          </a:xfrm>
          <a:custGeom>
            <a:avLst/>
            <a:gdLst>
              <a:gd name="T0" fmla="*/ 976404 w 181"/>
              <a:gd name="T1" fmla="*/ 84335 h 89"/>
              <a:gd name="T2" fmla="*/ 871348 w 181"/>
              <a:gd name="T3" fmla="*/ 145669 h 89"/>
              <a:gd name="T4" fmla="*/ 877528 w 181"/>
              <a:gd name="T5" fmla="*/ 145669 h 89"/>
              <a:gd name="T6" fmla="*/ 723033 w 181"/>
              <a:gd name="T7" fmla="*/ 0 h 89"/>
              <a:gd name="T8" fmla="*/ 587078 w 181"/>
              <a:gd name="T9" fmla="*/ 84335 h 89"/>
              <a:gd name="T10" fmla="*/ 407865 w 181"/>
              <a:gd name="T11" fmla="*/ 30667 h 89"/>
              <a:gd name="T12" fmla="*/ 148315 w 181"/>
              <a:gd name="T13" fmla="*/ 184003 h 89"/>
              <a:gd name="T14" fmla="*/ 86517 w 181"/>
              <a:gd name="T15" fmla="*/ 153336 h 89"/>
              <a:gd name="T16" fmla="*/ 0 w 181"/>
              <a:gd name="T17" fmla="*/ 268338 h 89"/>
              <a:gd name="T18" fmla="*/ 86517 w 181"/>
              <a:gd name="T19" fmla="*/ 383340 h 89"/>
              <a:gd name="T20" fmla="*/ 148315 w 181"/>
              <a:gd name="T21" fmla="*/ 352673 h 89"/>
              <a:gd name="T22" fmla="*/ 383146 w 181"/>
              <a:gd name="T23" fmla="*/ 490675 h 89"/>
              <a:gd name="T24" fmla="*/ 667416 w 181"/>
              <a:gd name="T25" fmla="*/ 682345 h 89"/>
              <a:gd name="T26" fmla="*/ 970224 w 181"/>
              <a:gd name="T27" fmla="*/ 437007 h 89"/>
              <a:gd name="T28" fmla="*/ 976404 w 181"/>
              <a:gd name="T29" fmla="*/ 437007 h 89"/>
              <a:gd name="T30" fmla="*/ 1118539 w 181"/>
              <a:gd name="T31" fmla="*/ 260671 h 89"/>
              <a:gd name="T32" fmla="*/ 976404 w 181"/>
              <a:gd name="T33" fmla="*/ 84335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10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7158037" y="832246"/>
            <a:ext cx="1615679" cy="597695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050"/>
          </a:p>
        </p:txBody>
      </p:sp>
      <p:pic>
        <p:nvPicPr>
          <p:cNvPr id="17" name="CẤM BUÔN BÁN, CẤM REU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2330053"/>
            <a:ext cx="1179910" cy="209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4478" y="2145315"/>
            <a:ext cx="7514237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 </a:t>
            </a: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357187" y="3859361"/>
            <a:ext cx="86820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Bài:Mở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rộng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vốn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từ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Dũng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cảm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84051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85668"/>
              </p:ext>
            </p:extLst>
          </p:nvPr>
        </p:nvGraphicFramePr>
        <p:xfrm>
          <a:off x="228597" y="304800"/>
          <a:ext cx="8686802" cy="611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8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xông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khuyết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072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thù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3281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41308" y="83820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1308" y="13055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389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2961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7508" y="28295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3629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201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08" y="43535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08" y="48869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4203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7758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5185287"/>
            <a:ext cx="2362200" cy="1295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375287"/>
            <a:ext cx="2362200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280287"/>
            <a:ext cx="2362200" cy="1295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1447800"/>
            <a:ext cx="51816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3352800"/>
            <a:ext cx="51816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181600"/>
            <a:ext cx="51816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( ở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A )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( ở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B ):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6" idx="3"/>
            <a:endCxn id="13" idx="1"/>
          </p:cNvCxnSpPr>
          <p:nvPr/>
        </p:nvCxnSpPr>
        <p:spPr>
          <a:xfrm>
            <a:off x="2819400" y="2022987"/>
            <a:ext cx="1143000" cy="3806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11" idx="1"/>
          </p:cNvCxnSpPr>
          <p:nvPr/>
        </p:nvCxnSpPr>
        <p:spPr>
          <a:xfrm flipV="1">
            <a:off x="2819400" y="2095500"/>
            <a:ext cx="1143000" cy="18324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3"/>
            <a:endCxn id="12" idx="1"/>
          </p:cNvCxnSpPr>
          <p:nvPr/>
        </p:nvCxnSpPr>
        <p:spPr>
          <a:xfrm flipV="1">
            <a:off x="2895600" y="4000500"/>
            <a:ext cx="1066800" cy="18324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541939"/>
            <a:ext cx="8839200" cy="2514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………….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…….. 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…………,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………… 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……….....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8294" y="1600199"/>
            <a:ext cx="21820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151" y="2108030"/>
            <a:ext cx="1483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34" y="2993923"/>
            <a:ext cx="18870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134" y="3020961"/>
            <a:ext cx="17876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800" y="1614946"/>
            <a:ext cx="14446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2400"/>
            <a:ext cx="9220200" cy="1096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88391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577" y="674862"/>
            <a:ext cx="14446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5632" y="650165"/>
            <a:ext cx="1483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2700" dirty="0"/>
          </a:p>
        </p:txBody>
      </p:sp>
      <p:sp>
        <p:nvSpPr>
          <p:cNvPr id="13" name="TextBox 12"/>
          <p:cNvSpPr txBox="1"/>
          <p:nvPr/>
        </p:nvSpPr>
        <p:spPr>
          <a:xfrm>
            <a:off x="3366696" y="655586"/>
            <a:ext cx="21820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8508" y="658023"/>
            <a:ext cx="18870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643479"/>
            <a:ext cx="17876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752600" y="0"/>
            <a:ext cx="5334000" cy="2209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3048000" cy="487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1676400"/>
            <a:ext cx="54864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Kim Đồng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 (1929 – 15 tháng 2 năm 1943) là bí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danh của 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Nông Văn Dền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  một thiếu niên người dân tộc Nùng, ở thôn Nà Mạ, xã Trường Hà, huyện Hà Quản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g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, tỉnh Cao Bằng. Anh là người đội trưởng đầu tiên của tổ chức Đội Thiếu niê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 Tiền phong Hồ Chí Minh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038600" cy="3436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191000" cy="336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2178"/>
            <a:ext cx="4495800" cy="3135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1"/>
            <a:ext cx="4267200" cy="2598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3124200"/>
            <a:ext cx="1851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149769"/>
            <a:ext cx="27240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Trỗi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1295" y="6325702"/>
            <a:ext cx="26949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khuat phuc ten cuop bi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ết quả hình ảnh cho nhung chu be khong c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750"/>
            <a:ext cx="4205494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0.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267200" cy="3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ết quả hình ảnh cho ga - v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1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vi-VN" sz="3200" u="sng" dirty="0" smtClean="0">
                <a:latin typeface="Times New Roman" pitchFamily="18" charset="0"/>
                <a:cs typeface="Times New Roman" pitchFamily="18" charset="0"/>
              </a:rPr>
              <a:t>Luyện từ và câu: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-457200" y="911780"/>
            <a:ext cx="2376264" cy="1080120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004441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Trong các thành ngữ sau, thành ngữ nào nói về </a:t>
            </a:r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 dũng cảm: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595179"/>
            <a:ext cx="5577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12700">
                  <a:noFill/>
                  <a:prstDash val="solid"/>
                </a:ln>
                <a:solidFill>
                  <a:srgbClr val="EA1E08"/>
                </a:solidFill>
                <a:latin typeface="Times New Roman" pitchFamily="18" charset="0"/>
                <a:cs typeface="Times New Roman" pitchFamily="18" charset="0"/>
              </a:rPr>
              <a:t>Mở rộng vốn từ: </a:t>
            </a:r>
            <a:r>
              <a:rPr lang="vi-VN" sz="3600" b="1" u="sng" cap="none" spc="0" dirty="0" smtClean="0">
                <a:ln w="12700">
                  <a:noFill/>
                  <a:prstDash val="solid"/>
                </a:ln>
                <a:solidFill>
                  <a:srgbClr val="EA1E08"/>
                </a:solidFill>
                <a:latin typeface="Times New Roman" pitchFamily="18" charset="0"/>
                <a:cs typeface="Times New Roman" pitchFamily="18" charset="0"/>
              </a:rPr>
              <a:t>Dũng cảm</a:t>
            </a:r>
            <a:endParaRPr lang="en-US" sz="3600" b="1" u="sng" cap="none" spc="0" dirty="0">
              <a:ln w="12700">
                <a:noFill/>
                <a:prstDash val="solid"/>
              </a:ln>
              <a:solidFill>
                <a:srgbClr val="EA1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27584" y="2226900"/>
            <a:ext cx="3168352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1663" y="3739068"/>
            <a:ext cx="3164273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sinh ra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35742" y="5251236"/>
            <a:ext cx="3160194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Cày sâu cuốc bẫm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953000" y="2226900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Gan vàng dạ sắt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3739068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Nhường cơm sẻ 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953000" y="5284655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lấm tay bùn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89755" cy="1016088"/>
          </a:xfrm>
        </p:spPr>
        <p:txBody>
          <a:bodyPr>
            <a:normAutofit/>
          </a:bodyPr>
          <a:lstStyle/>
          <a:p>
            <a:r>
              <a:rPr lang="vi-VN" sz="3200" u="sng" dirty="0" smtClean="0">
                <a:latin typeface="Times New Roman" pitchFamily="18" charset="0"/>
                <a:cs typeface="Times New Roman" pitchFamily="18" charset="0"/>
              </a:rPr>
              <a:t>Luyện từ và câu: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873914"/>
            <a:ext cx="5577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12700">
                  <a:noFill/>
                  <a:prstDash val="solid"/>
                </a:ln>
                <a:solidFill>
                  <a:srgbClr val="EA1E08"/>
                </a:solidFill>
                <a:latin typeface="Times New Roman" pitchFamily="18" charset="0"/>
                <a:cs typeface="Times New Roman" pitchFamily="18" charset="0"/>
              </a:rPr>
              <a:t>Mở rộng vốn từ: </a:t>
            </a:r>
            <a:r>
              <a:rPr lang="vi-VN" sz="3600" b="1" u="sng" cap="none" spc="0" dirty="0" smtClean="0">
                <a:ln w="12700">
                  <a:noFill/>
                  <a:prstDash val="solid"/>
                </a:ln>
                <a:solidFill>
                  <a:srgbClr val="EA1E08"/>
                </a:solidFill>
                <a:latin typeface="Times New Roman" pitchFamily="18" charset="0"/>
                <a:cs typeface="Times New Roman" pitchFamily="18" charset="0"/>
              </a:rPr>
              <a:t>Dũng cảm</a:t>
            </a:r>
            <a:endParaRPr lang="en-US" sz="3600" b="1" u="sng" cap="none" spc="0" dirty="0">
              <a:ln w="12700">
                <a:noFill/>
                <a:prstDash val="solid"/>
              </a:ln>
              <a:solidFill>
                <a:srgbClr val="EA1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27584" y="1407096"/>
            <a:ext cx="3168352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1663" y="2919264"/>
            <a:ext cx="3164273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sinh ra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35742" y="4431432"/>
            <a:ext cx="3160194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Cày sâu cuốc bẫm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39953" y="1587116"/>
            <a:ext cx="468052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sống phiêu dạt, long đong, chịu nhiều khổ sở vất vả.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266435" y="4611452"/>
            <a:ext cx="468052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làm ăn cần cù, chăm chỉ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292353" y="3099284"/>
            <a:ext cx="468052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trải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qua nhiều trận mạc, đầy nguy hiểm, kề bên cái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chết.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24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vi-VN" sz="3200" u="sng" dirty="0" smtClean="0">
                <a:latin typeface="Times New Roman" pitchFamily="18" charset="0"/>
                <a:cs typeface="Times New Roman" pitchFamily="18" charset="0"/>
              </a:rPr>
              <a:t>Luyện từ và câu: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41967"/>
            <a:ext cx="5577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</a:t>
            </a:r>
            <a:r>
              <a:rPr lang="vi-VN" sz="3600" b="1" u="sng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 cảm</a:t>
            </a:r>
            <a:endParaRPr lang="en-US" sz="3600" b="1" u="sng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48544" y="1295400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Gan vàng dạ sắt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48544" y="2807568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Nhường cơm sẻ 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8544" y="4353155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lấm tay bùn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03039" y="1389680"/>
            <a:ext cx="4536508" cy="13003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gan dạ, dũng cảm, không nao núng trước khó khăn nguy hiểm.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03039" y="4490217"/>
            <a:ext cx="4536505" cy="1195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chỉ sự lao động vất vả, cực nhọc.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03038" y="2987588"/>
            <a:ext cx="4536505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đùm bọc, giúp đỡ, nhường nhịn, san sẻ cho nhau trong khó khăn hoạn nạn.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50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vi-VN" sz="3200" u="sng" dirty="0" smtClean="0">
                <a:latin typeface="Times New Roman" pitchFamily="18" charset="0"/>
                <a:cs typeface="Times New Roman" pitchFamily="18" charset="0"/>
              </a:rPr>
              <a:t>Luyện từ và câu: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-457200" y="911780"/>
            <a:ext cx="2376264" cy="1080120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004441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Trong các thành ngữ sau, thành ngữ nào nói về </a:t>
            </a:r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 dũng cảm: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595179"/>
            <a:ext cx="5577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12700">
                  <a:noFill/>
                  <a:prstDash val="solid"/>
                </a:ln>
                <a:solidFill>
                  <a:srgbClr val="EA1E08"/>
                </a:solidFill>
                <a:latin typeface="Times New Roman" pitchFamily="18" charset="0"/>
                <a:cs typeface="Times New Roman" pitchFamily="18" charset="0"/>
              </a:rPr>
              <a:t>Mở rộng vốn từ: </a:t>
            </a:r>
            <a:r>
              <a:rPr lang="vi-VN" sz="3600" b="1" u="sng" cap="none" spc="0" dirty="0" smtClean="0">
                <a:ln w="12700">
                  <a:noFill/>
                  <a:prstDash val="solid"/>
                </a:ln>
                <a:solidFill>
                  <a:srgbClr val="EA1E08"/>
                </a:solidFill>
                <a:latin typeface="Times New Roman" pitchFamily="18" charset="0"/>
                <a:cs typeface="Times New Roman" pitchFamily="18" charset="0"/>
              </a:rPr>
              <a:t>Dũng cảm</a:t>
            </a:r>
            <a:endParaRPr lang="en-US" sz="3600" b="1" u="sng" cap="none" spc="0" dirty="0">
              <a:ln w="12700">
                <a:noFill/>
                <a:prstDash val="solid"/>
              </a:ln>
              <a:solidFill>
                <a:srgbClr val="EA1E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27584" y="2226900"/>
            <a:ext cx="3168352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1663" y="3739068"/>
            <a:ext cx="3164273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sinh ra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35742" y="5251236"/>
            <a:ext cx="3160194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Cày sâu cuốc bẫm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953000" y="2226900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Gan vàng dạ sắt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3739068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Nhường cơm sẻ 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953000" y="5284655"/>
            <a:ext cx="3312368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lấm tay bùn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505200" y="2819400"/>
            <a:ext cx="1143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27432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2" name="Rectangle 60"/>
          <p:cNvSpPr>
            <a:spLocks noChangeArrowheads="1"/>
          </p:cNvSpPr>
          <p:nvPr/>
        </p:nvSpPr>
        <p:spPr bwMode="auto">
          <a:xfrm>
            <a:off x="555625" y="685801"/>
            <a:ext cx="813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14400" y="3429000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524000" y="3505200"/>
            <a:ext cx="85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657600" y="3429000"/>
            <a:ext cx="4189412" cy="39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62000" y="4800600"/>
            <a:ext cx="464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5334000" y="3505200"/>
            <a:ext cx="85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29000" y="2819400"/>
            <a:ext cx="1143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3048000"/>
            <a:ext cx="58176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6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6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000" b="1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60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6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_Văn_Bản 3"/>
          <p:cNvSpPr txBox="1">
            <a:spLocks noChangeArrowheads="1"/>
          </p:cNvSpPr>
          <p:nvPr/>
        </p:nvSpPr>
        <p:spPr bwMode="auto">
          <a:xfrm>
            <a:off x="762000" y="2286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299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8382000" cy="3733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tẫn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3752491" cy="2895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304800"/>
            <a:ext cx="4648200" cy="2895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581400"/>
            <a:ext cx="3766868" cy="2819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3429000"/>
            <a:ext cx="4833424" cy="32355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447800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96310" y="2209800"/>
            <a:ext cx="116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46024" y="2209800"/>
            <a:ext cx="1312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92310" y="3200400"/>
            <a:ext cx="116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690" y="3200400"/>
            <a:ext cx="1458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70283" y="4267200"/>
            <a:ext cx="874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74024" y="4267200"/>
            <a:ext cx="1312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828" y="4267200"/>
            <a:ext cx="1749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02321" y="5181600"/>
            <a:ext cx="1312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82110" y="5181600"/>
            <a:ext cx="116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có tinh thần không lùi bước trước nguy hiểm, không sợ nguy hiểm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có tài năng và dũng khí hơn hẳn người thường, làm nên những việc được người đời ca tụng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90800"/>
            <a:ext cx="91440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có dũng khí để không sợ nguy hiểm, đau khổ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91440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86200"/>
            <a:ext cx="91440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có tinh thần dám đương đầu với mọi sự nguy hiểm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95800"/>
            <a:ext cx="91440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gan đến mức như trơ ra, không còn biết sợ là gì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29200"/>
            <a:ext cx="91440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ó gan làm những việc người khác thường e sợ, e ngại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943600"/>
            <a:ext cx="91440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có quyết tâm và dũng khí, dám đương đầu với nguy hiểm để làm những việc thấy cần phải làm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8229600" cy="3733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03032"/>
              </p:ext>
            </p:extLst>
          </p:nvPr>
        </p:nvGraphicFramePr>
        <p:xfrm>
          <a:off x="990600" y="533400"/>
          <a:ext cx="7924798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08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xông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khuyết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thù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657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20782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1017</Words>
  <Application>Microsoft Office PowerPoint</Application>
  <PresentationFormat>On-screen Show (4:3)</PresentationFormat>
  <Paragraphs>137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Bài 1: Tìm những từ cũng nghĩa với từ dũng cảm trong các từ dưới đây:</vt:lpstr>
      <vt:lpstr>PowerPoint Presentation</vt:lpstr>
      <vt:lpstr>PowerPoint Presentation</vt:lpstr>
      <vt:lpstr>PowerPoint Presentation</vt:lpstr>
      <vt:lpstr>Bài 2: Ghép từ dũng cảm vào trước hoặc sau từng từ ngữ dưới đây để tạo thành những cụm từ có nghĩa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từ và câu: </vt:lpstr>
      <vt:lpstr>Luyện từ và câu: </vt:lpstr>
      <vt:lpstr>Luyện từ và câu: </vt:lpstr>
      <vt:lpstr>Luyện từ và câu: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lenguyen</dc:creator>
  <cp:lastModifiedBy>MTC</cp:lastModifiedBy>
  <cp:revision>31</cp:revision>
  <dcterms:created xsi:type="dcterms:W3CDTF">2016-02-29T11:59:29Z</dcterms:created>
  <dcterms:modified xsi:type="dcterms:W3CDTF">2023-03-17T08:07:11Z</dcterms:modified>
</cp:coreProperties>
</file>