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96" r:id="rId4"/>
    <p:sldId id="311" r:id="rId5"/>
    <p:sldId id="297" r:id="rId6"/>
    <p:sldId id="312" r:id="rId7"/>
    <p:sldId id="313" r:id="rId8"/>
    <p:sldId id="314" r:id="rId9"/>
    <p:sldId id="298" r:id="rId10"/>
    <p:sldId id="303" r:id="rId11"/>
    <p:sldId id="304" r:id="rId12"/>
    <p:sldId id="305" r:id="rId13"/>
    <p:sldId id="306" r:id="rId14"/>
    <p:sldId id="269" r:id="rId15"/>
    <p:sldId id="310" r:id="rId16"/>
    <p:sldId id="307" r:id="rId17"/>
    <p:sldId id="315" r:id="rId18"/>
    <p:sldId id="316"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7144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5" name="Footer Placeholder 4">
            <a:extLst>
              <a:ext uri="{FF2B5EF4-FFF2-40B4-BE49-F238E27FC236}">
                <a16:creationId xmlns:a16="http://schemas.microsoft.com/office/drawing/2014/main"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266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5" name="Footer Placeholder 4">
            <a:extLst>
              <a:ext uri="{FF2B5EF4-FFF2-40B4-BE49-F238E27FC236}">
                <a16:creationId xmlns:a16="http://schemas.microsoft.com/office/drawing/2014/main"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9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5" name="Footer Placeholder 4">
            <a:extLst>
              <a:ext uri="{FF2B5EF4-FFF2-40B4-BE49-F238E27FC236}">
                <a16:creationId xmlns:a16="http://schemas.microsoft.com/office/drawing/2014/main"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18848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5" name="Footer Placeholder 4">
            <a:extLst>
              <a:ext uri="{FF2B5EF4-FFF2-40B4-BE49-F238E27FC236}">
                <a16:creationId xmlns:a16="http://schemas.microsoft.com/office/drawing/2014/main"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00703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6" name="Footer Placeholder 5">
            <a:extLst>
              <a:ext uri="{FF2B5EF4-FFF2-40B4-BE49-F238E27FC236}">
                <a16:creationId xmlns:a16="http://schemas.microsoft.com/office/drawing/2014/main"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0389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8" name="Footer Placeholder 7">
            <a:extLst>
              <a:ext uri="{FF2B5EF4-FFF2-40B4-BE49-F238E27FC236}">
                <a16:creationId xmlns:a16="http://schemas.microsoft.com/office/drawing/2014/main"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4314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4" name="Footer Placeholder 3">
            <a:extLst>
              <a:ext uri="{FF2B5EF4-FFF2-40B4-BE49-F238E27FC236}">
                <a16:creationId xmlns:a16="http://schemas.microsoft.com/office/drawing/2014/main"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8971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3" name="Footer Placeholder 2">
            <a:extLst>
              <a:ext uri="{FF2B5EF4-FFF2-40B4-BE49-F238E27FC236}">
                <a16:creationId xmlns:a16="http://schemas.microsoft.com/office/drawing/2014/main"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3978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6" name="Footer Placeholder 5">
            <a:extLst>
              <a:ext uri="{FF2B5EF4-FFF2-40B4-BE49-F238E27FC236}">
                <a16:creationId xmlns:a16="http://schemas.microsoft.com/office/drawing/2014/main"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28229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4/3/2023</a:t>
            </a:fld>
            <a:endParaRPr lang="en-US"/>
          </a:p>
        </p:txBody>
      </p:sp>
      <p:sp>
        <p:nvSpPr>
          <p:cNvPr id="6" name="Footer Placeholder 5">
            <a:extLst>
              <a:ext uri="{FF2B5EF4-FFF2-40B4-BE49-F238E27FC236}">
                <a16:creationId xmlns:a16="http://schemas.microsoft.com/office/drawing/2014/main"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94067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42DA862-2A2A-449F-B3DA-EA903A78812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71649" y="257174"/>
            <a:ext cx="1323974" cy="1323974"/>
          </a:xfrm>
          <a:prstGeom prst="rect">
            <a:avLst/>
          </a:prstGeom>
        </p:spPr>
      </p:pic>
    </p:spTree>
    <p:extLst>
      <p:ext uri="{BB962C8B-B14F-4D97-AF65-F5344CB8AC3E}">
        <p14:creationId xmlns:p14="http://schemas.microsoft.com/office/powerpoint/2010/main" val="202990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273023-CA36-40FF-B04D-4F76575EB3A4}"/>
              </a:ext>
            </a:extLst>
          </p:cNvPr>
          <p:cNvPicPr>
            <a:picLocks noChangeAspect="1"/>
          </p:cNvPicPr>
          <p:nvPr/>
        </p:nvPicPr>
        <p:blipFill>
          <a:blip r:embed="rId3"/>
          <a:stretch>
            <a:fillRect/>
          </a:stretch>
        </p:blipFill>
        <p:spPr>
          <a:xfrm>
            <a:off x="1300428" y="1962674"/>
            <a:ext cx="9156986" cy="835224"/>
          </a:xfrm>
          <a:prstGeom prst="rect">
            <a:avLst/>
          </a:prstGeom>
        </p:spPr>
      </p:pic>
      <p:pic>
        <p:nvPicPr>
          <p:cNvPr id="6" name="Picture 5">
            <a:extLst>
              <a:ext uri="{FF2B5EF4-FFF2-40B4-BE49-F238E27FC236}">
                <a16:creationId xmlns:a16="http://schemas.microsoft.com/office/drawing/2014/main" id="{99DB74A9-CEBD-48D4-B29B-50FE1E5FE0C7}"/>
              </a:ext>
            </a:extLst>
          </p:cNvPr>
          <p:cNvPicPr>
            <a:picLocks noChangeAspect="1"/>
          </p:cNvPicPr>
          <p:nvPr/>
        </p:nvPicPr>
        <p:blipFill>
          <a:blip r:embed="rId4"/>
          <a:stretch>
            <a:fillRect/>
          </a:stretch>
        </p:blipFill>
        <p:spPr>
          <a:xfrm>
            <a:off x="1781198" y="3201888"/>
            <a:ext cx="8248603" cy="835224"/>
          </a:xfrm>
          <a:prstGeom prst="rect">
            <a:avLst/>
          </a:prstGeom>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6978584" y="964280"/>
            <a:ext cx="4632203" cy="507457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179873" y="1239407"/>
            <a:ext cx="4229623" cy="4524315"/>
          </a:xfrm>
          <a:prstGeom prst="rect">
            <a:avLst/>
          </a:prstGeom>
          <a:noFill/>
        </p:spPr>
        <p:txBody>
          <a:bodyPr wrap="square">
            <a:spAutoFit/>
          </a:bodyPr>
          <a:lstStyle/>
          <a:p>
            <a:pPr lvl="0" algn="just"/>
            <a:r>
              <a:rPr lang="vi-VN" sz="2400" b="1" dirty="0">
                <a:solidFill>
                  <a:prstClr val="black"/>
                </a:solidFill>
                <a:latin typeface="Times New Roman" panose="02020603050405020304" pitchFamily="18" charset="0"/>
                <a:cs typeface="Times New Roman" panose="02020603050405020304" pitchFamily="18"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b="1" dirty="0">
                <a:solidFill>
                  <a:prstClr val="black"/>
                </a:solidFill>
                <a:latin typeface="Times New Roman" panose="02020603050405020304" pitchFamily="18" charset="0"/>
                <a:cs typeface="Times New Roman" panose="02020603050405020304" pitchFamily="18" charset="0"/>
              </a:rPr>
              <a:t>- Thưa ông, cả ngày cháu chưa ăn gì, ông có thể cho cháu vay một chút tiền được không ạ? Cháu sẽ cố gắng đánh giày để trả lại tiền cho ông</a:t>
            </a:r>
            <a:r>
              <a:rPr lang="vi-VN" sz="2400" b="1" dirty="0">
                <a:solidFill>
                  <a:prstClr val="black"/>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E1CB83E-B00D-4141-8DEB-490D58F49175}"/>
              </a:ext>
            </a:extLst>
          </p:cNvPr>
          <p:cNvPicPr>
            <a:picLocks noChangeAspect="1"/>
          </p:cNvPicPr>
          <p:nvPr/>
        </p:nvPicPr>
        <p:blipFill>
          <a:blip r:embed="rId3"/>
          <a:stretch>
            <a:fillRect/>
          </a:stretch>
        </p:blipFill>
        <p:spPr>
          <a:xfrm>
            <a:off x="595312" y="1228725"/>
            <a:ext cx="5926600" cy="4305300"/>
          </a:xfrm>
          <a:prstGeom prst="rect">
            <a:avLst/>
          </a:prstGeom>
        </p:spPr>
      </p:pic>
    </p:spTree>
    <p:extLst>
      <p:ext uri="{BB962C8B-B14F-4D97-AF65-F5344CB8AC3E}">
        <p14:creationId xmlns:p14="http://schemas.microsoft.com/office/powerpoint/2010/main" val="118309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782490" y="964280"/>
            <a:ext cx="5828298"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39245" y="1145203"/>
            <a:ext cx="551478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Nhìn cậu bé gầy gò, rách rưới, ông Oan-tơ móc túi đưa cho cậu vài đồng xu. Cậu bé cảm ơn ông rồi chạy đi như bay. Ông nghĩ chắc là trò láu cá của cậu nhóc.</a:t>
            </a:r>
          </a:p>
        </p:txBody>
      </p:sp>
      <p:pic>
        <p:nvPicPr>
          <p:cNvPr id="5" name="Picture 4">
            <a:extLst>
              <a:ext uri="{FF2B5EF4-FFF2-40B4-BE49-F238E27FC236}">
                <a16:creationId xmlns:a16="http://schemas.microsoft.com/office/drawing/2014/main" id="{D423DD5D-C1BF-46F1-8427-5738BC130FE6}"/>
              </a:ext>
            </a:extLst>
          </p:cNvPr>
          <p:cNvPicPr>
            <a:picLocks noChangeAspect="1"/>
          </p:cNvPicPr>
          <p:nvPr/>
        </p:nvPicPr>
        <p:blipFill>
          <a:blip r:embed="rId3"/>
          <a:stretch>
            <a:fillRect/>
          </a:stretch>
        </p:blipFill>
        <p:spPr>
          <a:xfrm>
            <a:off x="419100" y="1438275"/>
            <a:ext cx="5037472" cy="3314700"/>
          </a:xfrm>
          <a:prstGeom prst="rect">
            <a:avLst/>
          </a:prstGeom>
        </p:spPr>
      </p:pic>
    </p:spTree>
    <p:extLst>
      <p:ext uri="{BB962C8B-B14F-4D97-AF65-F5344CB8AC3E}">
        <p14:creationId xmlns:p14="http://schemas.microsoft.com/office/powerpoint/2010/main" val="17064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821031" y="1522355"/>
            <a:ext cx="6075693" cy="3960197"/>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77787" y="1703278"/>
            <a:ext cx="576653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Cháu đã đợi ông ở đây rất lâu rồi, rốt cuộc hôm nay cũng trả được tiền cho ông.</a:t>
            </a:r>
          </a:p>
        </p:txBody>
      </p:sp>
      <p:pic>
        <p:nvPicPr>
          <p:cNvPr id="5" name="Picture 4">
            <a:extLst>
              <a:ext uri="{FF2B5EF4-FFF2-40B4-BE49-F238E27FC236}">
                <a16:creationId xmlns:a16="http://schemas.microsoft.com/office/drawing/2014/main" id="{25287BC3-ACC5-45A3-AD94-DC3E2962A74E}"/>
              </a:ext>
            </a:extLst>
          </p:cNvPr>
          <p:cNvPicPr>
            <a:picLocks noChangeAspect="1"/>
          </p:cNvPicPr>
          <p:nvPr/>
        </p:nvPicPr>
        <p:blipFill>
          <a:blip r:embed="rId3"/>
          <a:stretch>
            <a:fillRect/>
          </a:stretch>
        </p:blipFill>
        <p:spPr>
          <a:xfrm>
            <a:off x="457200" y="1643062"/>
            <a:ext cx="4996686" cy="3224213"/>
          </a:xfrm>
          <a:prstGeom prst="rect">
            <a:avLst/>
          </a:prstGeom>
        </p:spPr>
      </p:pic>
    </p:spTree>
    <p:extLst>
      <p:ext uri="{BB962C8B-B14F-4D97-AF65-F5344CB8AC3E}">
        <p14:creationId xmlns:p14="http://schemas.microsoft.com/office/powerpoint/2010/main" val="264636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419725" y="762001"/>
            <a:ext cx="6381750" cy="5191124"/>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448300" y="953121"/>
            <a:ext cx="6315075"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Sau này, bộ phim của ông Oan-tơ nhận được hơn 50 giải thưởng và cậu bé đánh giày trở thành diễn viên nổi tiếng.</a:t>
            </a:r>
          </a:p>
        </p:txBody>
      </p:sp>
      <p:pic>
        <p:nvPicPr>
          <p:cNvPr id="5" name="Picture 4">
            <a:extLst>
              <a:ext uri="{FF2B5EF4-FFF2-40B4-BE49-F238E27FC236}">
                <a16:creationId xmlns:a16="http://schemas.microsoft.com/office/drawing/2014/main" id="{8BA94AA8-6EDB-4A14-9296-850131A8C7FE}"/>
              </a:ext>
            </a:extLst>
          </p:cNvPr>
          <p:cNvPicPr>
            <a:picLocks noChangeAspect="1"/>
          </p:cNvPicPr>
          <p:nvPr/>
        </p:nvPicPr>
        <p:blipFill>
          <a:blip r:embed="rId3"/>
          <a:stretch>
            <a:fillRect/>
          </a:stretch>
        </p:blipFill>
        <p:spPr>
          <a:xfrm>
            <a:off x="409575" y="1819274"/>
            <a:ext cx="4828978" cy="2990851"/>
          </a:xfrm>
          <a:prstGeom prst="rect">
            <a:avLst/>
          </a:prstGeom>
        </p:spPr>
      </p:pic>
    </p:spTree>
    <p:extLst>
      <p:ext uri="{BB962C8B-B14F-4D97-AF65-F5344CB8AC3E}">
        <p14:creationId xmlns:p14="http://schemas.microsoft.com/office/powerpoint/2010/main" val="368284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Cậu</a:t>
            </a:r>
            <a:r>
              <a:rPr kumimoji="0" lang="en-US" sz="4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bé</a:t>
            </a:r>
            <a:r>
              <a:rPr kumimoji="0" lang="en-US" sz="48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đánh</a:t>
            </a:r>
            <a:r>
              <a:rPr kumimoji="0" lang="en-US" sz="48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giày</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5"/>
          <a:stretch>
            <a:fillRect/>
          </a:stretch>
        </p:blipFill>
        <p:spPr>
          <a:xfrm>
            <a:off x="4294476" y="1553363"/>
            <a:ext cx="3603048" cy="2328874"/>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NÊU Ý NGHĨA CỦA CÂU CHUYỆN?</a:t>
            </a: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Cậu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giày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giúp</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hứa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941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K</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4"/>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id="{A4122570-DFCA-49A5-BD65-ABCA5699A656}"/>
              </a:ext>
            </a:extLst>
          </p:cNvPr>
          <p:cNvSpPr txBox="1"/>
          <p:nvPr/>
        </p:nvSpPr>
        <p:spPr>
          <a:xfrm>
            <a:off x="3295649" y="1847850"/>
            <a:ext cx="5934075" cy="830997"/>
          </a:xfrm>
          <a:prstGeom prst="rect">
            <a:avLst/>
          </a:prstGeom>
          <a:noFill/>
        </p:spPr>
        <p:txBody>
          <a:bodyPr wrap="square" rtlCol="0">
            <a:spAutoFit/>
          </a:bodyPr>
          <a:lstStyle/>
          <a:p>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1. Nghe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kể</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chuyện</a:t>
            </a:r>
            <a:endPar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4648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3FF2398-C05C-46A6-8F75-766D918276CE}"/>
              </a:ext>
            </a:extLst>
          </p:cNvPr>
          <p:cNvSpPr txBox="1"/>
          <p:nvPr/>
        </p:nvSpPr>
        <p:spPr>
          <a:xfrm>
            <a:off x="7508087" y="1788071"/>
            <a:ext cx="4471483" cy="1815690"/>
          </a:xfrm>
          <a:prstGeom prst="rect">
            <a:avLst/>
          </a:prstGeom>
          <a:noFill/>
        </p:spPr>
        <p:txBody>
          <a:bodyPr wrap="square">
            <a:spAutoFit/>
          </a:bodyPr>
          <a:lstStyle/>
          <a:p>
            <a:pPr algn="ctr" defTabSz="1219170">
              <a:buClr>
                <a:srgbClr val="000000"/>
              </a:buClr>
            </a:pP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Quan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sát</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tranh</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đọc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các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hỏi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dưới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tranh</a:t>
            </a:r>
            <a:endParaRPr lang="en-US" sz="4267"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8C37A0E-17F3-425C-92A8-D7375D4E3E24}"/>
              </a:ext>
            </a:extLst>
          </p:cNvPr>
          <p:cNvPicPr>
            <a:picLocks noChangeAspect="1"/>
          </p:cNvPicPr>
          <p:nvPr/>
        </p:nvPicPr>
        <p:blipFill>
          <a:blip r:embed="rId3"/>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id="{71DE0422-E79E-4D15-AC8C-07CB95C1A656}"/>
              </a:ext>
            </a:extLst>
          </p:cNvPr>
          <p:cNvPicPr>
            <a:picLocks noChangeAspect="1"/>
          </p:cNvPicPr>
          <p:nvPr/>
        </p:nvPicPr>
        <p:blipFill>
          <a:blip r:embed="rId4"/>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286AEF-AC7A-4B99-B323-EF10FFF03A88}"/>
              </a:ext>
            </a:extLst>
          </p:cNvPr>
          <p:cNvSpPr txBox="1"/>
          <p:nvPr/>
        </p:nvSpPr>
        <p:spPr>
          <a:xfrm>
            <a:off x="828674" y="649903"/>
            <a:ext cx="11153775" cy="5786199"/>
          </a:xfrm>
          <a:prstGeom prst="rect">
            <a:avLst/>
          </a:prstGeom>
          <a:noFill/>
        </p:spPr>
        <p:txBody>
          <a:bodyPr wrap="square">
            <a:spAutoFit/>
          </a:bodyPr>
          <a:lstStyle/>
          <a:p>
            <a:pPr algn="ctr"/>
            <a:r>
              <a:rPr lang="vi-VN" sz="2800" b="1" i="0" dirty="0">
                <a:solidFill>
                  <a:srgbClr val="000000"/>
                </a:solidFill>
                <a:effectLst/>
                <a:latin typeface="Times New Roman" panose="02020603050405020304" pitchFamily="18" charset="0"/>
                <a:cs typeface="Times New Roman" panose="02020603050405020304" pitchFamily="18" charset="0"/>
              </a:rPr>
              <a:t>CẬU BÉ ĐÁNH GIÀY</a:t>
            </a:r>
          </a:p>
          <a:p>
            <a:pPr algn="just"/>
            <a:r>
              <a:rPr lang="vi-VN" b="1" i="0" dirty="0">
                <a:solidFill>
                  <a:srgbClr val="000000"/>
                </a:solidFill>
                <a:effectLst/>
                <a:latin typeface="Times New Roman" panose="02020603050405020304" pitchFamily="18" charset="0"/>
                <a:cs typeface="Times New Roman" panose="02020603050405020304" pitchFamily="18" charset="0"/>
              </a:rPr>
              <a:t>Một ngày nọ, ông Oan-tơ Sác-lét có việc đi ngang qua ga xe lửa, một cậu bé đến xin đánh giày, ông lắc đầu từ chối. Sau phút ngượng ngùng, cậu bé nhìn ông bằng đôi mắt ánh lên sự cầu xin:</a:t>
            </a:r>
          </a:p>
          <a:p>
            <a:pPr algn="just"/>
            <a:r>
              <a:rPr lang="vi-VN" b="1" i="0" dirty="0">
                <a:solidFill>
                  <a:srgbClr val="000000"/>
                </a:solidFill>
                <a:effectLst/>
                <a:latin typeface="Times New Roman" panose="02020603050405020304" pitchFamily="18" charset="0"/>
                <a:cs typeface="Times New Roman" panose="02020603050405020304" pitchFamily="18" charset="0"/>
              </a:rPr>
              <a:t>- Thưa ông, cả ngày cháu chưa ăn gì, ông có thể cho cháu vay một chút tiền được không ạ? Cháu sẽ cố gắng đánh giày để trả lại tiền cho ông.</a:t>
            </a:r>
          </a:p>
          <a:p>
            <a:pPr algn="just"/>
            <a:r>
              <a:rPr lang="vi-VN" b="1" i="0" dirty="0">
                <a:solidFill>
                  <a:srgbClr val="000000"/>
                </a:solidFill>
                <a:effectLst/>
                <a:latin typeface="Times New Roman" panose="02020603050405020304" pitchFamily="18" charset="0"/>
                <a:cs typeface="Times New Roman" panose="02020603050405020304" pitchFamily="18" charset="0"/>
              </a:rPr>
              <a:t>Nhìn cậu bé gầy gò, rách rưới, ông Oan-tơ móc túi đưa cho cậu vài đồng xu. Cậu bé cảm ơn ông rồi chạy đi như bay. Ông nghĩ chắc là trò láu cá của cậu nhóc.</a:t>
            </a:r>
          </a:p>
          <a:p>
            <a:pPr algn="just"/>
            <a:r>
              <a:rPr lang="vi-VN" b="1" i="0" dirty="0">
                <a:solidFill>
                  <a:srgbClr val="000000"/>
                </a:solidFill>
                <a:effectLst/>
                <a:latin typeface="Times New Roman" panose="02020603050405020304" pitchFamily="18" charset="0"/>
                <a:cs typeface="Times New Roman" panose="02020603050405020304" pitchFamily="18" charset="0"/>
              </a:rPr>
              <a:t>Vài tuần sau, ông Oan-tơ lại có việc đi qua ga xe lửa, chợt nghe tiếng gọi. Một cậu bé chạy đến đưa ông mấy đồng xu và nói:</a:t>
            </a:r>
          </a:p>
          <a:p>
            <a:pPr algn="just"/>
            <a:r>
              <a:rPr lang="vi-VN" b="1" i="0" dirty="0">
                <a:solidFill>
                  <a:srgbClr val="000000"/>
                </a:solidFill>
                <a:effectLst/>
                <a:latin typeface="Times New Roman" panose="02020603050405020304" pitchFamily="18" charset="0"/>
                <a:cs typeface="Times New Roman" panose="02020603050405020304" pitchFamily="18" charset="0"/>
              </a:rPr>
              <a:t>- Cháu đã đợi ông ở đây rất lâu rồi, rốt cuộc hôm nay cũng trả được tiền cho ông.</a:t>
            </a:r>
          </a:p>
          <a:p>
            <a:pPr algn="just"/>
            <a:r>
              <a:rPr lang="vi-VN" b="1" i="0" dirty="0">
                <a:solidFill>
                  <a:srgbClr val="000000"/>
                </a:solidFill>
                <a:effectLst/>
                <a:latin typeface="Times New Roman" panose="02020603050405020304" pitchFamily="18" charset="0"/>
                <a:cs typeface="Times New Roman" panose="02020603050405020304" pitchFamily="18" charset="0"/>
              </a:rPr>
              <a:t>Ông Oan-tơ cảm thấy đứa trẻ này thật đặc biệt, rất phù hợp với nhân vật trong bộ phim mới của ông. Ông trìu mến nói:</a:t>
            </a:r>
          </a:p>
          <a:p>
            <a:pPr algn="just"/>
            <a:r>
              <a:rPr lang="vi-VN" b="1" i="0" dirty="0">
                <a:solidFill>
                  <a:srgbClr val="000000"/>
                </a:solidFill>
                <a:effectLst/>
                <a:latin typeface="Times New Roman" panose="02020603050405020304" pitchFamily="18" charset="0"/>
                <a:cs typeface="Times New Roman" panose="02020603050405020304" pitchFamily="18" charset="0"/>
              </a:rPr>
              <a:t>- Số tiền này ta cho cháu. Ngày mai, đến công ty điện ảnh trong thành phố, ta sẽ cho cháu một niềm vui bất ngờ.</a:t>
            </a:r>
          </a:p>
          <a:p>
            <a:pPr algn="just"/>
            <a:r>
              <a:rPr lang="vi-VN" b="1" i="0" dirty="0">
                <a:solidFill>
                  <a:srgbClr val="000000"/>
                </a:solidFill>
                <a:effectLst/>
                <a:latin typeface="Times New Roman" panose="02020603050405020304" pitchFamily="18" charset="0"/>
                <a:cs typeface="Times New Roman" panose="02020603050405020304" pitchFamily="18" charset="0"/>
              </a:rPr>
              <a:t>Hôm sau, cậu bé dẫn theo một nhóm trẻ quần áo rách rưới đến công ty điện ảnh, vui vẻ nói với ông Oan-tơ:</a:t>
            </a:r>
          </a:p>
          <a:p>
            <a:pPr algn="just"/>
            <a:r>
              <a:rPr lang="vi-VN" b="1" i="0" dirty="0">
                <a:solidFill>
                  <a:srgbClr val="000000"/>
                </a:solidFill>
                <a:effectLst/>
                <a:latin typeface="Times New Roman" panose="02020603050405020304" pitchFamily="18" charset="0"/>
                <a:cs typeface="Times New Roman" panose="02020603050405020304" pitchFamily="18" charset="0"/>
              </a:rPr>
              <a:t>- Thưa ông, các bạn cháu đều là trẻ mồ côi lưu lạc. Các bạn ấy cũng hi vọng có được niềm vui bất ngờ ạ!</a:t>
            </a:r>
          </a:p>
          <a:p>
            <a:pPr algn="just"/>
            <a:r>
              <a:rPr lang="vi-VN" b="1" i="0" dirty="0">
                <a:solidFill>
                  <a:srgbClr val="000000"/>
                </a:solidFill>
                <a:effectLst/>
                <a:latin typeface="Times New Roman" panose="02020603050405020304" pitchFamily="18" charset="0"/>
                <a:cs typeface="Times New Roman" panose="02020603050405020304" pitchFamily="18"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algn="just"/>
            <a:r>
              <a:rPr lang="vi-VN" b="1" i="0" dirty="0">
                <a:solidFill>
                  <a:srgbClr val="000000"/>
                </a:solidFill>
                <a:effectLst/>
                <a:latin typeface="Times New Roman" panose="02020603050405020304" pitchFamily="18" charset="0"/>
                <a:cs typeface="Times New Roman" panose="02020603050405020304" pitchFamily="18" charset="0"/>
              </a:rPr>
              <a:t>Sau này, bộ phim của ông Oan-tơ nhận được hơn 50 giải thưởng và cậu bé đánh giày trở thành diễn viên nổi tiếng.</a:t>
            </a:r>
          </a:p>
          <a:p>
            <a:pPr algn="r"/>
            <a:r>
              <a:rPr lang="vi-VN" b="1" i="0" dirty="0">
                <a:solidFill>
                  <a:srgbClr val="000000"/>
                </a:solidFill>
                <a:effectLst/>
                <a:latin typeface="Times New Roman" panose="02020603050405020304" pitchFamily="18" charset="0"/>
                <a:cs typeface="Times New Roman" panose="02020603050405020304" pitchFamily="18" charset="0"/>
              </a:rPr>
              <a:t>(Theo Thanh Trúc </a:t>
            </a:r>
            <a:r>
              <a:rPr lang="vi-VN" b="1" i="1" dirty="0">
                <a:solidFill>
                  <a:srgbClr val="000000"/>
                </a:solidFill>
                <a:effectLst/>
                <a:latin typeface="Times New Roman" panose="02020603050405020304" pitchFamily="18" charset="0"/>
                <a:cs typeface="Times New Roman" panose="02020603050405020304" pitchFamily="18" charset="0"/>
              </a:rPr>
              <a:t>sưu tầm, biên dịch)</a:t>
            </a:r>
            <a:endParaRPr lang="vi-VN"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772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algn="ctr" defTabSz="1219170">
              <a:buClr>
                <a:srgbClr val="000000"/>
              </a:buClr>
            </a:pPr>
            <a:r>
              <a:rPr lang="en-US" sz="3733" b="1" kern="0" dirty="0" err="1">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Nội</a:t>
            </a:r>
            <a:r>
              <a:rPr lang="en-US" sz="3733" b="1" kern="0" dirty="0">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dung </a:t>
            </a:r>
            <a:r>
              <a:rPr lang="en-US" sz="3733" b="1" kern="0" dirty="0" err="1">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3733" b="1" kern="0" dirty="0">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733" b="1" kern="0" dirty="0" err="1">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lang="en-US" sz="3733" b="1" kern="0" dirty="0">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733" b="1" kern="0" dirty="0" err="1">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endParaRPr lang="en-US" sz="3733" b="1" kern="0" dirty="0">
              <a:solidFill>
                <a:srgbClr val="C25F7F">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802038" y="4610729"/>
            <a:ext cx="6574260" cy="1651671"/>
            <a:chOff x="4351528" y="3458048"/>
            <a:chExt cx="4444129" cy="12387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238754"/>
            </a:xfrm>
            <a:prstGeom prst="rect">
              <a:avLst/>
            </a:prstGeom>
            <a:noFill/>
          </p:spPr>
          <p:txBody>
            <a:bodyPr wrap="square">
              <a:spAutoFit/>
            </a:bodyPr>
            <a:lstStyle/>
            <a:p>
              <a:pPr algn="ctr" defTabSz="1219170">
                <a:lnSpc>
                  <a:spcPct val="150000"/>
                </a:lnSpc>
                <a:spcBef>
                  <a:spcPts val="267"/>
                </a:spcBef>
                <a:spcAft>
                  <a:spcPts val="267"/>
                </a:spcAft>
                <a:buClr>
                  <a:srgbClr val="000000"/>
                </a:buClr>
                <a:tabLst>
                  <a:tab pos="120224" algn="l"/>
                  <a:tab pos="240447" algn="l"/>
                  <a:tab pos="360671" algn="l"/>
                </a:tabLst>
              </a:pP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Cậu</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bé</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hỏi</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xin</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ông</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Oan-tơ</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đánh</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giày</a:t>
              </a:r>
              <a:r>
                <a:rPr lang="en-US" sz="3600"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a:t>
              </a:r>
            </a:p>
          </p:txBody>
        </p:sp>
      </p:grpSp>
      <p:pic>
        <p:nvPicPr>
          <p:cNvPr id="6" name="Picture 5">
            <a:extLst>
              <a:ext uri="{FF2B5EF4-FFF2-40B4-BE49-F238E27FC236}">
                <a16:creationId xmlns:a16="http://schemas.microsoft.com/office/drawing/2014/main" id="{0787B750-DEFE-42F2-B5B7-74B62465DA9F}"/>
              </a:ext>
            </a:extLst>
          </p:cNvPr>
          <p:cNvPicPr>
            <a:picLocks noChangeAspect="1"/>
          </p:cNvPicPr>
          <p:nvPr/>
        </p:nvPicPr>
        <p:blipFill>
          <a:blip r:embed="rId3"/>
          <a:stretch>
            <a:fillRect/>
          </a:stretch>
        </p:blipFill>
        <p:spPr>
          <a:xfrm>
            <a:off x="6057899" y="561974"/>
            <a:ext cx="4238625" cy="3894237"/>
          </a:xfrm>
          <a:prstGeom prst="rect">
            <a:avLst/>
          </a:prstGeom>
        </p:spPr>
      </p:pic>
    </p:spTree>
    <p:extLst>
      <p:ext uri="{BB962C8B-B14F-4D97-AF65-F5344CB8AC3E}">
        <p14:creationId xmlns:p14="http://schemas.microsoft.com/office/powerpoint/2010/main" val="3787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410201" y="4610729"/>
            <a:ext cx="6966098" cy="1668471"/>
            <a:chOff x="4086650" y="3458048"/>
            <a:chExt cx="4709007" cy="12513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086650" y="3497943"/>
              <a:ext cx="4709007"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125282" y="3458048"/>
              <a:ext cx="4548818" cy="1251354"/>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Khi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cho</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cậu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bé</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tiền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ông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Oan-tơ</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đã</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nghĩ</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đó</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là</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trò</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láu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cá</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của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cậu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nhóc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7CBD60BC-61B4-4230-8E99-3842D9F92046}"/>
              </a:ext>
            </a:extLst>
          </p:cNvPr>
          <p:cNvPicPr>
            <a:picLocks noChangeAspect="1"/>
          </p:cNvPicPr>
          <p:nvPr/>
        </p:nvPicPr>
        <p:blipFill>
          <a:blip r:embed="rId3"/>
          <a:stretch>
            <a:fillRect/>
          </a:stretch>
        </p:blipFill>
        <p:spPr>
          <a:xfrm>
            <a:off x="6462712" y="642937"/>
            <a:ext cx="4491038" cy="3726606"/>
          </a:xfrm>
          <a:prstGeom prst="rect">
            <a:avLst/>
          </a:prstGeom>
        </p:spPr>
      </p:pic>
    </p:spTree>
    <p:extLst>
      <p:ext uri="{BB962C8B-B14F-4D97-AF65-F5344CB8AC3E}">
        <p14:creationId xmlns:p14="http://schemas.microsoft.com/office/powerpoint/2010/main" val="52452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77672" y="40957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4944788" y="44964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77246"/>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lang="en-US" sz="3200" b="1" kern="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Ông</a:t>
              </a:r>
              <a:r>
                <a:rPr lang="en-US" sz="3200" b="1"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Oan-tơ</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ngạc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nhiên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vì</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cậu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bé</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đã</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đợi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đem</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trả</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cho</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mình</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CBF0A8F5-5908-46C1-A2AD-C23E3C63643F}"/>
              </a:ext>
            </a:extLst>
          </p:cNvPr>
          <p:cNvPicPr>
            <a:picLocks noChangeAspect="1"/>
          </p:cNvPicPr>
          <p:nvPr/>
        </p:nvPicPr>
        <p:blipFill>
          <a:blip r:embed="rId3"/>
          <a:stretch>
            <a:fillRect/>
          </a:stretch>
        </p:blipFill>
        <p:spPr>
          <a:xfrm>
            <a:off x="5715000" y="585788"/>
            <a:ext cx="4600576" cy="3833814"/>
          </a:xfrm>
          <a:prstGeom prst="rect">
            <a:avLst/>
          </a:prstGeom>
        </p:spPr>
      </p:pic>
    </p:spTree>
    <p:extLst>
      <p:ext uri="{BB962C8B-B14F-4D97-AF65-F5344CB8AC3E}">
        <p14:creationId xmlns:p14="http://schemas.microsoft.com/office/powerpoint/2010/main" val="393534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363888" y="43821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77246"/>
            </a:xfrm>
            <a:prstGeom prst="rect">
              <a:avLst/>
            </a:prstGeom>
            <a:noFill/>
          </p:spPr>
          <p:txBody>
            <a:bodyPr wrap="square">
              <a:spAutoFit/>
            </a:bodyPr>
            <a:lstStyle/>
            <a:p>
              <a:pPr marL="0" marR="0" lvl="0" indent="0" algn="ctr"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Ông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Oan-tơ</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cảm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thấy</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cậu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bé</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thật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đặc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biệt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rất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phù</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hợp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với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nhân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vật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trong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bộ</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phim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mới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của</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en-US" sz="3200" b="0" i="0" u="none" strike="noStrike" kern="0" cap="none" spc="0" normalizeH="0" baseline="0" noProof="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ông.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21B7A422-1E51-49CD-B76E-7C779913B8CE}"/>
              </a:ext>
            </a:extLst>
          </p:cNvPr>
          <p:cNvPicPr>
            <a:picLocks noChangeAspect="1"/>
          </p:cNvPicPr>
          <p:nvPr/>
        </p:nvPicPr>
        <p:blipFill>
          <a:blip r:embed="rId3"/>
          <a:stretch>
            <a:fillRect/>
          </a:stretch>
        </p:blipFill>
        <p:spPr>
          <a:xfrm>
            <a:off x="6072187" y="742949"/>
            <a:ext cx="4567238" cy="3557039"/>
          </a:xfrm>
          <a:prstGeom prst="rect">
            <a:avLst/>
          </a:prstGeom>
        </p:spPr>
      </p:pic>
    </p:spTree>
    <p:extLst>
      <p:ext uri="{BB962C8B-B14F-4D97-AF65-F5344CB8AC3E}">
        <p14:creationId xmlns:p14="http://schemas.microsoft.com/office/powerpoint/2010/main" val="188377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id="{A358162A-C8B3-4B61-AB46-EC2B9B283999}"/>
              </a:ext>
            </a:extLst>
          </p:cNvPr>
          <p:cNvSpPr txBox="1"/>
          <p:nvPr/>
        </p:nvSpPr>
        <p:spPr>
          <a:xfrm>
            <a:off x="2762251" y="1276350"/>
            <a:ext cx="6334124" cy="1569660"/>
          </a:xfrm>
          <a:prstGeom prst="rect">
            <a:avLst/>
          </a:prstGeom>
          <a:noFill/>
        </p:spPr>
        <p:txBody>
          <a:bodyPr wrap="square" rtlCol="0">
            <a:spAutoFit/>
          </a:bodyPr>
          <a:lstStyle/>
          <a:p>
            <a:pPr algn="ct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2.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Kể</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lại</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từng</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câu</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theo</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tranh</a:t>
            </a:r>
            <a:r>
              <a:rPr lang="en-US" sz="4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24040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926</Words>
  <Application>Microsoft Office PowerPoint</Application>
  <PresentationFormat>Widescreen</PresentationFormat>
  <Paragraphs>39</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Arial-Rounded</vt:lpstr>
      <vt:lpstr>Calibri</vt:lpstr>
      <vt:lpstr>Calibri Light</vt:lpstr>
      <vt:lpstr>Tahoma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2022-11-20T10:20:48Z</dcterms:created>
  <dcterms:modified xsi:type="dcterms:W3CDTF">2023-03-04T05:47:27Z</dcterms:modified>
</cp:coreProperties>
</file>