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4DA47-4171-46FB-8D06-6FBFF2C09798}" type="datetimeFigureOut">
              <a:rPr lang="en-US" smtClean="0"/>
              <a:t>2/28/2023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7FECC-7F2A-443D-BB48-A6082D1F95BC}" type="slidenum">
              <a:rPr lang="en-US" smtClean="0"/>
              <a:t>‹#›</a:t>
            </a:fld>
            <a:endParaRPr lang="en-US"/>
          </a:p>
        </p:txBody>
      </p:sp>
    </p:spTree>
    <p:extLst>
      <p:ext uri="{BB962C8B-B14F-4D97-AF65-F5344CB8AC3E}">
        <p14:creationId xmlns:p14="http://schemas.microsoft.com/office/powerpoint/2010/main" val="635669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0" y="685800"/>
            <a:ext cx="4572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0" y="685800"/>
            <a:ext cx="4572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5B106-0EAB-4793-A5C2-578576233415}"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4093292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5B106-0EAB-4793-A5C2-578576233415}"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408958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5B106-0EAB-4793-A5C2-578576233415}"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119803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2965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5B106-0EAB-4793-A5C2-578576233415}"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64103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5B106-0EAB-4793-A5C2-578576233415}"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1914323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5B106-0EAB-4793-A5C2-578576233415}"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274778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5B106-0EAB-4793-A5C2-578576233415}"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299797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E5B106-0EAB-4793-A5C2-578576233415}"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197957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5B106-0EAB-4793-A5C2-578576233415}"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83864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B106-0EAB-4793-A5C2-578576233415}"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387256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B106-0EAB-4793-A5C2-578576233415}"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CAD6C-220D-42EE-A6D5-07E07A36EB6F}" type="slidenum">
              <a:rPr lang="en-US" smtClean="0"/>
              <a:t>‹#›</a:t>
            </a:fld>
            <a:endParaRPr lang="en-US"/>
          </a:p>
        </p:txBody>
      </p:sp>
    </p:spTree>
    <p:extLst>
      <p:ext uri="{BB962C8B-B14F-4D97-AF65-F5344CB8AC3E}">
        <p14:creationId xmlns:p14="http://schemas.microsoft.com/office/powerpoint/2010/main" val="3397400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5B106-0EAB-4793-A5C2-578576233415}" type="datetimeFigureOut">
              <a:rPr lang="en-US" smtClean="0"/>
              <a:t>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CAD6C-220D-42EE-A6D5-07E07A36EB6F}" type="slidenum">
              <a:rPr lang="en-US" smtClean="0"/>
              <a:t>‹#›</a:t>
            </a:fld>
            <a:endParaRPr lang="en-US"/>
          </a:p>
        </p:txBody>
      </p:sp>
    </p:spTree>
    <p:extLst>
      <p:ext uri="{BB962C8B-B14F-4D97-AF65-F5344CB8AC3E}">
        <p14:creationId xmlns:p14="http://schemas.microsoft.com/office/powerpoint/2010/main" val="1397133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png"/><Relationship Id="rId12"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42.pn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8.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emf"/><Relationship Id="rId7" Type="http://schemas.openxmlformats.org/officeDocument/2006/relationships/image" Target="../media/image31.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emf"/><Relationship Id="rId10" Type="http://schemas.openxmlformats.org/officeDocument/2006/relationships/image" Target="../media/image3.png"/><Relationship Id="rId4" Type="http://schemas.openxmlformats.org/officeDocument/2006/relationships/image" Target="../media/image11.emf"/><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xmlns=""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89807" y="2289359"/>
            <a:ext cx="352506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17860" y="1605048"/>
            <a:ext cx="4135961"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xmlns=""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2386847" y="2771320"/>
            <a:ext cx="4135961"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xmlns=""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6191069" y="2547258"/>
            <a:ext cx="2863124"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xmlns=""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5280261" y="2602996"/>
            <a:ext cx="2749856"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113C29B0-1032-4B30-BD0F-B05DB1AE2068}"/>
              </a:ext>
            </a:extLst>
          </p:cNvPr>
          <p:cNvSpPr/>
          <p:nvPr/>
        </p:nvSpPr>
        <p:spPr>
          <a:xfrm>
            <a:off x="1385888" y="145660"/>
            <a:ext cx="6322218" cy="1759340"/>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xmlns="" id="{6FDE5597-0D16-4522-A89A-B87B0D0DA3D9}"/>
              </a:ext>
            </a:extLst>
          </p:cNvPr>
          <p:cNvPicPr>
            <a:picLocks noChangeAspect="1"/>
          </p:cNvPicPr>
          <p:nvPr/>
        </p:nvPicPr>
        <p:blipFill>
          <a:blip r:embed="rId14"/>
          <a:stretch>
            <a:fillRect/>
          </a:stretch>
        </p:blipFill>
        <p:spPr>
          <a:xfrm>
            <a:off x="2830062" y="318061"/>
            <a:ext cx="3433870" cy="853514"/>
          </a:xfrm>
          <a:prstGeom prst="rect">
            <a:avLst/>
          </a:prstGeom>
        </p:spPr>
      </p:pic>
      <p:pic>
        <p:nvPicPr>
          <p:cNvPr id="7" name="Picture 6">
            <a:extLst>
              <a:ext uri="{FF2B5EF4-FFF2-40B4-BE49-F238E27FC236}">
                <a16:creationId xmlns:a16="http://schemas.microsoft.com/office/drawing/2014/main" xmlns="" id="{B4813CFC-5897-443E-AD59-97D5B7145A16}"/>
              </a:ext>
            </a:extLst>
          </p:cNvPr>
          <p:cNvPicPr>
            <a:picLocks noChangeAspect="1"/>
          </p:cNvPicPr>
          <p:nvPr/>
        </p:nvPicPr>
        <p:blipFill>
          <a:blip r:embed="rId15"/>
          <a:stretch>
            <a:fillRect/>
          </a:stretch>
        </p:blipFill>
        <p:spPr>
          <a:xfrm>
            <a:off x="1681572" y="990600"/>
            <a:ext cx="5788654" cy="829128"/>
          </a:xfrm>
          <a:prstGeom prst="rect">
            <a:avLst/>
          </a:prstGeom>
        </p:spPr>
      </p:pic>
    </p:spTree>
    <p:extLst>
      <p:ext uri="{BB962C8B-B14F-4D97-AF65-F5344CB8AC3E}">
        <p14:creationId xmlns:p14="http://schemas.microsoft.com/office/powerpoint/2010/main" val="613738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AC76E8A-0A33-E00D-5B57-F4DC7EFA2A51}"/>
              </a:ext>
            </a:extLst>
          </p:cNvPr>
          <p:cNvPicPr>
            <a:picLocks noChangeAspect="1"/>
          </p:cNvPicPr>
          <p:nvPr/>
        </p:nvPicPr>
        <p:blipFill>
          <a:blip r:embed="rId4"/>
          <a:stretch>
            <a:fillRect/>
          </a:stretch>
        </p:blipFill>
        <p:spPr>
          <a:xfrm>
            <a:off x="-17860" y="10886"/>
            <a:ext cx="9161860" cy="6858000"/>
          </a:xfrm>
          <a:prstGeom prst="rect">
            <a:avLst/>
          </a:prstGeom>
        </p:spPr>
      </p:pic>
      <p:grpSp>
        <p:nvGrpSpPr>
          <p:cNvPr id="96" name="Nhóm 95">
            <a:extLst>
              <a:ext uri="{FF2B5EF4-FFF2-40B4-BE49-F238E27FC236}">
                <a16:creationId xmlns:a16="http://schemas.microsoft.com/office/drawing/2014/main" xmlns="" id="{5C321D5D-E40D-BAD6-F8E9-D0DECA558BA8}"/>
              </a:ext>
            </a:extLst>
          </p:cNvPr>
          <p:cNvGrpSpPr/>
          <p:nvPr/>
        </p:nvGrpSpPr>
        <p:grpSpPr>
          <a:xfrm>
            <a:off x="1828800" y="1182246"/>
            <a:ext cx="5754755" cy="4780776"/>
            <a:chOff x="1124976" y="2256470"/>
            <a:chExt cx="6487886" cy="3766958"/>
          </a:xfrm>
        </p:grpSpPr>
        <p:sp>
          <p:nvSpPr>
            <p:cNvPr id="98" name="Hình Bầu dục 97">
              <a:extLst>
                <a:ext uri="{FF2B5EF4-FFF2-40B4-BE49-F238E27FC236}">
                  <a16:creationId xmlns:a16="http://schemas.microsoft.com/office/drawing/2014/main" xmlns=""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xmlns="" id="{57AC0C9E-8B41-86BA-9355-328FB61DD595}"/>
                </a:ext>
              </a:extLst>
            </p:cNvPr>
            <p:cNvPicPr>
              <a:picLocks noChangeAspect="1"/>
            </p:cNvPicPr>
            <p:nvPr/>
          </p:nvPicPr>
          <p:blipFill>
            <a:blip r:embed="rId5"/>
            <a:stretch>
              <a:fillRect/>
            </a:stretch>
          </p:blipFill>
          <p:spPr>
            <a:xfrm>
              <a:off x="1166718" y="2256470"/>
              <a:ext cx="6081725" cy="3557762"/>
            </a:xfrm>
            <a:prstGeom prst="rect">
              <a:avLst/>
            </a:prstGeom>
          </p:spPr>
        </p:pic>
      </p:grpSp>
      <p:sp>
        <p:nvSpPr>
          <p:cNvPr id="100" name="Hộp Văn bản 99">
            <a:extLst>
              <a:ext uri="{FF2B5EF4-FFF2-40B4-BE49-F238E27FC236}">
                <a16:creationId xmlns:a16="http://schemas.microsoft.com/office/drawing/2014/main" xmlns="" id="{66D8CD48-C2D0-8752-0EE2-B8DCD2FB0FB3}"/>
              </a:ext>
            </a:extLst>
          </p:cNvPr>
          <p:cNvSpPr txBox="1"/>
          <p:nvPr/>
        </p:nvSpPr>
        <p:spPr>
          <a:xfrm>
            <a:off x="0" y="159073"/>
            <a:ext cx="9061525" cy="553998"/>
          </a:xfrm>
          <a:prstGeom prst="rect">
            <a:avLst/>
          </a:prstGeom>
          <a:noFill/>
        </p:spPr>
        <p:txBody>
          <a:bodyPr wrap="square" rtlCol="0">
            <a:spAutoFit/>
          </a:bodyPr>
          <a:lstStyle/>
          <a:p>
            <a:pPr lvl="0" algn="ctr" defTabSz="1219170">
              <a:buClr>
                <a:srgbClr val="000000"/>
              </a:buClr>
            </a:pPr>
            <a:r>
              <a:rPr lang="en-US" sz="3000" b="1" kern="0" dirty="0">
                <a:latin typeface="Times New Roman" pitchFamily="18" charset="0"/>
                <a:cs typeface="Times New Roman" pitchFamily="18" charset="0"/>
                <a:sym typeface="Arial"/>
              </a:rPr>
              <a:t>2.Thảo </a:t>
            </a:r>
            <a:r>
              <a:rPr lang="en-US" sz="3000" b="1" kern="0" dirty="0" err="1">
                <a:latin typeface="Times New Roman" pitchFamily="18" charset="0"/>
                <a:cs typeface="Times New Roman" pitchFamily="18" charset="0"/>
                <a:sym typeface="Arial"/>
              </a:rPr>
              <a:t>luận</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về</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chủ</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đề</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Ăn</a:t>
            </a:r>
            <a:r>
              <a:rPr lang="en-US" sz="3000" b="1" kern="0" dirty="0">
                <a:latin typeface="Times New Roman" pitchFamily="18" charset="0"/>
                <a:cs typeface="Times New Roman" pitchFamily="18" charset="0"/>
                <a:sym typeface="Arial"/>
              </a:rPr>
              <a:t> ở </a:t>
            </a:r>
            <a:r>
              <a:rPr lang="en-US" sz="3000" b="1" kern="0" dirty="0" err="1">
                <a:latin typeface="Times New Roman" pitchFamily="18" charset="0"/>
                <a:cs typeface="Times New Roman" pitchFamily="18" charset="0"/>
                <a:sym typeface="Arial"/>
              </a:rPr>
              <a:t>nhà</a:t>
            </a:r>
            <a:r>
              <a:rPr lang="en-US" sz="3000" b="1" kern="0" dirty="0">
                <a:latin typeface="Times New Roman" pitchFamily="18" charset="0"/>
                <a:cs typeface="Times New Roman" pitchFamily="18" charset="0"/>
                <a:sym typeface="Arial"/>
              </a:rPr>
              <a:t> </a:t>
            </a:r>
            <a:r>
              <a:rPr lang="en-US" sz="3000" b="1" kern="0" dirty="0" err="1">
                <a:latin typeface="Times New Roman" pitchFamily="18" charset="0"/>
                <a:cs typeface="Times New Roman" pitchFamily="18" charset="0"/>
                <a:sym typeface="Arial"/>
              </a:rPr>
              <a:t>hàng</a:t>
            </a:r>
            <a:r>
              <a:rPr lang="en-US" sz="3000" b="1" kern="0" dirty="0">
                <a:latin typeface="Times New Roman" pitchFamily="18" charset="0"/>
                <a:cs typeface="Times New Roman" pitchFamily="18" charset="0"/>
                <a:sym typeface="Arial"/>
              </a:rPr>
              <a:t> hay ở </a:t>
            </a:r>
            <a:r>
              <a:rPr lang="en-US" sz="3000" b="1" kern="0" dirty="0" err="1" smtClean="0">
                <a:latin typeface="Times New Roman" pitchFamily="18" charset="0"/>
                <a:cs typeface="Times New Roman" pitchFamily="18" charset="0"/>
                <a:sym typeface="Arial"/>
              </a:rPr>
              <a:t>nhà</a:t>
            </a:r>
            <a:r>
              <a:rPr lang="en-US" sz="3000" b="1" kern="0" dirty="0" smtClean="0">
                <a:latin typeface="Times New Roman" pitchFamily="18" charset="0"/>
                <a:cs typeface="Times New Roman" pitchFamily="18" charset="0"/>
                <a:sym typeface="Arial"/>
              </a:rPr>
              <a:t>?”</a:t>
            </a:r>
            <a:endParaRPr kumimoji="0" lang="en-US" sz="3000" b="1" i="0" u="none" strike="noStrike" kern="0" cap="none" spc="0" normalizeH="0" baseline="0" noProof="0" dirty="0">
              <a:ln>
                <a:noFill/>
              </a:ln>
              <a:effectLst/>
              <a:uLnTx/>
              <a:uFillTx/>
              <a:latin typeface="Times New Roman"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300309922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1EE279B5-1849-43F4-9DC2-9BE105A32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09600" y="381000"/>
            <a:ext cx="8128654" cy="5867400"/>
          </a:xfrm>
          <a:prstGeom prst="rect">
            <a:avLst/>
          </a:prstGeom>
        </p:spPr>
      </p:pic>
      <p:sp>
        <p:nvSpPr>
          <p:cNvPr id="24" name="TextBox 23">
            <a:extLst>
              <a:ext uri="{FF2B5EF4-FFF2-40B4-BE49-F238E27FC236}">
                <a16:creationId xmlns:a16="http://schemas.microsoft.com/office/drawing/2014/main" xmlns="" id="{BF06D495-7B43-4902-99B4-8E19653EECCE}"/>
              </a:ext>
            </a:extLst>
          </p:cNvPr>
          <p:cNvSpPr txBox="1"/>
          <p:nvPr/>
        </p:nvSpPr>
        <p:spPr>
          <a:xfrm>
            <a:off x="1219200" y="1722897"/>
            <a:ext cx="6553200" cy="3416320"/>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a:solidFill>
                  <a:srgbClr val="0070C0"/>
                </a:solidFill>
                <a:latin typeface="Times New Roman" pitchFamily="18" charset="0"/>
                <a:cs typeface="Times New Roman" pitchFamily="18" charset="0"/>
              </a:rPr>
              <a:t>Chia </a:t>
            </a:r>
            <a:r>
              <a:rPr lang="en-US" sz="3600" b="1" dirty="0" err="1">
                <a:solidFill>
                  <a:srgbClr val="0070C0"/>
                </a:solidFill>
                <a:latin typeface="Times New Roman" pitchFamily="18" charset="0"/>
                <a:cs typeface="Times New Roman" pitchFamily="18" charset="0"/>
              </a:rPr>
              <a:t>lớp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thành</a:t>
            </a:r>
            <a:r>
              <a:rPr lang="en-US" sz="3600" b="1" dirty="0">
                <a:solidFill>
                  <a:srgbClr val="0070C0"/>
                </a:solidFill>
                <a:latin typeface="Times New Roman" pitchFamily="18" charset="0"/>
                <a:cs typeface="Times New Roman" pitchFamily="18" charset="0"/>
              </a:rPr>
              <a:t> 2 </a:t>
            </a:r>
            <a:r>
              <a:rPr lang="en-US" sz="3600" b="1" dirty="0" err="1">
                <a:solidFill>
                  <a:srgbClr val="0070C0"/>
                </a:solidFill>
                <a:latin typeface="Times New Roman" pitchFamily="18" charset="0"/>
                <a:cs typeface="Times New Roman" pitchFamily="18" charset="0"/>
              </a:rPr>
              <a:t>đội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đội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ủng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hộ</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đội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phản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đối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việc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ăn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uống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ngoài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hàng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quán</a:t>
            </a:r>
            <a:r>
              <a:rPr lang="en-US" sz="3600" b="1" dirty="0">
                <a:solidFill>
                  <a:srgbClr val="0070C0"/>
                </a:solidFill>
                <a:latin typeface="Times New Roman" pitchFamily="18" charset="0"/>
                <a:cs typeface="Times New Roman" pitchFamily="18" charset="0"/>
              </a:rPr>
              <a:t>.</a:t>
            </a:r>
          </a:p>
          <a:p>
            <a:pPr marL="571500" indent="-571500" algn="just">
              <a:buFont typeface="Arial" panose="020B0604020202020204" pitchFamily="34" charset="0"/>
              <a:buChar char="•"/>
            </a:pPr>
            <a:r>
              <a:rPr lang="en-US" sz="3600" b="1" dirty="0">
                <a:solidFill>
                  <a:srgbClr val="0070C0"/>
                </a:solidFill>
                <a:latin typeface="Times New Roman" pitchFamily="18" charset="0"/>
                <a:cs typeface="Times New Roman" pitchFamily="18" charset="0"/>
              </a:rPr>
              <a:t>H</a:t>
            </a:r>
            <a:r>
              <a:rPr lang="vi-VN" sz="3600" b="1" dirty="0">
                <a:solidFill>
                  <a:srgbClr val="0070C0"/>
                </a:solidFill>
                <a:latin typeface="Times New Roman" pitchFamily="18" charset="0"/>
                <a:cs typeface="Times New Roman" pitchFamily="18" charset="0"/>
              </a:rPr>
              <a:t>ội ý đưa ra lí do của nhóm mình. </a:t>
            </a:r>
          </a:p>
        </p:txBody>
      </p:sp>
    </p:spTree>
    <p:extLst>
      <p:ext uri="{BB962C8B-B14F-4D97-AF65-F5344CB8AC3E}">
        <p14:creationId xmlns:p14="http://schemas.microsoft.com/office/powerpoint/2010/main" val="220752578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34449C-EBFE-4783-8B50-48EC0FA9772A}"/>
              </a:ext>
            </a:extLst>
          </p:cNvPr>
          <p:cNvPicPr>
            <a:picLocks noChangeAspect="1"/>
          </p:cNvPicPr>
          <p:nvPr/>
        </p:nvPicPr>
        <p:blipFill rotWithShape="1">
          <a:blip r:embed="rId3"/>
          <a:srcRect l="3279" t="2612" r="1640"/>
          <a:stretch/>
        </p:blipFill>
        <p:spPr>
          <a:xfrm>
            <a:off x="0" y="0"/>
            <a:ext cx="9144000" cy="6858000"/>
          </a:xfrm>
          <a:prstGeom prst="rect">
            <a:avLst/>
          </a:prstGeom>
        </p:spPr>
      </p:pic>
    </p:spTree>
    <p:extLst>
      <p:ext uri="{BB962C8B-B14F-4D97-AF65-F5344CB8AC3E}">
        <p14:creationId xmlns:p14="http://schemas.microsoft.com/office/powerpoint/2010/main" val="136310324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7069DD1-50AD-4A2C-BCA3-F60D88977F03}"/>
              </a:ext>
            </a:extLst>
          </p:cNvPr>
          <p:cNvGraphicFramePr>
            <a:graphicFrameLocks noGrp="1"/>
          </p:cNvGraphicFramePr>
          <p:nvPr>
            <p:extLst>
              <p:ext uri="{D42A27DB-BD31-4B8C-83A1-F6EECF244321}">
                <p14:modId xmlns:p14="http://schemas.microsoft.com/office/powerpoint/2010/main" val="2839927863"/>
              </p:ext>
            </p:extLst>
          </p:nvPr>
        </p:nvGraphicFramePr>
        <p:xfrm>
          <a:off x="339325" y="990600"/>
          <a:ext cx="8576074" cy="5593703"/>
        </p:xfrm>
        <a:graphic>
          <a:graphicData uri="http://schemas.openxmlformats.org/drawingml/2006/table">
            <a:tbl>
              <a:tblPr>
                <a:tableStyleId>{5DA37D80-6434-44D0-A028-1B22A696006F}</a:tableStyleId>
              </a:tblPr>
              <a:tblGrid>
                <a:gridCol w="4288037">
                  <a:extLst>
                    <a:ext uri="{9D8B030D-6E8A-4147-A177-3AD203B41FA5}">
                      <a16:colId xmlns:a16="http://schemas.microsoft.com/office/drawing/2014/main" xmlns="" val="3857127843"/>
                    </a:ext>
                  </a:extLst>
                </a:gridCol>
                <a:gridCol w="4288037">
                  <a:extLst>
                    <a:ext uri="{9D8B030D-6E8A-4147-A177-3AD203B41FA5}">
                      <a16:colId xmlns:a16="http://schemas.microsoft.com/office/drawing/2014/main" xmlns="" val="2474255067"/>
                    </a:ext>
                  </a:extLst>
                </a:gridCol>
              </a:tblGrid>
              <a:tr h="318138">
                <a:tc>
                  <a:txBody>
                    <a:bodyPr/>
                    <a:lstStyle/>
                    <a:p>
                      <a:pPr algn="ctr" fontAlgn="t"/>
                      <a:r>
                        <a:rPr lang="en-US" sz="2200" b="1" dirty="0" err="1">
                          <a:solidFill>
                            <a:srgbClr val="000000"/>
                          </a:solidFill>
                          <a:effectLst/>
                          <a:latin typeface="Times New Roman" pitchFamily="18" charset="0"/>
                          <a:cs typeface="Times New Roman" pitchFamily="18" charset="0"/>
                        </a:rPr>
                        <a:t>Ủng</a:t>
                      </a:r>
                      <a:r>
                        <a:rPr lang="en-US" sz="2200" b="1" dirty="0">
                          <a:solidFill>
                            <a:srgbClr val="000000"/>
                          </a:solidFill>
                          <a:effectLst/>
                          <a:latin typeface="Times New Roman" pitchFamily="18" charset="0"/>
                          <a:cs typeface="Times New Roman" pitchFamily="18" charset="0"/>
                        </a:rPr>
                        <a:t> </a:t>
                      </a:r>
                      <a:r>
                        <a:rPr lang="en-US" sz="2200" b="1" dirty="0" err="1">
                          <a:solidFill>
                            <a:srgbClr val="000000"/>
                          </a:solidFill>
                          <a:effectLst/>
                          <a:latin typeface="Times New Roman" pitchFamily="18" charset="0"/>
                          <a:cs typeface="Times New Roman" pitchFamily="18" charset="0"/>
                        </a:rPr>
                        <a:t>hộ</a:t>
                      </a:r>
                      <a:endParaRPr lang="en-US" sz="2200" dirty="0">
                        <a:solidFill>
                          <a:srgbClr val="000000"/>
                        </a:solidFill>
                        <a:effectLst/>
                        <a:latin typeface="Times New Roman" pitchFamily="18" charset="0"/>
                        <a:cs typeface="Times New Roman" pitchFamily="18" charset="0"/>
                      </a:endParaRPr>
                    </a:p>
                  </a:txBody>
                  <a:tcPr marL="22601" marR="22601" marT="30134" marB="30134">
                    <a:solidFill>
                      <a:srgbClr val="FFFF00"/>
                    </a:solidFill>
                  </a:tcPr>
                </a:tc>
                <a:tc>
                  <a:txBody>
                    <a:bodyPr/>
                    <a:lstStyle/>
                    <a:p>
                      <a:pPr algn="ctr" fontAlgn="t"/>
                      <a:r>
                        <a:rPr lang="en-US" sz="2200" b="1" dirty="0" err="1">
                          <a:solidFill>
                            <a:srgbClr val="000000"/>
                          </a:solidFill>
                          <a:effectLst/>
                          <a:latin typeface="Times New Roman" pitchFamily="18" charset="0"/>
                          <a:cs typeface="Times New Roman" pitchFamily="18" charset="0"/>
                        </a:rPr>
                        <a:t>Phản</a:t>
                      </a:r>
                      <a:r>
                        <a:rPr lang="en-US" sz="2200" b="1" dirty="0">
                          <a:solidFill>
                            <a:srgbClr val="000000"/>
                          </a:solidFill>
                          <a:effectLst/>
                          <a:latin typeface="Times New Roman" pitchFamily="18" charset="0"/>
                          <a:cs typeface="Times New Roman" pitchFamily="18" charset="0"/>
                        </a:rPr>
                        <a:t> </a:t>
                      </a:r>
                      <a:r>
                        <a:rPr lang="en-US" sz="2200" b="1" dirty="0" err="1">
                          <a:solidFill>
                            <a:srgbClr val="000000"/>
                          </a:solidFill>
                          <a:effectLst/>
                          <a:latin typeface="Times New Roman" pitchFamily="18" charset="0"/>
                          <a:cs typeface="Times New Roman" pitchFamily="18" charset="0"/>
                        </a:rPr>
                        <a:t>đối</a:t>
                      </a:r>
                      <a:endParaRPr lang="en-US" sz="2200" dirty="0">
                        <a:solidFill>
                          <a:srgbClr val="000000"/>
                        </a:solidFill>
                        <a:effectLst/>
                        <a:latin typeface="Times New Roman" pitchFamily="18" charset="0"/>
                        <a:cs typeface="Times New Roman" pitchFamily="18" charset="0"/>
                      </a:endParaRPr>
                    </a:p>
                  </a:txBody>
                  <a:tcPr marL="22601" marR="22601" marT="30134" marB="30134">
                    <a:solidFill>
                      <a:srgbClr val="FFFF00"/>
                    </a:solidFill>
                  </a:tcPr>
                </a:tc>
                <a:extLst>
                  <a:ext uri="{0D108BD9-81ED-4DB2-BD59-A6C34878D82A}">
                    <a16:rowId xmlns:a16="http://schemas.microsoft.com/office/drawing/2014/main" xmlns="" val="3156782365"/>
                  </a:ext>
                </a:extLst>
              </a:tr>
              <a:tr h="5198155">
                <a:tc>
                  <a:txBody>
                    <a:bodyPr/>
                    <a:lstStyle/>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Ăn ngoài giúp cả nhà thay đổi không </a:t>
                      </a:r>
                      <a:r>
                        <a:rPr lang="vi-VN" sz="2200" dirty="0" smtClean="0">
                          <a:solidFill>
                            <a:srgbClr val="000000"/>
                          </a:solidFill>
                          <a:effectLst/>
                          <a:latin typeface="Times New Roman" pitchFamily="18" charset="0"/>
                          <a:cs typeface="Times New Roman" pitchFamily="18" charset="0"/>
                        </a:rPr>
                        <a:t>khí</a:t>
                      </a:r>
                      <a:r>
                        <a:rPr lang="en-US" sz="2200" dirty="0" smtClean="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Ăn ngoài có thể thỏa thích ăn các món mà có thể ở </a:t>
                      </a:r>
                      <a:r>
                        <a:rPr lang="vi-VN" sz="2200" dirty="0" smtClean="0">
                          <a:solidFill>
                            <a:srgbClr val="000000"/>
                          </a:solidFill>
                          <a:effectLst/>
                          <a:latin typeface="Times New Roman" pitchFamily="18" charset="0"/>
                          <a:cs typeface="Times New Roman" pitchFamily="18" charset="0"/>
                        </a:rPr>
                        <a:t>nhà</a:t>
                      </a:r>
                      <a:r>
                        <a:rPr lang="en-US" sz="2200" dirty="0" smtClean="0">
                          <a:solidFill>
                            <a:srgbClr val="000000"/>
                          </a:solidFill>
                          <a:effectLst/>
                          <a:latin typeface="Times New Roman" pitchFamily="18" charset="0"/>
                          <a:cs typeface="Times New Roman" pitchFamily="18" charset="0"/>
                        </a:rPr>
                        <a:t> </a:t>
                      </a:r>
                      <a:r>
                        <a:rPr lang="en-US" sz="2200" dirty="0" err="1" smtClean="0">
                          <a:solidFill>
                            <a:srgbClr val="000000"/>
                          </a:solidFill>
                          <a:effectLst/>
                          <a:latin typeface="Times New Roman" pitchFamily="18" charset="0"/>
                          <a:cs typeface="Times New Roman" pitchFamily="18" charset="0"/>
                        </a:rPr>
                        <a:t>phải</a:t>
                      </a:r>
                      <a:r>
                        <a:rPr lang="vi-VN" sz="2200" dirty="0" smtClean="0">
                          <a:solidFill>
                            <a:srgbClr val="000000"/>
                          </a:solidFill>
                          <a:effectLst/>
                          <a:latin typeface="Times New Roman" pitchFamily="18" charset="0"/>
                          <a:cs typeface="Times New Roman" pitchFamily="18" charset="0"/>
                        </a:rPr>
                        <a:t> </a:t>
                      </a:r>
                      <a:r>
                        <a:rPr lang="vi-VN" sz="2200" dirty="0">
                          <a:solidFill>
                            <a:srgbClr val="000000"/>
                          </a:solidFill>
                          <a:effectLst/>
                          <a:latin typeface="Times New Roman" pitchFamily="18" charset="0"/>
                          <a:cs typeface="Times New Roman" pitchFamily="18" charset="0"/>
                        </a:rPr>
                        <a:t>chế biến </a:t>
                      </a:r>
                      <a:r>
                        <a:rPr lang="en-US" sz="2200" dirty="0" err="1" smtClean="0">
                          <a:solidFill>
                            <a:srgbClr val="000000"/>
                          </a:solidFill>
                          <a:effectLst/>
                          <a:latin typeface="Times New Roman" pitchFamily="18" charset="0"/>
                          <a:cs typeface="Times New Roman" pitchFamily="18" charset="0"/>
                        </a:rPr>
                        <a:t>rất</a:t>
                      </a:r>
                      <a:r>
                        <a:rPr lang="en-US" sz="2200" baseline="0" dirty="0" smtClean="0">
                          <a:solidFill>
                            <a:srgbClr val="000000"/>
                          </a:solidFill>
                          <a:effectLst/>
                          <a:latin typeface="Times New Roman" pitchFamily="18" charset="0"/>
                          <a:cs typeface="Times New Roman" pitchFamily="18" charset="0"/>
                        </a:rPr>
                        <a:t> </a:t>
                      </a:r>
                      <a:r>
                        <a:rPr lang="vi-VN" sz="2200" dirty="0" smtClean="0">
                          <a:solidFill>
                            <a:srgbClr val="000000"/>
                          </a:solidFill>
                          <a:effectLst/>
                          <a:latin typeface="Times New Roman" pitchFamily="18" charset="0"/>
                          <a:cs typeface="Times New Roman" pitchFamily="18" charset="0"/>
                        </a:rPr>
                        <a:t>cầu kì</a:t>
                      </a:r>
                      <a:r>
                        <a:rPr lang="en-US" sz="2200" dirty="0" smtClean="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Nhanh chóng có một bữa ăn mà không mất nhiều thời gian.</a:t>
                      </a: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Món ăn thường bắt mắt, ngon miệng và có thể là một địa điểm tụ tập gặp gỡ.</a:t>
                      </a:r>
                    </a:p>
                  </a:txBody>
                  <a:tcPr marL="22601" marR="22601" marT="30134" marB="30134">
                    <a:solidFill>
                      <a:schemeClr val="bg1"/>
                    </a:solidFill>
                  </a:tcPr>
                </a:tc>
                <a:tc>
                  <a:txBody>
                    <a:bodyPr/>
                    <a:lstStyle/>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Ta không biết được nguồn gốc của thức ăn cũng như an toàn vệ sinh thực </a:t>
                      </a:r>
                      <a:r>
                        <a:rPr lang="vi-VN" sz="2200" dirty="0" smtClean="0">
                          <a:solidFill>
                            <a:srgbClr val="000000"/>
                          </a:solidFill>
                          <a:effectLst/>
                          <a:latin typeface="Times New Roman" pitchFamily="18" charset="0"/>
                          <a:cs typeface="Times New Roman" pitchFamily="18" charset="0"/>
                        </a:rPr>
                        <a:t>phẩm</a:t>
                      </a:r>
                      <a:r>
                        <a:rPr lang="en-US" sz="2200" dirty="0" smtClean="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Tự nấu mỗi bữa sẽ tiết kiệm được các khoản phí kha khá so với mỗi bữa ăn </a:t>
                      </a:r>
                      <a:r>
                        <a:rPr lang="vi-VN" sz="2200" dirty="0" smtClean="0">
                          <a:solidFill>
                            <a:srgbClr val="000000"/>
                          </a:solidFill>
                          <a:effectLst/>
                          <a:latin typeface="Times New Roman" pitchFamily="18" charset="0"/>
                          <a:cs typeface="Times New Roman" pitchFamily="18" charset="0"/>
                        </a:rPr>
                        <a:t>ngoài</a:t>
                      </a:r>
                      <a:r>
                        <a:rPr lang="en-US" sz="2200" dirty="0" smtClean="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200" dirty="0">
                          <a:solidFill>
                            <a:srgbClr val="000000"/>
                          </a:solidFill>
                          <a:effectLst/>
                          <a:latin typeface="Times New Roman" pitchFamily="18" charset="0"/>
                          <a:cs typeface="Times New Roman" pitchFamily="18" charset="0"/>
                        </a:rPr>
                        <a:t>Các quán ăn ngoài thường ở nơi công cộng, do vậy bụi hay các vi khuẩn từ không khí sẽ dễ dàng xâm nhập vào đồ ăn, </a:t>
                      </a:r>
                      <a:r>
                        <a:rPr lang="vi-VN" sz="2200" dirty="0" smtClean="0">
                          <a:solidFill>
                            <a:srgbClr val="000000"/>
                          </a:solidFill>
                          <a:effectLst/>
                          <a:latin typeface="Times New Roman" pitchFamily="18" charset="0"/>
                          <a:cs typeface="Times New Roman" pitchFamily="18" charset="0"/>
                        </a:rPr>
                        <a:t>thứ</a:t>
                      </a:r>
                      <a:r>
                        <a:rPr lang="en-US" sz="2200" dirty="0" smtClean="0">
                          <a:solidFill>
                            <a:srgbClr val="000000"/>
                          </a:solidFill>
                          <a:effectLst/>
                          <a:latin typeface="Times New Roman" pitchFamily="18" charset="0"/>
                          <a:cs typeface="Times New Roman" pitchFamily="18" charset="0"/>
                        </a:rPr>
                        <a:t>c </a:t>
                      </a:r>
                      <a:r>
                        <a:rPr lang="en-US" sz="2200" dirty="0" err="1" smtClean="0">
                          <a:solidFill>
                            <a:srgbClr val="000000"/>
                          </a:solidFill>
                          <a:effectLst/>
                          <a:latin typeface="Times New Roman" pitchFamily="18" charset="0"/>
                          <a:cs typeface="Times New Roman" pitchFamily="18" charset="0"/>
                        </a:rPr>
                        <a:t>uống</a:t>
                      </a:r>
                      <a:r>
                        <a:rPr lang="en-US" sz="2200" dirty="0" smtClean="0">
                          <a:solidFill>
                            <a:srgbClr val="000000"/>
                          </a:solidFill>
                          <a:effectLst/>
                          <a:latin typeface="Times New Roman" pitchFamily="18" charset="0"/>
                          <a:cs typeface="Times New Roman" pitchFamily="18" charset="0"/>
                        </a:rPr>
                        <a:t>.</a:t>
                      </a:r>
                      <a:endParaRPr lang="vi-VN" sz="2200" dirty="0">
                        <a:solidFill>
                          <a:srgbClr val="000000"/>
                        </a:solidFill>
                        <a:effectLst/>
                        <a:latin typeface="Times New Roman" pitchFamily="18" charset="0"/>
                        <a:cs typeface="Times New Roman" pitchFamily="18" charset="0"/>
                      </a:endParaRPr>
                    </a:p>
                  </a:txBody>
                  <a:tcPr marL="22601" marR="22601" marT="30134" marB="30134">
                    <a:solidFill>
                      <a:schemeClr val="bg1"/>
                    </a:solidFill>
                  </a:tcPr>
                </a:tc>
                <a:extLst>
                  <a:ext uri="{0D108BD9-81ED-4DB2-BD59-A6C34878D82A}">
                    <a16:rowId xmlns:a16="http://schemas.microsoft.com/office/drawing/2014/main" xmlns="" val="2144148169"/>
                  </a:ext>
                </a:extLst>
              </a:tr>
            </a:tbl>
          </a:graphicData>
        </a:graphic>
      </p:graphicFrame>
      <p:pic>
        <p:nvPicPr>
          <p:cNvPr id="10" name="Picture 9">
            <a:extLst>
              <a:ext uri="{FF2B5EF4-FFF2-40B4-BE49-F238E27FC236}">
                <a16:creationId xmlns:a16="http://schemas.microsoft.com/office/drawing/2014/main" xmlns="" id="{F538EF23-0E38-4F36-8D16-4BCD3F35804E}"/>
              </a:ext>
            </a:extLst>
          </p:cNvPr>
          <p:cNvPicPr>
            <a:picLocks noChangeAspect="1"/>
          </p:cNvPicPr>
          <p:nvPr/>
        </p:nvPicPr>
        <p:blipFill>
          <a:blip r:embed="rId3"/>
          <a:stretch>
            <a:fillRect/>
          </a:stretch>
        </p:blipFill>
        <p:spPr>
          <a:xfrm>
            <a:off x="2971800" y="-242760"/>
            <a:ext cx="2416953" cy="1457070"/>
          </a:xfrm>
          <a:prstGeom prst="rect">
            <a:avLst/>
          </a:prstGeom>
        </p:spPr>
      </p:pic>
    </p:spTree>
    <p:extLst>
      <p:ext uri="{BB962C8B-B14F-4D97-AF65-F5344CB8AC3E}">
        <p14:creationId xmlns:p14="http://schemas.microsoft.com/office/powerpoint/2010/main" val="268856040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 y="1827333"/>
            <a:ext cx="229010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xmlns=""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195532" y="1894008"/>
            <a:ext cx="2239406" cy="4680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F06D495-7B43-4902-99B4-8E19653EECCE}"/>
              </a:ext>
            </a:extLst>
          </p:cNvPr>
          <p:cNvSpPr txBox="1"/>
          <p:nvPr/>
        </p:nvSpPr>
        <p:spPr>
          <a:xfrm>
            <a:off x="1219200" y="1722897"/>
            <a:ext cx="6553200" cy="1200329"/>
          </a:xfrm>
          <a:prstGeom prst="rect">
            <a:avLst/>
          </a:prstGeom>
          <a:noFill/>
        </p:spPr>
        <p:txBody>
          <a:bodyPr wrap="square" rtlCol="0">
            <a:spAutoFit/>
          </a:bodyPr>
          <a:lstStyle/>
          <a:p>
            <a:pPr algn="ctr"/>
            <a:r>
              <a:rPr lang="en-US" sz="3600" b="1" dirty="0" err="1" smtClean="0">
                <a:latin typeface="Times New Roman" pitchFamily="18" charset="0"/>
                <a:cs typeface="Times New Roman" pitchFamily="18" charset="0"/>
              </a:rPr>
              <a:t>Nên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ăn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hàng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uống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quán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những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hoàn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cảnh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nào</a:t>
            </a:r>
            <a:r>
              <a:rPr lang="en-US" sz="3600" b="1" dirty="0" smtClean="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2751645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xmlns="" id="{A24B2A6C-1642-86A3-3DB5-E8ECC16BBB15}"/>
              </a:ext>
            </a:extLst>
          </p:cNvPr>
          <p:cNvSpPr/>
          <p:nvPr/>
        </p:nvSpPr>
        <p:spPr>
          <a:xfrm>
            <a:off x="200338" y="484652"/>
            <a:ext cx="864777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xmlns="" id="{0E671564-7460-2AE9-2CF7-B415EB46213C}"/>
              </a:ext>
            </a:extLst>
          </p:cNvPr>
          <p:cNvSpPr/>
          <p:nvPr/>
        </p:nvSpPr>
        <p:spPr>
          <a:xfrm>
            <a:off x="5954039" y="2863868"/>
            <a:ext cx="214911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xmlns=""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86188" y="3370634"/>
            <a:ext cx="1978067" cy="2698128"/>
          </a:xfrm>
          <a:prstGeom prst="rect">
            <a:avLst/>
          </a:prstGeom>
        </p:spPr>
      </p:pic>
      <p:sp>
        <p:nvSpPr>
          <p:cNvPr id="4" name="Rectangle: Rounded Corners 3">
            <a:extLst>
              <a:ext uri="{FF2B5EF4-FFF2-40B4-BE49-F238E27FC236}">
                <a16:creationId xmlns:a16="http://schemas.microsoft.com/office/drawing/2014/main" xmlns="" id="{BBA699C6-40D5-C275-983B-B6F4167434B0}"/>
              </a:ext>
            </a:extLst>
          </p:cNvPr>
          <p:cNvSpPr/>
          <p:nvPr/>
        </p:nvSpPr>
        <p:spPr>
          <a:xfrm>
            <a:off x="2135981" y="852502"/>
            <a:ext cx="5536406"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16578243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sp>
        <p:nvSpPr>
          <p:cNvPr id="17" name="Double Wave 16">
            <a:extLst>
              <a:ext uri="{FF2B5EF4-FFF2-40B4-BE49-F238E27FC236}">
                <a16:creationId xmlns:a16="http://schemas.microsoft.com/office/drawing/2014/main" xmlns="" id="{6D955D82-8330-D12F-A70A-082FE616A175}"/>
              </a:ext>
            </a:extLst>
          </p:cNvPr>
          <p:cNvSpPr/>
          <p:nvPr/>
        </p:nvSpPr>
        <p:spPr>
          <a:xfrm>
            <a:off x="1571625" y="381001"/>
            <a:ext cx="6472237"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 y="1827333"/>
            <a:ext cx="229010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xmlns=""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195532" y="1894008"/>
            <a:ext cx="2239406"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0618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95028" y="0"/>
            <a:ext cx="9334056" cy="6858000"/>
          </a:xfrm>
          <a:prstGeom prst="rect">
            <a:avLst/>
          </a:prstGeom>
        </p:spPr>
      </p:pic>
      <p:pic>
        <p:nvPicPr>
          <p:cNvPr id="47" name="Picture 46">
            <a:extLst>
              <a:ext uri="{FF2B5EF4-FFF2-40B4-BE49-F238E27FC236}">
                <a16:creationId xmlns:a16="http://schemas.microsoft.com/office/drawing/2014/main" xmlns="" id="{6CD90FAF-22DA-46DC-A861-DFFC230F5906}"/>
              </a:ext>
            </a:extLst>
          </p:cNvPr>
          <p:cNvPicPr>
            <a:picLocks noChangeAspect="1"/>
          </p:cNvPicPr>
          <p:nvPr/>
        </p:nvPicPr>
        <p:blipFill>
          <a:blip r:embed="rId5"/>
          <a:stretch>
            <a:fillRect/>
          </a:stretch>
        </p:blipFill>
        <p:spPr>
          <a:xfrm>
            <a:off x="7640230" y="915193"/>
            <a:ext cx="1550042" cy="1237595"/>
          </a:xfrm>
          <a:prstGeom prst="rect">
            <a:avLst/>
          </a:prstGeom>
        </p:spPr>
      </p:pic>
      <p:sp>
        <p:nvSpPr>
          <p:cNvPr id="24" name="Rectangle: Diagonal Corners Rounded 2">
            <a:extLst>
              <a:ext uri="{FF2B5EF4-FFF2-40B4-BE49-F238E27FC236}">
                <a16:creationId xmlns:a16="http://schemas.microsoft.com/office/drawing/2014/main" xmlns="" id="{7EDEF26C-B0E6-4016-8C06-A86D8F176D0F}"/>
              </a:ext>
            </a:extLst>
          </p:cNvPr>
          <p:cNvSpPr/>
          <p:nvPr/>
        </p:nvSpPr>
        <p:spPr>
          <a:xfrm>
            <a:off x="526753" y="1302448"/>
            <a:ext cx="8133414" cy="4107752"/>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xmlns="" id="{42A888DD-A3D8-4CBB-97EA-8318CECF1725}"/>
              </a:ext>
            </a:extLst>
          </p:cNvPr>
          <p:cNvGrpSpPr/>
          <p:nvPr/>
        </p:nvGrpSpPr>
        <p:grpSpPr>
          <a:xfrm>
            <a:off x="691817" y="1634254"/>
            <a:ext cx="7723435" cy="1258372"/>
            <a:chOff x="924363" y="1634254"/>
            <a:chExt cx="10297912" cy="1258372"/>
          </a:xfrm>
        </p:grpSpPr>
        <p:sp>
          <p:nvSpPr>
            <p:cNvPr id="25" name="TextBox 24">
              <a:extLst>
                <a:ext uri="{FF2B5EF4-FFF2-40B4-BE49-F238E27FC236}">
                  <a16:creationId xmlns:a16="http://schemas.microsoft.com/office/drawing/2014/main" xmlns="" id="{60CF03D9-437A-4639-8A47-3CEFCF3EF62E}"/>
                </a:ext>
              </a:extLst>
            </p:cNvPr>
            <p:cNvSpPr txBox="1"/>
            <p:nvPr/>
          </p:nvSpPr>
          <p:spPr>
            <a:xfrm>
              <a:off x="1517950" y="1634254"/>
              <a:ext cx="9704325" cy="1258372"/>
            </a:xfrm>
            <a:prstGeom prst="round2SameRect">
              <a:avLst/>
            </a:prstGeom>
            <a:noFill/>
          </p:spPr>
          <p:txBody>
            <a:bodyPr wrap="square" rtlCol="0">
              <a:spAutoFit/>
            </a:bodyPr>
            <a:lstStyle/>
            <a:p>
              <a:pPr algn="ctr"/>
              <a:r>
                <a:rPr lang="en-US" sz="3600" b="1" dirty="0" err="1">
                  <a:solidFill>
                    <a:srgbClr val="FF0000"/>
                  </a:solidFill>
                  <a:effectLst/>
                  <a:latin typeface="Times New Roman" pitchFamily="18" charset="0"/>
                  <a:cs typeface="Times New Roman" pitchFamily="18" charset="0"/>
                </a:rPr>
                <a:t>Lựa</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chọn</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nhà</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hàng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sạch</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sẽ</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không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quá</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đông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khách</a:t>
              </a:r>
              <a:endParaRPr lang="en-US" sz="3600" b="1" dirty="0">
                <a:solidFill>
                  <a:srgbClr val="FF0000"/>
                </a:solidFill>
                <a:effectLst/>
                <a:latin typeface="Times New Roman" pitchFamily="18" charset="0"/>
                <a:cs typeface="Times New Roman" pitchFamily="18" charset="0"/>
              </a:endParaRPr>
            </a:p>
          </p:txBody>
        </p:sp>
        <p:pic>
          <p:nvPicPr>
            <p:cNvPr id="1026" name="Picture 2">
              <a:extLst>
                <a:ext uri="{FF2B5EF4-FFF2-40B4-BE49-F238E27FC236}">
                  <a16:creationId xmlns:a16="http://schemas.microsoft.com/office/drawing/2014/main" xmlns="" id="{F3228AAF-ADA8-49A9-8F99-5BCADDDC47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xmlns="" id="{9E792500-5536-44F3-A38B-4B62652F9285}"/>
              </a:ext>
            </a:extLst>
          </p:cNvPr>
          <p:cNvGrpSpPr/>
          <p:nvPr/>
        </p:nvGrpSpPr>
        <p:grpSpPr>
          <a:xfrm>
            <a:off x="678258" y="3090659"/>
            <a:ext cx="8805050" cy="646331"/>
            <a:chOff x="923393" y="3376408"/>
            <a:chExt cx="11740061" cy="646331"/>
          </a:xfrm>
        </p:grpSpPr>
        <p:sp>
          <p:nvSpPr>
            <p:cNvPr id="27" name="TextBox 26">
              <a:extLst>
                <a:ext uri="{FF2B5EF4-FFF2-40B4-BE49-F238E27FC236}">
                  <a16:creationId xmlns:a16="http://schemas.microsoft.com/office/drawing/2014/main" xmlns="" id="{BE796A1F-15CE-43FD-A950-5E1BEFB37050}"/>
                </a:ext>
              </a:extLst>
            </p:cNvPr>
            <p:cNvSpPr txBox="1"/>
            <p:nvPr/>
          </p:nvSpPr>
          <p:spPr>
            <a:xfrm>
              <a:off x="1739630" y="3376408"/>
              <a:ext cx="10923824" cy="646331"/>
            </a:xfrm>
            <a:prstGeom prst="rect">
              <a:avLst/>
            </a:prstGeom>
            <a:noFill/>
          </p:spPr>
          <p:txBody>
            <a:bodyPr wrap="square" rtlCol="0">
              <a:spAutoFit/>
            </a:bodyPr>
            <a:lstStyle/>
            <a:p>
              <a:pPr algn="l"/>
              <a:r>
                <a:rPr lang="en-US" sz="3600" b="1" dirty="0" err="1">
                  <a:solidFill>
                    <a:srgbClr val="FF0000"/>
                  </a:solidFill>
                  <a:effectLst/>
                  <a:latin typeface="Times New Roman" pitchFamily="18" charset="0"/>
                  <a:cs typeface="Times New Roman" pitchFamily="18" charset="0"/>
                </a:rPr>
                <a:t>Không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ăn</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đồ</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ăn</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sống</a:t>
              </a:r>
              <a:r>
                <a:rPr lang="en-US" sz="3600" b="1" dirty="0">
                  <a:solidFill>
                    <a:srgbClr val="FF0000"/>
                  </a:solidFill>
                  <a:effectLst/>
                  <a:latin typeface="Times New Roman" pitchFamily="18" charset="0"/>
                  <a:cs typeface="Times New Roman" pitchFamily="18" charset="0"/>
                </a:rPr>
                <a:t>, </a:t>
              </a:r>
              <a:r>
                <a:rPr lang="en-US" sz="3600" b="1" dirty="0" err="1">
                  <a:solidFill>
                    <a:srgbClr val="FF0000"/>
                  </a:solidFill>
                  <a:effectLst/>
                  <a:latin typeface="Times New Roman" pitchFamily="18" charset="0"/>
                  <a:cs typeface="Times New Roman" pitchFamily="18" charset="0"/>
                </a:rPr>
                <a:t>tái</a:t>
              </a:r>
              <a:endParaRPr lang="en-US" sz="3600" b="1" dirty="0">
                <a:solidFill>
                  <a:srgbClr val="FF0000"/>
                </a:solidFill>
                <a:effectLst/>
                <a:latin typeface="Times New Roman" pitchFamily="18" charset="0"/>
                <a:cs typeface="Times New Roman" pitchFamily="18" charset="0"/>
              </a:endParaRPr>
            </a:p>
          </p:txBody>
        </p:sp>
        <p:pic>
          <p:nvPicPr>
            <p:cNvPr id="32" name="Picture 2">
              <a:extLst>
                <a:ext uri="{FF2B5EF4-FFF2-40B4-BE49-F238E27FC236}">
                  <a16:creationId xmlns:a16="http://schemas.microsoft.com/office/drawing/2014/main" xmlns="" id="{BC62F2AE-CF11-4A0E-B607-A4411B4F80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xmlns="" id="{5F4269FB-6638-4A7A-914B-94DD49AF75C4}"/>
              </a:ext>
            </a:extLst>
          </p:cNvPr>
          <p:cNvGrpSpPr/>
          <p:nvPr/>
        </p:nvGrpSpPr>
        <p:grpSpPr>
          <a:xfrm>
            <a:off x="692182" y="4295540"/>
            <a:ext cx="6400846" cy="646331"/>
            <a:chOff x="922908" y="4295539"/>
            <a:chExt cx="8534463" cy="646331"/>
          </a:xfrm>
        </p:grpSpPr>
        <p:sp>
          <p:nvSpPr>
            <p:cNvPr id="28" name="Rectangle 27">
              <a:extLst>
                <a:ext uri="{FF2B5EF4-FFF2-40B4-BE49-F238E27FC236}">
                  <a16:creationId xmlns:a16="http://schemas.microsoft.com/office/drawing/2014/main" xmlns="" id="{8FAD5687-82D2-40C6-8A66-BB5D9ED33229}"/>
                </a:ext>
              </a:extLst>
            </p:cNvPr>
            <p:cNvSpPr/>
            <p:nvPr/>
          </p:nvSpPr>
          <p:spPr>
            <a:xfrm>
              <a:off x="1702683" y="4295539"/>
              <a:ext cx="7754688" cy="646331"/>
            </a:xfrm>
            <a:prstGeom prst="rect">
              <a:avLst/>
            </a:prstGeom>
          </p:spPr>
          <p:txBody>
            <a:bodyPr wrap="none">
              <a:spAutoFit/>
            </a:bodyPr>
            <a:lstStyle/>
            <a:p>
              <a:pPr algn="l"/>
              <a:r>
                <a:rPr lang="vi-VN" sz="3600" b="1" dirty="0">
                  <a:solidFill>
                    <a:srgbClr val="FF0000"/>
                  </a:solidFill>
                  <a:effectLst/>
                  <a:latin typeface="Times New Roman" pitchFamily="18" charset="0"/>
                  <a:cs typeface="Times New Roman" pitchFamily="18" charset="0"/>
                </a:rPr>
                <a:t>Rửa tay sạch sẽ trước khi ăn</a:t>
              </a:r>
            </a:p>
          </p:txBody>
        </p:sp>
        <p:pic>
          <p:nvPicPr>
            <p:cNvPr id="33" name="Picture 2">
              <a:extLst>
                <a:ext uri="{FF2B5EF4-FFF2-40B4-BE49-F238E27FC236}">
                  <a16:creationId xmlns:a16="http://schemas.microsoft.com/office/drawing/2014/main" xmlns="" id="{59004DB5-41D5-41EC-94C1-969C5891EE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xmlns="" id="{9A8F909A-4AF7-45EF-B624-AB6D6545FBBC}"/>
              </a:ext>
            </a:extLst>
          </p:cNvPr>
          <p:cNvGrpSpPr/>
          <p:nvPr/>
        </p:nvGrpSpPr>
        <p:grpSpPr>
          <a:xfrm>
            <a:off x="911370" y="211605"/>
            <a:ext cx="7369744" cy="924562"/>
            <a:chOff x="1060656" y="218253"/>
            <a:chExt cx="9826325" cy="924562"/>
          </a:xfrm>
        </p:grpSpPr>
        <p:grpSp>
          <p:nvGrpSpPr>
            <p:cNvPr id="40" name="Group 39">
              <a:extLst>
                <a:ext uri="{FF2B5EF4-FFF2-40B4-BE49-F238E27FC236}">
                  <a16:creationId xmlns:a16="http://schemas.microsoft.com/office/drawing/2014/main" xmlns="" id="{1424B65B-51EF-4138-925F-EBCF43DA6D86}"/>
                </a:ext>
              </a:extLst>
            </p:cNvPr>
            <p:cNvGrpSpPr/>
            <p:nvPr/>
          </p:nvGrpSpPr>
          <p:grpSpPr>
            <a:xfrm>
              <a:off x="1319647" y="218253"/>
              <a:ext cx="9567334" cy="924562"/>
              <a:chOff x="6719591" y="2584562"/>
              <a:chExt cx="5320690" cy="1345879"/>
            </a:xfrm>
          </p:grpSpPr>
          <p:sp>
            <p:nvSpPr>
              <p:cNvPr id="41" name="Rectangle: Rounded Corners 40">
                <a:extLst>
                  <a:ext uri="{FF2B5EF4-FFF2-40B4-BE49-F238E27FC236}">
                    <a16:creationId xmlns:a16="http://schemas.microsoft.com/office/drawing/2014/main" xmlns=""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xmlns="" id="{04D5A20C-D1BA-4DFE-BFB2-D38A100A90CE}"/>
                  </a:ext>
                </a:extLst>
              </p:cNvPr>
              <p:cNvSpPr txBox="1"/>
              <p:nvPr/>
            </p:nvSpPr>
            <p:spPr>
              <a:xfrm>
                <a:off x="6770422" y="2768185"/>
                <a:ext cx="5201841" cy="851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cần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lưu</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khi</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ăn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ngoài</a:t>
                </a:r>
                <a:r>
                  <a:rPr kumimoji="0" lang="en-US"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pic>
          <p:nvPicPr>
            <p:cNvPr id="1028" name="Picture 4">
              <a:extLst>
                <a:ext uri="{FF2B5EF4-FFF2-40B4-BE49-F238E27FC236}">
                  <a16:creationId xmlns:a16="http://schemas.microsoft.com/office/drawing/2014/main" xmlns="" id="{777C7C99-EB56-4277-84B5-636FDCB8EC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47">
            <a:extLst>
              <a:ext uri="{FF2B5EF4-FFF2-40B4-BE49-F238E27FC236}">
                <a16:creationId xmlns:a16="http://schemas.microsoft.com/office/drawing/2014/main" xmlns="" id="{FF0EC765-0516-4830-BC49-65A56B741D80}"/>
              </a:ext>
            </a:extLst>
          </p:cNvPr>
          <p:cNvPicPr>
            <a:picLocks noChangeAspect="1"/>
          </p:cNvPicPr>
          <p:nvPr/>
        </p:nvPicPr>
        <p:blipFill>
          <a:blip r:embed="rId8"/>
          <a:stretch>
            <a:fillRect/>
          </a:stretch>
        </p:blipFill>
        <p:spPr>
          <a:xfrm>
            <a:off x="16344" y="625768"/>
            <a:ext cx="1020818" cy="815689"/>
          </a:xfrm>
          <a:prstGeom prst="rect">
            <a:avLst/>
          </a:prstGeom>
        </p:spPr>
      </p:pic>
    </p:spTree>
    <p:extLst>
      <p:ext uri="{BB962C8B-B14F-4D97-AF65-F5344CB8AC3E}">
        <p14:creationId xmlns:p14="http://schemas.microsoft.com/office/powerpoint/2010/main" val="34918395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xmlns="" id="{FD3E8B56-2CEF-F77D-19AB-81374978C7D6}"/>
              </a:ext>
            </a:extLst>
          </p:cNvPr>
          <p:cNvPicPr>
            <a:picLocks noChangeAspect="1"/>
          </p:cNvPicPr>
          <p:nvPr/>
        </p:nvPicPr>
        <p:blipFill>
          <a:blip r:embed="rId2"/>
          <a:srcRect/>
          <a:stretch>
            <a:fillRect/>
          </a:stretch>
        </p:blipFill>
        <p:spPr>
          <a:xfrm>
            <a:off x="-3043" y="4736036"/>
            <a:ext cx="9147043" cy="2317251"/>
          </a:xfrm>
          <a:prstGeom prst="rect">
            <a:avLst/>
          </a:prstGeom>
        </p:spPr>
      </p:pic>
      <p:grpSp>
        <p:nvGrpSpPr>
          <p:cNvPr id="4" name="Group 4"/>
          <p:cNvGrpSpPr/>
          <p:nvPr/>
        </p:nvGrpSpPr>
        <p:grpSpPr>
          <a:xfrm>
            <a:off x="0" y="4392608"/>
            <a:ext cx="9144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967429" y="589060"/>
            <a:ext cx="3209142"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90929" y="527595"/>
            <a:ext cx="1968407"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48541" y="642243"/>
            <a:ext cx="1614579" cy="2152772"/>
          </a:xfrm>
          <a:prstGeom prst="rect">
            <a:avLst/>
          </a:prstGeom>
        </p:spPr>
      </p:pic>
      <p:grpSp>
        <p:nvGrpSpPr>
          <p:cNvPr id="12" name="Group 12"/>
          <p:cNvGrpSpPr/>
          <p:nvPr/>
        </p:nvGrpSpPr>
        <p:grpSpPr>
          <a:xfrm>
            <a:off x="0" y="2"/>
            <a:ext cx="9144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75901" y="2091444"/>
            <a:ext cx="4377064" cy="225263"/>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6842837" y="2083674"/>
            <a:ext cx="4377064" cy="225263"/>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5769" y="2257291"/>
            <a:ext cx="1067276" cy="2743200"/>
          </a:xfrm>
          <a:prstGeom prst="rect">
            <a:avLst/>
          </a:prstGeom>
        </p:spPr>
      </p:pic>
      <p:pic>
        <p:nvPicPr>
          <p:cNvPr id="29" name="Picture 28">
            <a:extLst>
              <a:ext uri="{FF2B5EF4-FFF2-40B4-BE49-F238E27FC236}">
                <a16:creationId xmlns:a16="http://schemas.microsoft.com/office/drawing/2014/main" xmlns=""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32810" y="1235996"/>
            <a:ext cx="2252903" cy="5346657"/>
          </a:xfrm>
          <a:prstGeom prst="rect">
            <a:avLst/>
          </a:prstGeom>
        </p:spPr>
      </p:pic>
      <p:pic>
        <p:nvPicPr>
          <p:cNvPr id="33" name="Picture 32">
            <a:extLst>
              <a:ext uri="{FF2B5EF4-FFF2-40B4-BE49-F238E27FC236}">
                <a16:creationId xmlns:a16="http://schemas.microsoft.com/office/drawing/2014/main" xmlns=""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490928" y="1382884"/>
            <a:ext cx="2095803" cy="5477251"/>
          </a:xfrm>
          <a:prstGeom prst="rect">
            <a:avLst/>
          </a:prstGeom>
        </p:spPr>
      </p:pic>
      <p:pic>
        <p:nvPicPr>
          <p:cNvPr id="2" name="Picture 1">
            <a:extLst>
              <a:ext uri="{FF2B5EF4-FFF2-40B4-BE49-F238E27FC236}">
                <a16:creationId xmlns:a16="http://schemas.microsoft.com/office/drawing/2014/main" xmlns="" id="{9EF8D784-8463-49D6-A2A6-E3F5B20DC96A}"/>
              </a:ext>
            </a:extLst>
          </p:cNvPr>
          <p:cNvPicPr>
            <a:picLocks noChangeAspect="1"/>
          </p:cNvPicPr>
          <p:nvPr/>
        </p:nvPicPr>
        <p:blipFill>
          <a:blip r:embed="rId14"/>
          <a:stretch>
            <a:fillRect/>
          </a:stretch>
        </p:blipFill>
        <p:spPr>
          <a:xfrm>
            <a:off x="2590800" y="1024019"/>
            <a:ext cx="3810000" cy="2523963"/>
          </a:xfrm>
          <a:prstGeom prst="rect">
            <a:avLst/>
          </a:prstGeom>
        </p:spPr>
      </p:pic>
    </p:spTree>
    <p:extLst>
      <p:ext uri="{BB962C8B-B14F-4D97-AF65-F5344CB8AC3E}">
        <p14:creationId xmlns:p14="http://schemas.microsoft.com/office/powerpoint/2010/main" val="21885708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89421" y="533400"/>
            <a:ext cx="7572375" cy="3810000"/>
          </a:xfrm>
          <a:prstGeom prst="rect">
            <a:avLst/>
          </a:prstGeom>
        </p:spPr>
      </p:pic>
      <p:pic>
        <p:nvPicPr>
          <p:cNvPr id="14" name="Picture 4">
            <a:extLst>
              <a:ext uri="{FF2B5EF4-FFF2-40B4-BE49-F238E27FC236}">
                <a16:creationId xmlns:a16="http://schemas.microsoft.com/office/drawing/2014/main" xmlns="" id="{8B9CDC87-CA8E-04F6-7501-78E365647654}"/>
              </a:ext>
            </a:extLst>
          </p:cNvPr>
          <p:cNvPicPr>
            <a:picLocks noChangeAspect="1"/>
          </p:cNvPicPr>
          <p:nvPr/>
        </p:nvPicPr>
        <p:blipFill>
          <a:blip r:embed="rId5"/>
          <a:srcRect/>
          <a:stretch>
            <a:fillRect/>
          </a:stretch>
        </p:blipFill>
        <p:spPr>
          <a:xfrm>
            <a:off x="-12035" y="4595478"/>
            <a:ext cx="9147043" cy="2317251"/>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xmlns="" id="{158C41AD-B9BE-FDC1-7183-893D9EE55C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323712" y="2667000"/>
            <a:ext cx="5697566" cy="4318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59EC898-2271-C4C5-29C7-8DE03B6CF2AE}"/>
              </a:ext>
            </a:extLst>
          </p:cNvPr>
          <p:cNvSpPr txBox="1"/>
          <p:nvPr/>
        </p:nvSpPr>
        <p:spPr>
          <a:xfrm>
            <a:off x="2483574" y="1184570"/>
            <a:ext cx="4664869" cy="2308324"/>
          </a:xfrm>
          <a:prstGeom prst="rect">
            <a:avLst/>
          </a:prstGeom>
          <a:noFill/>
        </p:spPr>
        <p:txBody>
          <a:bodyPr wrap="square" rtlCol="0">
            <a:spAutoFit/>
          </a:bodyPr>
          <a:lstStyle/>
          <a:p>
            <a:pPr lvl="0" algn="just" defTabSz="457200"/>
            <a:r>
              <a:rPr lang="en-US" sz="3600" b="1" dirty="0" smtClean="0">
                <a:solidFill>
                  <a:prstClr val="black"/>
                </a:solidFill>
                <a:latin typeface="Times New Roman" pitchFamily="18" charset="0"/>
                <a:cs typeface="Times New Roman" pitchFamily="18" charset="0"/>
              </a:rPr>
              <a:t>C</a:t>
            </a:r>
            <a:r>
              <a:rPr lang="vi-VN" sz="3600" b="1" dirty="0">
                <a:solidFill>
                  <a:prstClr val="black"/>
                </a:solidFill>
                <a:latin typeface="Times New Roman" pitchFamily="18" charset="0"/>
                <a:cs typeface="Times New Roman" pitchFamily="18" charset="0"/>
              </a:rPr>
              <a:t>ùng người thân trao đổi về những nguy cơ mất vệ sinh khi ăn uống ngoài hàng quán</a:t>
            </a:r>
            <a:r>
              <a:rPr lang="en-US" sz="3600" b="1" dirty="0">
                <a:solidFill>
                  <a:prstClr val="black"/>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895366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2" name="Picture 1">
            <a:extLst>
              <a:ext uri="{FF2B5EF4-FFF2-40B4-BE49-F238E27FC236}">
                <a16:creationId xmlns:a16="http://schemas.microsoft.com/office/drawing/2014/main" xmlns="" id="{47D41AA0-BDD1-45E9-8F95-B5D867EF6F0A}"/>
              </a:ext>
            </a:extLst>
          </p:cNvPr>
          <p:cNvPicPr>
            <a:picLocks noChangeAspect="1"/>
          </p:cNvPicPr>
          <p:nvPr/>
        </p:nvPicPr>
        <p:blipFill>
          <a:blip r:embed="rId4"/>
          <a:stretch>
            <a:fillRect/>
          </a:stretch>
        </p:blipFill>
        <p:spPr>
          <a:xfrm>
            <a:off x="1600200" y="2209801"/>
            <a:ext cx="6019800" cy="1903752"/>
          </a:xfrm>
          <a:prstGeom prst="rect">
            <a:avLst/>
          </a:prstGeom>
        </p:spPr>
      </p:pic>
    </p:spTree>
    <p:extLst>
      <p:ext uri="{BB962C8B-B14F-4D97-AF65-F5344CB8AC3E}">
        <p14:creationId xmlns:p14="http://schemas.microsoft.com/office/powerpoint/2010/main" val="67050404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E671564-7460-2AE9-2CF7-B415EB46213C}"/>
              </a:ext>
            </a:extLst>
          </p:cNvPr>
          <p:cNvSpPr/>
          <p:nvPr/>
        </p:nvSpPr>
        <p:spPr>
          <a:xfrm>
            <a:off x="5954039" y="2863868"/>
            <a:ext cx="214911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BBCE0223-E765-40D1-BB7A-AB92FD74FD49}"/>
              </a:ext>
            </a:extLst>
          </p:cNvPr>
          <p:cNvPicPr>
            <a:picLocks noChangeAspect="1"/>
          </p:cNvPicPr>
          <p:nvPr/>
        </p:nvPicPr>
        <p:blipFill>
          <a:blip r:embed="rId2"/>
          <a:stretch>
            <a:fillRect/>
          </a:stretch>
        </p:blipFill>
        <p:spPr>
          <a:xfrm>
            <a:off x="304800" y="304800"/>
            <a:ext cx="8458199" cy="6248400"/>
          </a:xfrm>
          <a:prstGeom prst="rect">
            <a:avLst/>
          </a:prstGeom>
        </p:spPr>
      </p:pic>
    </p:spTree>
    <p:extLst>
      <p:ext uri="{BB962C8B-B14F-4D97-AF65-F5344CB8AC3E}">
        <p14:creationId xmlns:p14="http://schemas.microsoft.com/office/powerpoint/2010/main" val="10153220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295590" y="3195550"/>
            <a:ext cx="8543610" cy="3373024"/>
          </a:xfrm>
          <a:prstGeom prst="rect">
            <a:avLst/>
          </a:prstGeom>
        </p:spPr>
      </p:pic>
      <p:pic>
        <p:nvPicPr>
          <p:cNvPr id="5" name="Picture 4">
            <a:extLst>
              <a:ext uri="{FF2B5EF4-FFF2-40B4-BE49-F238E27FC236}">
                <a16:creationId xmlns:a16="http://schemas.microsoft.com/office/drawing/2014/main" xmlns="" id="{2C215DE7-D3D9-1274-664D-65831C852D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778" t="26666" r="27629" b="49334"/>
          <a:stretch/>
        </p:blipFill>
        <p:spPr>
          <a:xfrm rot="464951">
            <a:off x="7262781" y="20130"/>
            <a:ext cx="1179363" cy="1832679"/>
          </a:xfrm>
          <a:prstGeom prst="rect">
            <a:avLst/>
          </a:prstGeom>
        </p:spPr>
      </p:pic>
      <p:pic>
        <p:nvPicPr>
          <p:cNvPr id="6" name="图片 25">
            <a:extLst>
              <a:ext uri="{FF2B5EF4-FFF2-40B4-BE49-F238E27FC236}">
                <a16:creationId xmlns:a16="http://schemas.microsoft.com/office/drawing/2014/main" xmlns="" id="{C3CA30DD-2AFC-169E-26BA-DE8DD6A4B7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7" t="9654" r="8393" b="15580"/>
          <a:stretch>
            <a:fillRect/>
          </a:stretch>
        </p:blipFill>
        <p:spPr>
          <a:xfrm>
            <a:off x="660943" y="936468"/>
            <a:ext cx="1289705"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xmlns="" id="{C84E1A47-426B-488F-8738-9780684DB6F6}"/>
              </a:ext>
            </a:extLst>
          </p:cNvPr>
          <p:cNvPicPr>
            <a:picLocks noChangeAspect="1"/>
          </p:cNvPicPr>
          <p:nvPr/>
        </p:nvPicPr>
        <p:blipFill>
          <a:blip r:embed="rId6"/>
          <a:stretch>
            <a:fillRect/>
          </a:stretch>
        </p:blipFill>
        <p:spPr>
          <a:xfrm>
            <a:off x="1601943" y="824000"/>
            <a:ext cx="5925826" cy="2371550"/>
          </a:xfrm>
          <a:prstGeom prst="rect">
            <a:avLst/>
          </a:prstGeom>
        </p:spPr>
      </p:pic>
    </p:spTree>
    <p:extLst>
      <p:ext uri="{BB962C8B-B14F-4D97-AF65-F5344CB8AC3E}">
        <p14:creationId xmlns:p14="http://schemas.microsoft.com/office/powerpoint/2010/main" val="237820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EC9D89DA-F9EF-97A1-0B9F-71E6FB74A3CB}"/>
              </a:ext>
            </a:extLst>
          </p:cNvPr>
          <p:cNvPicPr>
            <a:picLocks noChangeAspect="1"/>
          </p:cNvPicPr>
          <p:nvPr/>
        </p:nvPicPr>
        <p:blipFill>
          <a:blip r:embed="rId2"/>
          <a:stretch>
            <a:fillRect/>
          </a:stretch>
        </p:blipFill>
        <p:spPr>
          <a:xfrm>
            <a:off x="46432" y="573129"/>
            <a:ext cx="9161860" cy="6858000"/>
          </a:xfrm>
          <a:prstGeom prst="rect">
            <a:avLst/>
          </a:prstGeom>
        </p:spPr>
      </p:pic>
      <p:pic>
        <p:nvPicPr>
          <p:cNvPr id="4" name="Picture 3">
            <a:extLst>
              <a:ext uri="{FF2B5EF4-FFF2-40B4-BE49-F238E27FC236}">
                <a16:creationId xmlns:a16="http://schemas.microsoft.com/office/drawing/2014/main" xmlns="" id="{03310817-FD2A-C1DF-F6FF-80885BAC3CFE}"/>
              </a:ext>
            </a:extLst>
          </p:cNvPr>
          <p:cNvPicPr>
            <a:picLocks noChangeAspect="1"/>
          </p:cNvPicPr>
          <p:nvPr/>
        </p:nvPicPr>
        <p:blipFill>
          <a:blip r:embed="rId3"/>
          <a:stretch>
            <a:fillRect/>
          </a:stretch>
        </p:blipFill>
        <p:spPr>
          <a:xfrm>
            <a:off x="-60725" y="-153183"/>
            <a:ext cx="9204725" cy="6253740"/>
          </a:xfrm>
          <a:prstGeom prst="rect">
            <a:avLst/>
          </a:prstGeom>
        </p:spPr>
      </p:pic>
      <p:pic>
        <p:nvPicPr>
          <p:cNvPr id="5" name="Picture 4">
            <a:extLst>
              <a:ext uri="{FF2B5EF4-FFF2-40B4-BE49-F238E27FC236}">
                <a16:creationId xmlns:a16="http://schemas.microsoft.com/office/drawing/2014/main" xmlns="" id="{CA16DF8A-D2FB-B3AD-9EA6-0241412AAE84}"/>
              </a:ext>
            </a:extLst>
          </p:cNvPr>
          <p:cNvPicPr>
            <a:picLocks noChangeAspect="1"/>
          </p:cNvPicPr>
          <p:nvPr/>
        </p:nvPicPr>
        <p:blipFill>
          <a:blip r:embed="rId4"/>
          <a:stretch>
            <a:fillRect/>
          </a:stretch>
        </p:blipFill>
        <p:spPr>
          <a:xfrm>
            <a:off x="-265345" y="1"/>
            <a:ext cx="1771650" cy="6886419"/>
          </a:xfrm>
          <a:prstGeom prst="rect">
            <a:avLst/>
          </a:prstGeom>
        </p:spPr>
      </p:pic>
      <p:pic>
        <p:nvPicPr>
          <p:cNvPr id="6" name="Picture 5">
            <a:extLst>
              <a:ext uri="{FF2B5EF4-FFF2-40B4-BE49-F238E27FC236}">
                <a16:creationId xmlns:a16="http://schemas.microsoft.com/office/drawing/2014/main" xmlns="" id="{15816301-F275-878A-AAAD-CB2AE8786766}"/>
              </a:ext>
            </a:extLst>
          </p:cNvPr>
          <p:cNvPicPr>
            <a:picLocks noChangeAspect="1"/>
          </p:cNvPicPr>
          <p:nvPr/>
        </p:nvPicPr>
        <p:blipFill>
          <a:blip r:embed="rId5"/>
          <a:stretch>
            <a:fillRect/>
          </a:stretch>
        </p:blipFill>
        <p:spPr>
          <a:xfrm>
            <a:off x="469311" y="6031112"/>
            <a:ext cx="8205378" cy="1428436"/>
          </a:xfrm>
          <a:prstGeom prst="rect">
            <a:avLst/>
          </a:prstGeom>
        </p:spPr>
      </p:pic>
      <p:sp>
        <p:nvSpPr>
          <p:cNvPr id="9" name="TextBox 8">
            <a:extLst>
              <a:ext uri="{FF2B5EF4-FFF2-40B4-BE49-F238E27FC236}">
                <a16:creationId xmlns:a16="http://schemas.microsoft.com/office/drawing/2014/main" xmlns="" id="{1591141C-1CD9-3619-7B92-1B976C245D66}"/>
              </a:ext>
            </a:extLst>
          </p:cNvPr>
          <p:cNvSpPr txBox="1"/>
          <p:nvPr/>
        </p:nvSpPr>
        <p:spPr>
          <a:xfrm>
            <a:off x="2628901"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xmlns="" id="{2622BB99-555D-27A1-4C0F-969E3B7E8659}"/>
              </a:ext>
            </a:extLst>
          </p:cNvPr>
          <p:cNvPicPr>
            <a:picLocks noChangeAspect="1"/>
          </p:cNvPicPr>
          <p:nvPr/>
        </p:nvPicPr>
        <p:blipFill>
          <a:blip r:embed="rId4"/>
          <a:stretch>
            <a:fillRect/>
          </a:stretch>
        </p:blipFill>
        <p:spPr>
          <a:xfrm flipH="1">
            <a:off x="7676882" y="-22304"/>
            <a:ext cx="1771650" cy="6886419"/>
          </a:xfrm>
          <a:prstGeom prst="rect">
            <a:avLst/>
          </a:prstGeom>
        </p:spPr>
      </p:pic>
      <p:pic>
        <p:nvPicPr>
          <p:cNvPr id="12" name="Graphic 11">
            <a:extLst>
              <a:ext uri="{FF2B5EF4-FFF2-40B4-BE49-F238E27FC236}">
                <a16:creationId xmlns:a16="http://schemas.microsoft.com/office/drawing/2014/main" xmlns="" id="{EC32D960-47F0-E535-146A-97DE5D883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6087" y="-28419"/>
            <a:ext cx="9376174" cy="990600"/>
          </a:xfrm>
          <a:prstGeom prst="rect">
            <a:avLst/>
          </a:prstGeom>
        </p:spPr>
      </p:pic>
      <p:pic>
        <p:nvPicPr>
          <p:cNvPr id="44" name="Picture 43">
            <a:extLst>
              <a:ext uri="{FF2B5EF4-FFF2-40B4-BE49-F238E27FC236}">
                <a16:creationId xmlns:a16="http://schemas.microsoft.com/office/drawing/2014/main" xmlns=""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823140" y="3385908"/>
            <a:ext cx="1803428" cy="1870221"/>
          </a:xfrm>
          <a:prstGeom prst="rect">
            <a:avLst/>
          </a:prstGeom>
        </p:spPr>
      </p:pic>
      <p:grpSp>
        <p:nvGrpSpPr>
          <p:cNvPr id="13" name="Group 12">
            <a:extLst>
              <a:ext uri="{FF2B5EF4-FFF2-40B4-BE49-F238E27FC236}">
                <a16:creationId xmlns:a16="http://schemas.microsoft.com/office/drawing/2014/main" xmlns="" id="{8C75CEEF-5B0E-FFEE-1D4B-0F07054759E1}"/>
              </a:ext>
            </a:extLst>
          </p:cNvPr>
          <p:cNvGrpSpPr/>
          <p:nvPr/>
        </p:nvGrpSpPr>
        <p:grpSpPr>
          <a:xfrm>
            <a:off x="122025" y="2187661"/>
            <a:ext cx="3746994" cy="4995992"/>
            <a:chOff x="3353161" y="2088270"/>
            <a:chExt cx="4995992" cy="4995992"/>
          </a:xfrm>
        </p:grpSpPr>
        <p:sp>
          <p:nvSpPr>
            <p:cNvPr id="10" name="TextBox 2">
              <a:extLst>
                <a:ext uri="{FF2B5EF4-FFF2-40B4-BE49-F238E27FC236}">
                  <a16:creationId xmlns:a16="http://schemas.microsoft.com/office/drawing/2014/main" xmlns="" id="{0B6D2547-761A-0ABA-3292-988D616C92EF}"/>
                </a:ext>
              </a:extLst>
            </p:cNvPr>
            <p:cNvSpPr txBox="1"/>
            <p:nvPr/>
          </p:nvSpPr>
          <p:spPr>
            <a:xfrm>
              <a:off x="4719168" y="5651803"/>
              <a:ext cx="2416147" cy="646331"/>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xmlns=""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xmlns="" id="{82BF006C-F40A-4134-B7B1-6152FDCC74A0}"/>
              </a:ext>
            </a:extLst>
          </p:cNvPr>
          <p:cNvPicPr>
            <a:picLocks noChangeAspect="1"/>
          </p:cNvPicPr>
          <p:nvPr/>
        </p:nvPicPr>
        <p:blipFill>
          <a:blip r:embed="rId12"/>
          <a:stretch>
            <a:fillRect/>
          </a:stretch>
        </p:blipFill>
        <p:spPr>
          <a:xfrm>
            <a:off x="620480" y="243226"/>
            <a:ext cx="7761520" cy="1509374"/>
          </a:xfrm>
          <a:prstGeom prst="rect">
            <a:avLst/>
          </a:prstGeom>
        </p:spPr>
      </p:pic>
      <p:sp>
        <p:nvSpPr>
          <p:cNvPr id="24" name="Double Wave 23">
            <a:extLst>
              <a:ext uri="{FF2B5EF4-FFF2-40B4-BE49-F238E27FC236}">
                <a16:creationId xmlns:a16="http://schemas.microsoft.com/office/drawing/2014/main" xmlns="" id="{A3139EC1-477E-4CE5-9D54-B3E8B2ACAA40}"/>
              </a:ext>
            </a:extLst>
          </p:cNvPr>
          <p:cNvSpPr/>
          <p:nvPr/>
        </p:nvSpPr>
        <p:spPr>
          <a:xfrm>
            <a:off x="3995530" y="3276600"/>
            <a:ext cx="4837873" cy="3313042"/>
          </a:xfrm>
          <a:prstGeom prst="doubleWave">
            <a:avLst>
              <a:gd name="adj1" fmla="val 6250"/>
              <a:gd name="adj2" fmla="val 709"/>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srgbClr val="00B050"/>
                </a:solidFill>
                <a:latin typeface="Times New Roman" pitchFamily="18" charset="0"/>
                <a:ea typeface="Tahoma" panose="020B0604030504040204" pitchFamily="34" charset="0"/>
                <a:cs typeface="Times New Roman" pitchFamily="18" charset="0"/>
              </a:rPr>
              <a:t>T</a:t>
            </a:r>
            <a:r>
              <a:rPr lang="vi-VN" sz="3600" b="1" dirty="0">
                <a:solidFill>
                  <a:srgbClr val="00B050"/>
                </a:solidFill>
                <a:latin typeface="Times New Roman" pitchFamily="18" charset="0"/>
                <a:ea typeface="Tahoma" panose="020B0604030504040204" pitchFamily="34" charset="0"/>
                <a:cs typeface="Times New Roman" pitchFamily="18" charset="0"/>
              </a:rPr>
              <a:t>ự tưởng tượng và nhận mình là một món ăn mà </a:t>
            </a:r>
            <a:r>
              <a:rPr lang="en-US" sz="3600" b="1" dirty="0" err="1">
                <a:solidFill>
                  <a:srgbClr val="00B050"/>
                </a:solidFill>
                <a:latin typeface="Times New Roman" pitchFamily="18" charset="0"/>
                <a:ea typeface="Tahoma" panose="020B0604030504040204" pitchFamily="34" charset="0"/>
                <a:cs typeface="Times New Roman" pitchFamily="18" charset="0"/>
              </a:rPr>
              <a:t>em</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vi-VN" sz="3600" b="1" dirty="0">
                <a:solidFill>
                  <a:srgbClr val="00B050"/>
                </a:solidFill>
                <a:latin typeface="Times New Roman" pitchFamily="18" charset="0"/>
                <a:ea typeface="Tahoma" panose="020B0604030504040204" pitchFamily="34" charset="0"/>
                <a:cs typeface="Times New Roman" pitchFamily="18" charset="0"/>
              </a:rPr>
              <a:t>yêu thích</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và</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giới</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thiệu</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với</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các</a:t>
            </a:r>
            <a:r>
              <a:rPr lang="en-US" sz="3600" b="1" dirty="0">
                <a:solidFill>
                  <a:srgbClr val="00B050"/>
                </a:solidFill>
                <a:latin typeface="Times New Roman" pitchFamily="18" charset="0"/>
                <a:ea typeface="Tahoma" panose="020B0604030504040204" pitchFamily="34" charset="0"/>
                <a:cs typeface="Times New Roman" pitchFamily="18" charset="0"/>
              </a:rPr>
              <a:t> </a:t>
            </a:r>
            <a:r>
              <a:rPr lang="en-US" sz="3600" b="1" dirty="0" err="1">
                <a:solidFill>
                  <a:srgbClr val="00B050"/>
                </a:solidFill>
                <a:latin typeface="Times New Roman" pitchFamily="18" charset="0"/>
                <a:ea typeface="Tahoma" panose="020B0604030504040204" pitchFamily="34" charset="0"/>
                <a:cs typeface="Times New Roman" pitchFamily="18" charset="0"/>
              </a:rPr>
              <a:t>bạn</a:t>
            </a:r>
            <a:r>
              <a:rPr lang="en-US" sz="3600" b="1" dirty="0">
                <a:solidFill>
                  <a:srgbClr val="00B050"/>
                </a:solidFill>
                <a:latin typeface="Times New Roman" pitchFamily="18" charset="0"/>
                <a:ea typeface="Tahoma" panose="020B0604030504040204" pitchFamily="34" charset="0"/>
                <a:cs typeface="Times New Roman" pitchFamily="18" charset="0"/>
              </a:rPr>
              <a:t>.</a:t>
            </a:r>
            <a:endParaRPr kumimoji="0" lang="en-US" sz="3600" b="1" i="0" u="none" strike="noStrike" kern="1200" cap="none" spc="0" normalizeH="0" baseline="0" noProof="0" dirty="0">
              <a:ln>
                <a:noFill/>
              </a:ln>
              <a:solidFill>
                <a:srgbClr val="00B050"/>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599387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5"/>
            <a:ext cx="9144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3741579"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3741578" y="0"/>
            <a:ext cx="1966760"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86936" y="1484433"/>
            <a:ext cx="229010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E2D9F28-ECB5-4443-8BFA-FA07A253F93A}"/>
              </a:ext>
            </a:extLst>
          </p:cNvPr>
          <p:cNvPicPr>
            <a:picLocks noChangeAspect="1"/>
          </p:cNvPicPr>
          <p:nvPr/>
        </p:nvPicPr>
        <p:blipFill>
          <a:blip r:embed="rId8"/>
          <a:stretch>
            <a:fillRect/>
          </a:stretch>
        </p:blipFill>
        <p:spPr>
          <a:xfrm>
            <a:off x="2180241" y="0"/>
            <a:ext cx="6963760" cy="3115326"/>
          </a:xfrm>
          <a:prstGeom prst="rect">
            <a:avLst/>
          </a:prstGeom>
        </p:spPr>
      </p:pic>
    </p:spTree>
    <p:extLst>
      <p:ext uri="{BB962C8B-B14F-4D97-AF65-F5344CB8AC3E}">
        <p14:creationId xmlns:p14="http://schemas.microsoft.com/office/powerpoint/2010/main" val="30392202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2" name="Picture 1">
            <a:extLst>
              <a:ext uri="{FF2B5EF4-FFF2-40B4-BE49-F238E27FC236}">
                <a16:creationId xmlns:a16="http://schemas.microsoft.com/office/drawing/2014/main" xmlns="" id="{849C6F8B-0A08-40B3-9718-A461205A3C09}"/>
              </a:ext>
            </a:extLst>
          </p:cNvPr>
          <p:cNvPicPr>
            <a:picLocks noChangeAspect="1"/>
          </p:cNvPicPr>
          <p:nvPr/>
        </p:nvPicPr>
        <p:blipFill>
          <a:blip r:embed="rId4"/>
          <a:stretch>
            <a:fillRect/>
          </a:stretch>
        </p:blipFill>
        <p:spPr>
          <a:xfrm>
            <a:off x="1524000" y="1905000"/>
            <a:ext cx="5943600" cy="2362200"/>
          </a:xfrm>
          <a:prstGeom prst="rect">
            <a:avLst/>
          </a:prstGeom>
        </p:spPr>
      </p:pic>
    </p:spTree>
    <p:extLst>
      <p:ext uri="{BB962C8B-B14F-4D97-AF65-F5344CB8AC3E}">
        <p14:creationId xmlns:p14="http://schemas.microsoft.com/office/powerpoint/2010/main" val="25476551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AC76E8A-0A33-E00D-5B57-F4DC7EFA2A51}"/>
              </a:ext>
            </a:extLst>
          </p:cNvPr>
          <p:cNvPicPr>
            <a:picLocks noChangeAspect="1"/>
          </p:cNvPicPr>
          <p:nvPr/>
        </p:nvPicPr>
        <p:blipFill>
          <a:blip r:embed="rId4"/>
          <a:stretch>
            <a:fillRect/>
          </a:stretch>
        </p:blipFill>
        <p:spPr>
          <a:xfrm>
            <a:off x="-17860" y="10886"/>
            <a:ext cx="9161860" cy="6858000"/>
          </a:xfrm>
          <a:prstGeom prst="rect">
            <a:avLst/>
          </a:prstGeom>
        </p:spPr>
      </p:pic>
      <p:grpSp>
        <p:nvGrpSpPr>
          <p:cNvPr id="96" name="Nhóm 95">
            <a:extLst>
              <a:ext uri="{FF2B5EF4-FFF2-40B4-BE49-F238E27FC236}">
                <a16:creationId xmlns:a16="http://schemas.microsoft.com/office/drawing/2014/main" xmlns="" id="{5C321D5D-E40D-BAD6-F8E9-D0DECA558BA8}"/>
              </a:ext>
            </a:extLst>
          </p:cNvPr>
          <p:cNvGrpSpPr/>
          <p:nvPr/>
        </p:nvGrpSpPr>
        <p:grpSpPr>
          <a:xfrm>
            <a:off x="1420068" y="1371600"/>
            <a:ext cx="5754755" cy="4591477"/>
            <a:chOff x="2636309" y="1759733"/>
            <a:chExt cx="6487886" cy="3617802"/>
          </a:xfrm>
        </p:grpSpPr>
        <p:sp>
          <p:nvSpPr>
            <p:cNvPr id="98" name="Hình Bầu dục 97">
              <a:extLst>
                <a:ext uri="{FF2B5EF4-FFF2-40B4-BE49-F238E27FC236}">
                  <a16:creationId xmlns:a16="http://schemas.microsoft.com/office/drawing/2014/main" xmlns="" id="{A0628F15-DF05-EC59-0DEC-59A60813FEC5}"/>
                </a:ext>
              </a:extLst>
            </p:cNvPr>
            <p:cNvSpPr/>
            <p:nvPr/>
          </p:nvSpPr>
          <p:spPr>
            <a:xfrm>
              <a:off x="2636309" y="2677878"/>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xmlns="" id="{57AC0C9E-8B41-86BA-9355-328FB61DD595}"/>
                </a:ext>
              </a:extLst>
            </p:cNvPr>
            <p:cNvPicPr>
              <a:picLocks noChangeAspect="1"/>
            </p:cNvPicPr>
            <p:nvPr/>
          </p:nvPicPr>
          <p:blipFill>
            <a:blip r:embed="rId5"/>
            <a:stretch>
              <a:fillRect/>
            </a:stretch>
          </p:blipFill>
          <p:spPr>
            <a:xfrm>
              <a:off x="2839390" y="1759733"/>
              <a:ext cx="6081725" cy="3557762"/>
            </a:xfrm>
            <a:prstGeom prst="rect">
              <a:avLst/>
            </a:prstGeom>
          </p:spPr>
        </p:pic>
      </p:grpSp>
      <p:sp>
        <p:nvSpPr>
          <p:cNvPr id="100" name="Hộp Văn bản 99">
            <a:extLst>
              <a:ext uri="{FF2B5EF4-FFF2-40B4-BE49-F238E27FC236}">
                <a16:creationId xmlns:a16="http://schemas.microsoft.com/office/drawing/2014/main" xmlns="" id="{66D8CD48-C2D0-8752-0EE2-B8DCD2FB0FB3}"/>
              </a:ext>
            </a:extLst>
          </p:cNvPr>
          <p:cNvSpPr txBox="1"/>
          <p:nvPr/>
        </p:nvSpPr>
        <p:spPr>
          <a:xfrm>
            <a:off x="0" y="152400"/>
            <a:ext cx="8982010" cy="584775"/>
          </a:xfrm>
          <a:prstGeom prst="rect">
            <a:avLst/>
          </a:prstGeom>
          <a:noFill/>
        </p:spPr>
        <p:txBody>
          <a:bodyPr wrap="square" rtlCol="0">
            <a:spAutoFit/>
          </a:bodyPr>
          <a:lstStyle/>
          <a:p>
            <a:pPr lvl="0" algn="ctr" defTabSz="1219170">
              <a:buClr>
                <a:srgbClr val="000000"/>
              </a:buClr>
            </a:pPr>
            <a:r>
              <a:rPr lang="en-US" sz="3200" b="1" kern="0" dirty="0">
                <a:latin typeface="Times New Roman" pitchFamily="18" charset="0"/>
                <a:cs typeface="Times New Roman" pitchFamily="18" charset="0"/>
                <a:sym typeface="Arial"/>
              </a:rPr>
              <a:t>1. </a:t>
            </a:r>
            <a:r>
              <a:rPr lang="en-US" sz="3200" b="1" kern="0" dirty="0" err="1">
                <a:latin typeface="Times New Roman" pitchFamily="18" charset="0"/>
                <a:cs typeface="Times New Roman" pitchFamily="18" charset="0"/>
                <a:sym typeface="Arial"/>
              </a:rPr>
              <a:t>Khảo</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sát</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về</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thói</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quen</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ăn</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uống</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của</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các</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gia</a:t>
            </a:r>
            <a:r>
              <a:rPr lang="en-US" sz="3200" b="1" kern="0" dirty="0">
                <a:latin typeface="Times New Roman" pitchFamily="18" charset="0"/>
                <a:cs typeface="Times New Roman" pitchFamily="18" charset="0"/>
                <a:sym typeface="Arial"/>
              </a:rPr>
              <a:t> </a:t>
            </a:r>
            <a:r>
              <a:rPr lang="en-US" sz="3200" b="1" kern="0" dirty="0" err="1">
                <a:latin typeface="Times New Roman" pitchFamily="18" charset="0"/>
                <a:cs typeface="Times New Roman" pitchFamily="18" charset="0"/>
                <a:sym typeface="Arial"/>
              </a:rPr>
              <a:t>đình</a:t>
            </a:r>
            <a:endParaRPr kumimoji="0" lang="en-US" sz="3200" b="1" i="0" u="none" strike="noStrike" kern="0" cap="none" normalizeH="0" noProof="0" dirty="0">
              <a:ln>
                <a:noFill/>
              </a:ln>
              <a:effectLst/>
              <a:uLnTx/>
              <a:uFillTx/>
              <a:latin typeface="Times New Roman"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289456762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xmlns="" id="{2D1C4C73-D297-A64F-B0BB-3A66648C7DB0}"/>
              </a:ext>
            </a:extLst>
          </p:cNvPr>
          <p:cNvSpPr/>
          <p:nvPr/>
        </p:nvSpPr>
        <p:spPr>
          <a:xfrm>
            <a:off x="447062" y="216722"/>
            <a:ext cx="855222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xmlns="" id="{F24600FE-636D-4AA2-9EA3-17E67B600F6C}"/>
              </a:ext>
            </a:extLst>
          </p:cNvPr>
          <p:cNvSpPr txBox="1"/>
          <p:nvPr/>
        </p:nvSpPr>
        <p:spPr>
          <a:xfrm>
            <a:off x="1071562" y="495300"/>
            <a:ext cx="7300913" cy="369332"/>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xmlns="" id="{AF42D4EF-B94D-4AAB-844F-4F138FFE5972}"/>
              </a:ext>
            </a:extLst>
          </p:cNvPr>
          <p:cNvGrpSpPr/>
          <p:nvPr/>
        </p:nvGrpSpPr>
        <p:grpSpPr>
          <a:xfrm>
            <a:off x="328613" y="400055"/>
            <a:ext cx="5950743" cy="5010148"/>
            <a:chOff x="5718583" y="3029819"/>
            <a:chExt cx="2991776" cy="1392393"/>
          </a:xfrm>
        </p:grpSpPr>
        <p:pic>
          <p:nvPicPr>
            <p:cNvPr id="15" name="Picture 28" descr="Shape, rectangle&#10;&#10;Description automatically generated">
              <a:extLst>
                <a:ext uri="{FF2B5EF4-FFF2-40B4-BE49-F238E27FC236}">
                  <a16:creationId xmlns:a16="http://schemas.microsoft.com/office/drawing/2014/main" xmlns=""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392393"/>
            </a:xfrm>
            <a:prstGeom prst="rect">
              <a:avLst/>
            </a:prstGeom>
          </p:spPr>
        </p:pic>
        <p:sp>
          <p:nvSpPr>
            <p:cNvPr id="16" name="TextBox 29">
              <a:extLst>
                <a:ext uri="{FF2B5EF4-FFF2-40B4-BE49-F238E27FC236}">
                  <a16:creationId xmlns:a16="http://schemas.microsoft.com/office/drawing/2014/main" xmlns="" id="{661F0A9C-04D8-425E-98F0-CA98E977156F}"/>
                </a:ext>
              </a:extLst>
            </p:cNvPr>
            <p:cNvSpPr txBox="1"/>
            <p:nvPr/>
          </p:nvSpPr>
          <p:spPr>
            <a:xfrm>
              <a:off x="5891910" y="3175693"/>
              <a:ext cx="2681959" cy="106064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200" b="1" i="1" kern="1200" dirty="0">
                  <a:latin typeface="Times New Roman" pitchFamily="18" charset="0"/>
                  <a:cs typeface="Times New Roman" pitchFamily="18" charset="0"/>
                </a:rPr>
                <a:t>L</a:t>
              </a:r>
              <a:r>
                <a:rPr lang="vi-VN" sz="2200" b="1" i="1" kern="1200" dirty="0">
                  <a:latin typeface="Times New Roman" pitchFamily="18" charset="0"/>
                  <a:cs typeface="Times New Roman" pitchFamily="18" charset="0"/>
                </a:rPr>
                <a:t>ập thành nhóm phóng viên gồm ba người có nhiệm vụ tìm hiểu về thói quen ăn uống của gia đình các </a:t>
              </a:r>
              <a:r>
                <a:rPr lang="en-US" sz="2200" b="1" i="1" dirty="0" err="1">
                  <a:latin typeface="Times New Roman" pitchFamily="18" charset="0"/>
                  <a:cs typeface="Times New Roman" pitchFamily="18" charset="0"/>
                </a:rPr>
                <a:t>bạn</a:t>
              </a:r>
              <a:r>
                <a:rPr lang="vi-VN" sz="2200" b="1" i="1" kern="1200" dirty="0">
                  <a:latin typeface="Times New Roman" pitchFamily="18" charset="0"/>
                  <a:cs typeface="Times New Roman" pitchFamily="18" charset="0"/>
                </a:rPr>
                <a:t> trong lớp.</a:t>
              </a:r>
              <a:endParaRPr lang="en-US" sz="2200" b="1" i="1" kern="1200" dirty="0">
                <a:latin typeface="Times New Roman" pitchFamily="18" charset="0"/>
                <a:cs typeface="Times New Roman" pitchFamily="18" charset="0"/>
              </a:endParaRPr>
            </a:p>
            <a:p>
              <a:pPr marL="342900" indent="-342900" algn="just" defTabSz="685800">
                <a:buClrTx/>
                <a:buFont typeface="Arial" panose="020B0604020202020204" pitchFamily="34" charset="0"/>
                <a:buChar char="•"/>
              </a:pPr>
              <a:r>
                <a:rPr lang="en-US" sz="2200" b="1" i="1" dirty="0">
                  <a:latin typeface="Times New Roman" pitchFamily="18" charset="0"/>
                  <a:cs typeface="Times New Roman" pitchFamily="18" charset="0"/>
                </a:rPr>
                <a:t>P</a:t>
              </a:r>
              <a:r>
                <a:rPr lang="vi-VN" sz="2200" b="1" i="1" kern="1200" dirty="0">
                  <a:latin typeface="Times New Roman" pitchFamily="18" charset="0"/>
                  <a:cs typeface="Times New Roman" pitchFamily="18" charset="0"/>
                </a:rPr>
                <a:t>hân công công việc cho từng người (người phỏng </a:t>
              </a:r>
              <a:r>
                <a:rPr lang="vi-VN" sz="2200" b="1" i="1" kern="1200" dirty="0" smtClean="0">
                  <a:latin typeface="Times New Roman" pitchFamily="18" charset="0"/>
                  <a:cs typeface="Times New Roman" pitchFamily="18" charset="0"/>
                </a:rPr>
                <a:t>vấn</a:t>
              </a:r>
              <a:r>
                <a:rPr lang="en-US" sz="2200" b="1" i="1" kern="1200" dirty="0" smtClean="0">
                  <a:latin typeface="Times New Roman" pitchFamily="18" charset="0"/>
                  <a:cs typeface="Times New Roman" pitchFamily="18" charset="0"/>
                </a:rPr>
                <a:t>, </a:t>
              </a:r>
              <a:r>
                <a:rPr lang="vi-VN" sz="2200" b="1" i="1" kern="1200" dirty="0" smtClean="0">
                  <a:latin typeface="Times New Roman" pitchFamily="18" charset="0"/>
                  <a:cs typeface="Times New Roman" pitchFamily="18" charset="0"/>
                </a:rPr>
                <a:t>người </a:t>
              </a:r>
              <a:r>
                <a:rPr lang="vi-VN" sz="2200" b="1" i="1" kern="1200" dirty="0">
                  <a:latin typeface="Times New Roman" pitchFamily="18" charset="0"/>
                  <a:cs typeface="Times New Roman" pitchFamily="18" charset="0"/>
                </a:rPr>
                <a:t>ghi chép, người chụp hình).</a:t>
              </a:r>
              <a:endParaRPr lang="en-US" sz="2200" b="1" i="1" kern="1200" dirty="0">
                <a:latin typeface="Times New Roman" pitchFamily="18" charset="0"/>
                <a:cs typeface="Times New Roman" pitchFamily="18" charset="0"/>
              </a:endParaRPr>
            </a:p>
            <a:p>
              <a:pPr marL="342900" indent="-342900" algn="just" defTabSz="685800">
                <a:buClrTx/>
                <a:buFont typeface="Arial" panose="020B0604020202020204" pitchFamily="34" charset="0"/>
                <a:buChar char="•"/>
              </a:pPr>
              <a:r>
                <a:rPr lang="en-US" sz="2200" b="1" i="1" kern="1200" dirty="0" err="1">
                  <a:latin typeface="Times New Roman" pitchFamily="18" charset="0"/>
                  <a:cs typeface="Times New Roman" pitchFamily="18" charset="0"/>
                </a:rPr>
                <a:t>Mỗi</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nhóm</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phóng</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viên</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đến</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một</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tổ</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để</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khảo</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sát</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thông</a:t>
              </a:r>
              <a:r>
                <a:rPr lang="en-US" sz="2200" b="1" i="1" kern="1200" dirty="0">
                  <a:latin typeface="Times New Roman" pitchFamily="18" charset="0"/>
                  <a:cs typeface="Times New Roman" pitchFamily="18" charset="0"/>
                </a:rPr>
                <a:t> tin </a:t>
              </a:r>
              <a:r>
                <a:rPr lang="en-US" sz="2200" b="1" i="1" kern="1200" dirty="0" err="1">
                  <a:latin typeface="Times New Roman" pitchFamily="18" charset="0"/>
                  <a:cs typeface="Times New Roman" pitchFamily="18" charset="0"/>
                </a:rPr>
                <a:t>với</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câu</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hỏi</a:t>
              </a:r>
              <a:r>
                <a:rPr lang="en-US" sz="2200" b="1" i="1" kern="1200" dirty="0">
                  <a:latin typeface="Times New Roman" pitchFamily="18" charset="0"/>
                  <a:cs typeface="Times New Roman" pitchFamily="18" charset="0"/>
                </a:rPr>
                <a:t> </a:t>
              </a:r>
              <a:r>
                <a:rPr lang="en-US" sz="2200" b="1" i="1" kern="1200" dirty="0" err="1">
                  <a:latin typeface="Times New Roman" pitchFamily="18" charset="0"/>
                  <a:cs typeface="Times New Roman" pitchFamily="18" charset="0"/>
                </a:rPr>
                <a:t>gợi</a:t>
              </a:r>
              <a:r>
                <a:rPr lang="en-US" sz="2200" b="1" i="1" kern="1200" dirty="0">
                  <a:latin typeface="Times New Roman" pitchFamily="18" charset="0"/>
                  <a:cs typeface="Times New Roman" pitchFamily="18" charset="0"/>
                </a:rPr>
                <a:t> ý.</a:t>
              </a:r>
            </a:p>
            <a:p>
              <a:pPr marL="342900" indent="-342900" algn="just" defTabSz="685800">
                <a:buClrTx/>
                <a:buFont typeface="Arial" panose="020B0604020202020204" pitchFamily="34" charset="0"/>
                <a:buChar char="•"/>
              </a:pPr>
              <a:r>
                <a:rPr lang="en-US" sz="2200" b="1" i="1" dirty="0">
                  <a:latin typeface="Times New Roman" pitchFamily="18" charset="0"/>
                  <a:cs typeface="Times New Roman" pitchFamily="18" charset="0"/>
                </a:rPr>
                <a:t>T</a:t>
              </a:r>
              <a:r>
                <a:rPr lang="vi-VN" sz="2200" b="1" i="1" kern="1200" dirty="0">
                  <a:latin typeface="Times New Roman" pitchFamily="18" charset="0"/>
                  <a:cs typeface="Times New Roman" pitchFamily="18" charset="0"/>
                </a:rPr>
                <a:t>ổng hợp nhanh kết quả và công bố  trước lớp để thấy được thói quen ăn uống của gia đình các bạn trong lớp.</a:t>
              </a:r>
              <a:endParaRPr lang="en-US" sz="2200" b="1" i="1" kern="1200" dirty="0">
                <a:latin typeface="Times New Roman" pitchFamily="18" charset="0"/>
                <a:cs typeface="Times New Roman" pitchFamily="18" charset="0"/>
              </a:endParaRPr>
            </a:p>
          </p:txBody>
        </p:sp>
      </p:grpSp>
      <p:pic>
        <p:nvPicPr>
          <p:cNvPr id="17" name="Picture 16">
            <a:extLst>
              <a:ext uri="{FF2B5EF4-FFF2-40B4-BE49-F238E27FC236}">
                <a16:creationId xmlns:a16="http://schemas.microsoft.com/office/drawing/2014/main" xmlns="" id="{C6716109-3560-4D8D-A68C-970F07A15C4D}"/>
              </a:ext>
            </a:extLst>
          </p:cNvPr>
          <p:cNvPicPr>
            <a:picLocks noChangeAspect="1"/>
          </p:cNvPicPr>
          <p:nvPr/>
        </p:nvPicPr>
        <p:blipFill>
          <a:blip r:embed="rId4"/>
          <a:stretch>
            <a:fillRect/>
          </a:stretch>
        </p:blipFill>
        <p:spPr>
          <a:xfrm>
            <a:off x="6307931" y="1600200"/>
            <a:ext cx="2546375" cy="3609975"/>
          </a:xfrm>
          <a:prstGeom prst="rect">
            <a:avLst/>
          </a:prstGeom>
          <a:ln>
            <a:noFill/>
          </a:ln>
          <a:effectLst>
            <a:softEdge rad="112500"/>
          </a:effectLst>
        </p:spPr>
      </p:pic>
    </p:spTree>
    <p:extLst>
      <p:ext uri="{BB962C8B-B14F-4D97-AF65-F5344CB8AC3E}">
        <p14:creationId xmlns:p14="http://schemas.microsoft.com/office/powerpoint/2010/main" val="1622039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xmlns="" id="{7A7C195C-1F85-A495-6F15-2E50F108D6B3}"/>
              </a:ext>
            </a:extLst>
          </p:cNvPr>
          <p:cNvSpPr/>
          <p:nvPr/>
        </p:nvSpPr>
        <p:spPr>
          <a:xfrm>
            <a:off x="286960" y="256052"/>
            <a:ext cx="855222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xmlns="" id="{1D1366DA-6836-2380-51B9-8C61AD19DDA9}"/>
              </a:ext>
            </a:extLst>
          </p:cNvPr>
          <p:cNvSpPr txBox="1"/>
          <p:nvPr/>
        </p:nvSpPr>
        <p:spPr>
          <a:xfrm>
            <a:off x="916261" y="1664075"/>
            <a:ext cx="7376747" cy="2878480"/>
          </a:xfrm>
          <a:prstGeom prst="rect">
            <a:avLst/>
          </a:prstGeom>
          <a:noFill/>
        </p:spPr>
        <p:txBody>
          <a:bodyPr wrap="square">
            <a:spAutoFit/>
          </a:bodyPr>
          <a:lstStyle/>
          <a:p>
            <a:pPr lvl="0" algn="just" defTabSz="457200">
              <a:lnSpc>
                <a:spcPct val="115000"/>
              </a:lnSpc>
              <a:spcAft>
                <a:spcPts val="1000"/>
              </a:spcAft>
            </a:pPr>
            <a:r>
              <a:rPr lang="vi-VN" sz="3200" dirty="0">
                <a:solidFill>
                  <a:prstClr val="black"/>
                </a:solidFill>
                <a:latin typeface="Times New Roman" pitchFamily="18" charset="0"/>
                <a:ea typeface="Calibri" panose="020F0502020204030204" pitchFamily="34" charset="0"/>
                <a:cs typeface="Times New Roman"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pic>
        <p:nvPicPr>
          <p:cNvPr id="7" name="图片 2">
            <a:extLst>
              <a:ext uri="{FF2B5EF4-FFF2-40B4-BE49-F238E27FC236}">
                <a16:creationId xmlns:a16="http://schemas.microsoft.com/office/drawing/2014/main" xmlns=""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6179" y="4289676"/>
            <a:ext cx="1723001" cy="2093623"/>
          </a:xfrm>
          <a:prstGeom prst="rect">
            <a:avLst/>
          </a:prstGeom>
        </p:spPr>
      </p:pic>
      <p:pic>
        <p:nvPicPr>
          <p:cNvPr id="8" name="图片 3">
            <a:extLst>
              <a:ext uri="{FF2B5EF4-FFF2-40B4-BE49-F238E27FC236}">
                <a16:creationId xmlns:a16="http://schemas.microsoft.com/office/drawing/2014/main" xmlns=""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60" y="55309"/>
            <a:ext cx="1323975" cy="1608766"/>
          </a:xfrm>
          <a:prstGeom prst="rect">
            <a:avLst/>
          </a:prstGeom>
        </p:spPr>
      </p:pic>
    </p:spTree>
    <p:extLst>
      <p:ext uri="{BB962C8B-B14F-4D97-AF65-F5344CB8AC3E}">
        <p14:creationId xmlns:p14="http://schemas.microsoft.com/office/powerpoint/2010/main" val="12306992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C76E8A-0A33-E00D-5B57-F4DC7EFA2A51}"/>
              </a:ext>
            </a:extLst>
          </p:cNvPr>
          <p:cNvPicPr>
            <a:picLocks noChangeAspect="1"/>
          </p:cNvPicPr>
          <p:nvPr/>
        </p:nvPicPr>
        <p:blipFill>
          <a:blip r:embed="rId3"/>
          <a:stretch>
            <a:fillRect/>
          </a:stretch>
        </p:blipFill>
        <p:spPr>
          <a:xfrm>
            <a:off x="-17860" y="10886"/>
            <a:ext cx="9161860" cy="6858000"/>
          </a:xfrm>
          <a:prstGeom prst="rect">
            <a:avLst/>
          </a:prstGeom>
        </p:spPr>
      </p:pic>
      <p:pic>
        <p:nvPicPr>
          <p:cNvPr id="2" name="Picture 1">
            <a:extLst>
              <a:ext uri="{FF2B5EF4-FFF2-40B4-BE49-F238E27FC236}">
                <a16:creationId xmlns:a16="http://schemas.microsoft.com/office/drawing/2014/main" xmlns="" id="{F4F6D61A-368A-4FC7-BFD3-9D96DB2F6E67}"/>
              </a:ext>
            </a:extLst>
          </p:cNvPr>
          <p:cNvPicPr>
            <a:picLocks noChangeAspect="1"/>
          </p:cNvPicPr>
          <p:nvPr/>
        </p:nvPicPr>
        <p:blipFill>
          <a:blip r:embed="rId4"/>
          <a:stretch>
            <a:fillRect/>
          </a:stretch>
        </p:blipFill>
        <p:spPr>
          <a:xfrm>
            <a:off x="1752600" y="2209800"/>
            <a:ext cx="5562600" cy="1905000"/>
          </a:xfrm>
          <a:prstGeom prst="rect">
            <a:avLst/>
          </a:prstGeom>
        </p:spPr>
      </p:pic>
    </p:spTree>
    <p:extLst>
      <p:ext uri="{BB962C8B-B14F-4D97-AF65-F5344CB8AC3E}">
        <p14:creationId xmlns:p14="http://schemas.microsoft.com/office/powerpoint/2010/main" val="109854639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563</Words>
  <Application>Microsoft Office PowerPoint</Application>
  <PresentationFormat>On-screen Show (4:3)</PresentationFormat>
  <Paragraphs>44</Paragraphs>
  <Slides>21</Slides>
  <Notes>16</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18</cp:revision>
  <dcterms:created xsi:type="dcterms:W3CDTF">2023-02-28T04:27:47Z</dcterms:created>
  <dcterms:modified xsi:type="dcterms:W3CDTF">2023-02-28T04:51:17Z</dcterms:modified>
</cp:coreProperties>
</file>