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áu Nguyễn Xuân" userId="81f1dab44d3e7789" providerId="LiveId" clId="{A27D01E8-C3C4-4BAF-8ACB-7DD2385AD1C7}"/>
    <pc:docChg chg="modSld">
      <pc:chgData name="Sáu Nguyễn Xuân" userId="81f1dab44d3e7789" providerId="LiveId" clId="{A27D01E8-C3C4-4BAF-8ACB-7DD2385AD1C7}" dt="2022-02-28T23:29:37.868" v="13" actId="20577"/>
      <pc:docMkLst>
        <pc:docMk/>
      </pc:docMkLst>
      <pc:sldChg chg="modSp mod">
        <pc:chgData name="Sáu Nguyễn Xuân" userId="81f1dab44d3e7789" providerId="LiveId" clId="{A27D01E8-C3C4-4BAF-8ACB-7DD2385AD1C7}" dt="2022-02-28T23:29:37.868" v="13" actId="20577"/>
        <pc:sldMkLst>
          <pc:docMk/>
          <pc:sldMk cId="2454270623" sldId="257"/>
        </pc:sldMkLst>
        <pc:spChg chg="mod">
          <ac:chgData name="Sáu Nguyễn Xuân" userId="81f1dab44d3e7789" providerId="LiveId" clId="{A27D01E8-C3C4-4BAF-8ACB-7DD2385AD1C7}" dt="2022-02-28T23:29:37.868" v="13" actId="20577"/>
          <ac:spMkLst>
            <pc:docMk/>
            <pc:sldMk cId="2454270623" sldId="257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43D79-1DA9-430E-8619-0CFFCE1D4743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0A880-A4D7-4BB6-8A39-87BDD82FF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>
              <a:latin typeface="Calibri" panose="020F050202020403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50DDB2-AB16-4A2D-8E06-6D4BF2014B49}" type="slidenum">
              <a:rPr lang="en-US" altLang="en-US"/>
              <a:pPr/>
              <a:t>10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1331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796942-AF29-434A-A79B-AEF9F6A5C63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0596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EB9B2D-22E5-4D71-A04A-97D32376325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351944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B7228D-F8FC-4075-A3E7-27524844F34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1741641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FC1D4A-A092-4047-97A2-48470598AB62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f-ZA" altLang="en-US"/>
          </a:p>
        </p:txBody>
      </p:sp>
    </p:spTree>
    <p:extLst>
      <p:ext uri="{BB962C8B-B14F-4D97-AF65-F5344CB8AC3E}">
        <p14:creationId xmlns:p14="http://schemas.microsoft.com/office/powerpoint/2010/main" val="278440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1893-8CE8-4E56-8890-9AAFF5AC3C89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D28-5A7B-4F92-870E-975C3619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1893-8CE8-4E56-8890-9AAFF5AC3C89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D28-5A7B-4F92-870E-975C3619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7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1893-8CE8-4E56-8890-9AAFF5AC3C89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D28-5A7B-4F92-870E-975C3619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2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255D22-888D-4FC7-9DDB-D65EE3C84B5C}" type="slidenum">
              <a:rPr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475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1893-8CE8-4E56-8890-9AAFF5AC3C89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D28-5A7B-4F92-870E-975C3619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3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1893-8CE8-4E56-8890-9AAFF5AC3C89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D28-5A7B-4F92-870E-975C3619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7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1893-8CE8-4E56-8890-9AAFF5AC3C89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D28-5A7B-4F92-870E-975C3619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1893-8CE8-4E56-8890-9AAFF5AC3C89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D28-5A7B-4F92-870E-975C3619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1893-8CE8-4E56-8890-9AAFF5AC3C89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D28-5A7B-4F92-870E-975C3619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0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1893-8CE8-4E56-8890-9AAFF5AC3C89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D28-5A7B-4F92-870E-975C3619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2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1893-8CE8-4E56-8890-9AAFF5AC3C89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D28-5A7B-4F92-870E-975C3619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1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1893-8CE8-4E56-8890-9AAFF5AC3C89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41D28-5A7B-4F92-870E-975C3619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1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1893-8CE8-4E56-8890-9AAFF5AC3C89}" type="datetimeFigureOut">
              <a:rPr lang="en-US" smtClean="0"/>
              <a:t>24/02/2023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1D28-5A7B-4F92-870E-975C36190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0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1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519177"/>
            <a:ext cx="8871096" cy="5819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9202" y="2683598"/>
            <a:ext cx="9360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LỚP 4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7"/>
          <p:cNvGrpSpPr/>
          <p:nvPr/>
        </p:nvGrpSpPr>
        <p:grpSpPr>
          <a:xfrm>
            <a:off x="5824997" y="-268374"/>
            <a:ext cx="2343341" cy="1653300"/>
            <a:chOff x="3868360" y="-324446"/>
            <a:chExt cx="2579477" cy="1653300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24446"/>
              <a:ext cx="2338251" cy="1539292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830" y="102777"/>
            <a:ext cx="1079144" cy="9759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7" y="1735901"/>
            <a:ext cx="1120797" cy="872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364274"/>
            <a:ext cx="2937345" cy="2536576"/>
          </a:xfrm>
          <a:prstGeom prst="rect">
            <a:avLst/>
          </a:prstGeom>
        </p:spPr>
      </p:pic>
      <p:sp>
        <p:nvSpPr>
          <p:cNvPr id="15" name="Freeform 576">
            <a:extLst>
              <a:ext uri="{FF2B5EF4-FFF2-40B4-BE49-F238E27FC236}">
                <a16:creationId xmlns:a16="http://schemas.microsoft.com/office/drawing/2014/main" id="{CA1EE368-162B-45E5-A5D0-655337C2D5DD}"/>
              </a:ext>
            </a:extLst>
          </p:cNvPr>
          <p:cNvSpPr>
            <a:spLocks/>
          </p:cNvSpPr>
          <p:nvPr/>
        </p:nvSpPr>
        <p:spPr bwMode="auto">
          <a:xfrm rot="10800000">
            <a:off x="11102666" y="866868"/>
            <a:ext cx="1118538" cy="682345"/>
          </a:xfrm>
          <a:custGeom>
            <a:avLst/>
            <a:gdLst>
              <a:gd name="T0" fmla="*/ 158 w 181"/>
              <a:gd name="T1" fmla="*/ 11 h 89"/>
              <a:gd name="T2" fmla="*/ 141 w 181"/>
              <a:gd name="T3" fmla="*/ 19 h 89"/>
              <a:gd name="T4" fmla="*/ 142 w 181"/>
              <a:gd name="T5" fmla="*/ 19 h 89"/>
              <a:gd name="T6" fmla="*/ 117 w 181"/>
              <a:gd name="T7" fmla="*/ 0 h 89"/>
              <a:gd name="T8" fmla="*/ 95 w 181"/>
              <a:gd name="T9" fmla="*/ 11 h 89"/>
              <a:gd name="T10" fmla="*/ 66 w 181"/>
              <a:gd name="T11" fmla="*/ 4 h 89"/>
              <a:gd name="T12" fmla="*/ 24 w 181"/>
              <a:gd name="T13" fmla="*/ 24 h 89"/>
              <a:gd name="T14" fmla="*/ 14 w 181"/>
              <a:gd name="T15" fmla="*/ 20 h 89"/>
              <a:gd name="T16" fmla="*/ 0 w 181"/>
              <a:gd name="T17" fmla="*/ 35 h 89"/>
              <a:gd name="T18" fmla="*/ 14 w 181"/>
              <a:gd name="T19" fmla="*/ 50 h 89"/>
              <a:gd name="T20" fmla="*/ 24 w 181"/>
              <a:gd name="T21" fmla="*/ 46 h 89"/>
              <a:gd name="T22" fmla="*/ 62 w 181"/>
              <a:gd name="T23" fmla="*/ 64 h 89"/>
              <a:gd name="T24" fmla="*/ 108 w 181"/>
              <a:gd name="T25" fmla="*/ 89 h 89"/>
              <a:gd name="T26" fmla="*/ 157 w 181"/>
              <a:gd name="T27" fmla="*/ 57 h 89"/>
              <a:gd name="T28" fmla="*/ 158 w 181"/>
              <a:gd name="T29" fmla="*/ 57 h 89"/>
              <a:gd name="T30" fmla="*/ 181 w 181"/>
              <a:gd name="T31" fmla="*/ 34 h 89"/>
              <a:gd name="T32" fmla="*/ 158 w 181"/>
              <a:gd name="T33" fmla="*/ 1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89">
                <a:moveTo>
                  <a:pt x="158" y="11"/>
                </a:moveTo>
                <a:cubicBezTo>
                  <a:pt x="152" y="11"/>
                  <a:pt x="146" y="14"/>
                  <a:pt x="141" y="19"/>
                </a:cubicBezTo>
                <a:cubicBezTo>
                  <a:pt x="141" y="19"/>
                  <a:pt x="142" y="19"/>
                  <a:pt x="142" y="19"/>
                </a:cubicBezTo>
                <a:cubicBezTo>
                  <a:pt x="142" y="8"/>
                  <a:pt x="131" y="0"/>
                  <a:pt x="117" y="0"/>
                </a:cubicBezTo>
                <a:cubicBezTo>
                  <a:pt x="107" y="0"/>
                  <a:pt x="99" y="5"/>
                  <a:pt x="95" y="11"/>
                </a:cubicBezTo>
                <a:cubicBezTo>
                  <a:pt x="87" y="7"/>
                  <a:pt x="77" y="4"/>
                  <a:pt x="66" y="4"/>
                </a:cubicBezTo>
                <a:cubicBezTo>
                  <a:pt x="47" y="4"/>
                  <a:pt x="30" y="12"/>
                  <a:pt x="24" y="24"/>
                </a:cubicBezTo>
                <a:cubicBezTo>
                  <a:pt x="21" y="21"/>
                  <a:pt x="18" y="20"/>
                  <a:pt x="14" y="20"/>
                </a:cubicBezTo>
                <a:cubicBezTo>
                  <a:pt x="6" y="20"/>
                  <a:pt x="0" y="27"/>
                  <a:pt x="0" y="35"/>
                </a:cubicBezTo>
                <a:cubicBezTo>
                  <a:pt x="0" y="43"/>
                  <a:pt x="6" y="50"/>
                  <a:pt x="14" y="50"/>
                </a:cubicBezTo>
                <a:cubicBezTo>
                  <a:pt x="18" y="50"/>
                  <a:pt x="22" y="48"/>
                  <a:pt x="24" y="46"/>
                </a:cubicBezTo>
                <a:cubicBezTo>
                  <a:pt x="31" y="56"/>
                  <a:pt x="45" y="63"/>
                  <a:pt x="62" y="64"/>
                </a:cubicBezTo>
                <a:cubicBezTo>
                  <a:pt x="69" y="79"/>
                  <a:pt x="87" y="89"/>
                  <a:pt x="108" y="89"/>
                </a:cubicBezTo>
                <a:cubicBezTo>
                  <a:pt x="133" y="89"/>
                  <a:pt x="153" y="75"/>
                  <a:pt x="157" y="57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71" y="57"/>
                  <a:pt x="181" y="47"/>
                  <a:pt x="181" y="34"/>
                </a:cubicBezTo>
                <a:cubicBezTo>
                  <a:pt x="181" y="22"/>
                  <a:pt x="171" y="11"/>
                  <a:pt x="158" y="11"/>
                </a:cubicBezTo>
                <a:close/>
              </a:path>
            </a:pathLst>
          </a:custGeom>
          <a:solidFill>
            <a:srgbClr val="A4DCC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A9A565C-D48C-4C20-8D3C-B235233B29D6}"/>
              </a:ext>
            </a:extLst>
          </p:cNvPr>
          <p:cNvSpPr>
            <a:spLocks/>
          </p:cNvSpPr>
          <p:nvPr/>
        </p:nvSpPr>
        <p:spPr bwMode="auto">
          <a:xfrm>
            <a:off x="9544030" y="-34018"/>
            <a:ext cx="2155047" cy="798047"/>
          </a:xfrm>
          <a:custGeom>
            <a:avLst/>
            <a:gdLst>
              <a:gd name="T0" fmla="*/ 159 w 818"/>
              <a:gd name="T1" fmla="*/ 145 h 303"/>
              <a:gd name="T2" fmla="*/ 184 w 818"/>
              <a:gd name="T3" fmla="*/ 127 h 303"/>
              <a:gd name="T4" fmla="*/ 215 w 818"/>
              <a:gd name="T5" fmla="*/ 132 h 303"/>
              <a:gd name="T6" fmla="*/ 233 w 818"/>
              <a:gd name="T7" fmla="*/ 117 h 303"/>
              <a:gd name="T8" fmla="*/ 249 w 818"/>
              <a:gd name="T9" fmla="*/ 117 h 303"/>
              <a:gd name="T10" fmla="*/ 282 w 818"/>
              <a:gd name="T11" fmla="*/ 61 h 303"/>
              <a:gd name="T12" fmla="*/ 336 w 818"/>
              <a:gd name="T13" fmla="*/ 64 h 303"/>
              <a:gd name="T14" fmla="*/ 403 w 818"/>
              <a:gd name="T15" fmla="*/ 10 h 303"/>
              <a:gd name="T16" fmla="*/ 460 w 818"/>
              <a:gd name="T17" fmla="*/ 53 h 303"/>
              <a:gd name="T18" fmla="*/ 541 w 818"/>
              <a:gd name="T19" fmla="*/ 34 h 303"/>
              <a:gd name="T20" fmla="*/ 595 w 818"/>
              <a:gd name="T21" fmla="*/ 72 h 303"/>
              <a:gd name="T22" fmla="*/ 669 w 818"/>
              <a:gd name="T23" fmla="*/ 77 h 303"/>
              <a:gd name="T24" fmla="*/ 707 w 818"/>
              <a:gd name="T25" fmla="*/ 115 h 303"/>
              <a:gd name="T26" fmla="*/ 795 w 818"/>
              <a:gd name="T27" fmla="*/ 133 h 303"/>
              <a:gd name="T28" fmla="*/ 802 w 818"/>
              <a:gd name="T29" fmla="*/ 191 h 303"/>
              <a:gd name="T30" fmla="*/ 772 w 818"/>
              <a:gd name="T31" fmla="*/ 249 h 303"/>
              <a:gd name="T32" fmla="*/ 705 w 818"/>
              <a:gd name="T33" fmla="*/ 253 h 303"/>
              <a:gd name="T34" fmla="*/ 667 w 818"/>
              <a:gd name="T35" fmla="*/ 275 h 303"/>
              <a:gd name="T36" fmla="*/ 603 w 818"/>
              <a:gd name="T37" fmla="*/ 264 h 303"/>
              <a:gd name="T38" fmla="*/ 561 w 818"/>
              <a:gd name="T39" fmla="*/ 290 h 303"/>
              <a:gd name="T40" fmla="*/ 518 w 818"/>
              <a:gd name="T41" fmla="*/ 284 h 303"/>
              <a:gd name="T42" fmla="*/ 450 w 818"/>
              <a:gd name="T43" fmla="*/ 302 h 303"/>
              <a:gd name="T44" fmla="*/ 388 w 818"/>
              <a:gd name="T45" fmla="*/ 277 h 303"/>
              <a:gd name="T46" fmla="*/ 331 w 818"/>
              <a:gd name="T47" fmla="*/ 298 h 303"/>
              <a:gd name="T48" fmla="*/ 285 w 818"/>
              <a:gd name="T49" fmla="*/ 278 h 303"/>
              <a:gd name="T50" fmla="*/ 242 w 818"/>
              <a:gd name="T51" fmla="*/ 286 h 303"/>
              <a:gd name="T52" fmla="*/ 194 w 818"/>
              <a:gd name="T53" fmla="*/ 252 h 303"/>
              <a:gd name="T54" fmla="*/ 131 w 818"/>
              <a:gd name="T55" fmla="*/ 263 h 303"/>
              <a:gd name="T56" fmla="*/ 92 w 818"/>
              <a:gd name="T57" fmla="*/ 228 h 303"/>
              <a:gd name="T58" fmla="*/ 21 w 818"/>
              <a:gd name="T59" fmla="*/ 224 h 303"/>
              <a:gd name="T60" fmla="*/ 56 w 818"/>
              <a:gd name="T61" fmla="*/ 171 h 303"/>
              <a:gd name="T62" fmla="*/ 88 w 818"/>
              <a:gd name="T63" fmla="*/ 172 h 303"/>
              <a:gd name="T64" fmla="*/ 107 w 818"/>
              <a:gd name="T65" fmla="*/ 148 h 303"/>
              <a:gd name="T66" fmla="*/ 159 w 818"/>
              <a:gd name="T67" fmla="*/ 14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303">
                <a:moveTo>
                  <a:pt x="159" y="145"/>
                </a:moveTo>
                <a:cubicBezTo>
                  <a:pt x="159" y="145"/>
                  <a:pt x="166" y="131"/>
                  <a:pt x="184" y="127"/>
                </a:cubicBezTo>
                <a:cubicBezTo>
                  <a:pt x="200" y="123"/>
                  <a:pt x="215" y="132"/>
                  <a:pt x="215" y="132"/>
                </a:cubicBezTo>
                <a:cubicBezTo>
                  <a:pt x="215" y="132"/>
                  <a:pt x="225" y="120"/>
                  <a:pt x="233" y="117"/>
                </a:cubicBezTo>
                <a:cubicBezTo>
                  <a:pt x="240" y="115"/>
                  <a:pt x="249" y="117"/>
                  <a:pt x="249" y="117"/>
                </a:cubicBezTo>
                <a:cubicBezTo>
                  <a:pt x="249" y="117"/>
                  <a:pt x="246" y="71"/>
                  <a:pt x="282" y="61"/>
                </a:cubicBezTo>
                <a:cubicBezTo>
                  <a:pt x="315" y="51"/>
                  <a:pt x="336" y="64"/>
                  <a:pt x="336" y="64"/>
                </a:cubicBezTo>
                <a:cubicBezTo>
                  <a:pt x="336" y="64"/>
                  <a:pt x="353" y="0"/>
                  <a:pt x="403" y="10"/>
                </a:cubicBezTo>
                <a:cubicBezTo>
                  <a:pt x="453" y="20"/>
                  <a:pt x="460" y="53"/>
                  <a:pt x="460" y="53"/>
                </a:cubicBezTo>
                <a:cubicBezTo>
                  <a:pt x="460" y="53"/>
                  <a:pt x="495" y="21"/>
                  <a:pt x="541" y="34"/>
                </a:cubicBezTo>
                <a:cubicBezTo>
                  <a:pt x="577" y="45"/>
                  <a:pt x="595" y="72"/>
                  <a:pt x="595" y="72"/>
                </a:cubicBezTo>
                <a:cubicBezTo>
                  <a:pt x="595" y="72"/>
                  <a:pt x="640" y="61"/>
                  <a:pt x="669" y="77"/>
                </a:cubicBezTo>
                <a:cubicBezTo>
                  <a:pt x="698" y="92"/>
                  <a:pt x="707" y="115"/>
                  <a:pt x="707" y="115"/>
                </a:cubicBezTo>
                <a:cubicBezTo>
                  <a:pt x="707" y="115"/>
                  <a:pt x="773" y="95"/>
                  <a:pt x="795" y="133"/>
                </a:cubicBezTo>
                <a:cubicBezTo>
                  <a:pt x="818" y="171"/>
                  <a:pt x="802" y="191"/>
                  <a:pt x="802" y="191"/>
                </a:cubicBezTo>
                <a:cubicBezTo>
                  <a:pt x="802" y="191"/>
                  <a:pt x="808" y="237"/>
                  <a:pt x="772" y="249"/>
                </a:cubicBezTo>
                <a:cubicBezTo>
                  <a:pt x="728" y="264"/>
                  <a:pt x="705" y="253"/>
                  <a:pt x="705" y="253"/>
                </a:cubicBezTo>
                <a:cubicBezTo>
                  <a:pt x="705" y="253"/>
                  <a:pt x="703" y="267"/>
                  <a:pt x="667" y="275"/>
                </a:cubicBezTo>
                <a:cubicBezTo>
                  <a:pt x="631" y="283"/>
                  <a:pt x="603" y="264"/>
                  <a:pt x="603" y="264"/>
                </a:cubicBezTo>
                <a:cubicBezTo>
                  <a:pt x="603" y="264"/>
                  <a:pt x="596" y="290"/>
                  <a:pt x="561" y="290"/>
                </a:cubicBezTo>
                <a:cubicBezTo>
                  <a:pt x="526" y="290"/>
                  <a:pt x="518" y="284"/>
                  <a:pt x="518" y="284"/>
                </a:cubicBezTo>
                <a:cubicBezTo>
                  <a:pt x="518" y="284"/>
                  <a:pt x="485" y="303"/>
                  <a:pt x="450" y="302"/>
                </a:cubicBezTo>
                <a:cubicBezTo>
                  <a:pt x="418" y="301"/>
                  <a:pt x="388" y="277"/>
                  <a:pt x="388" y="277"/>
                </a:cubicBezTo>
                <a:cubicBezTo>
                  <a:pt x="388" y="277"/>
                  <a:pt x="369" y="300"/>
                  <a:pt x="331" y="298"/>
                </a:cubicBezTo>
                <a:cubicBezTo>
                  <a:pt x="291" y="296"/>
                  <a:pt x="293" y="280"/>
                  <a:pt x="285" y="278"/>
                </a:cubicBezTo>
                <a:cubicBezTo>
                  <a:pt x="278" y="277"/>
                  <a:pt x="260" y="290"/>
                  <a:pt x="242" y="286"/>
                </a:cubicBezTo>
                <a:cubicBezTo>
                  <a:pt x="220" y="282"/>
                  <a:pt x="194" y="252"/>
                  <a:pt x="194" y="252"/>
                </a:cubicBezTo>
                <a:cubicBezTo>
                  <a:pt x="194" y="252"/>
                  <a:pt x="154" y="270"/>
                  <a:pt x="131" y="263"/>
                </a:cubicBezTo>
                <a:cubicBezTo>
                  <a:pt x="108" y="256"/>
                  <a:pt x="92" y="228"/>
                  <a:pt x="92" y="228"/>
                </a:cubicBezTo>
                <a:cubicBezTo>
                  <a:pt x="80" y="238"/>
                  <a:pt x="42" y="233"/>
                  <a:pt x="21" y="224"/>
                </a:cubicBezTo>
                <a:cubicBezTo>
                  <a:pt x="0" y="215"/>
                  <a:pt x="16" y="172"/>
                  <a:pt x="56" y="171"/>
                </a:cubicBezTo>
                <a:cubicBezTo>
                  <a:pt x="71" y="170"/>
                  <a:pt x="88" y="172"/>
                  <a:pt x="88" y="172"/>
                </a:cubicBezTo>
                <a:cubicBezTo>
                  <a:pt x="88" y="172"/>
                  <a:pt x="101" y="155"/>
                  <a:pt x="107" y="148"/>
                </a:cubicBezTo>
                <a:cubicBezTo>
                  <a:pt x="118" y="138"/>
                  <a:pt x="140" y="136"/>
                  <a:pt x="159" y="145"/>
                </a:cubicBezTo>
              </a:path>
            </a:pathLst>
          </a:custGeom>
          <a:solidFill>
            <a:srgbClr val="A4DCC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7" name="CẤM BUÔN BÁN, CẤM REUP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387" y="1964444"/>
            <a:ext cx="1574155" cy="27984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8985" y="1717419"/>
            <a:ext cx="8439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 TIỂU HỌC ÁI MỘ A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2794" y="3861037"/>
            <a:ext cx="121919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Bài:Đoàn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76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    <p:cBhvr>
                                            <p:cTn id="3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-2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6" fill="hold">
                          <p:stCondLst>
                            <p:cond delay="0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375E-6 2.22222E-6 L -4.375E-6 0.00046 C 0.00105 -0.00371 0.00196 -0.00741 0.00313 -0.01088 C 0.00378 -0.01297 0.00482 -0.01459 0.00547 -0.01667 C 0.00573 -0.01783 0.00573 -0.01945 0.00612 -0.0206 C 0.00665 -0.02246 0.00717 -0.02408 0.00769 -0.02616 C 0.00834 -0.02894 0.0086 -0.03195 0.00925 -0.03472 C 0.00977 -0.03634 0.01029 -0.0382 0.01081 -0.04005 C 0.01107 -0.04121 0.01133 -0.04259 0.01159 -0.04422 C 0.01368 -0.06158 0.01342 -0.05949 0.01472 -0.07315 C 0.01407 -0.09213 0.0142 -0.11111 0.01316 -0.12963 C 0.0129 -0.13264 0.01133 -0.13426 0.01081 -0.13658 C 0.01016 -0.13889 0.01042 -0.14144 0.01003 -0.14352 C 0.00925 -0.14653 0.00782 -0.14908 0.00704 -0.15185 C 0.00651 -0.15324 0.00651 -0.15486 0.00612 -0.15602 C 0.00547 -0.15834 0.00469 -0.16065 0.00391 -0.16297 C 0.00248 -0.16713 0.0017 -0.16852 -4.375E-6 -0.17246 C -0.00156 -0.18102 -0.00182 -0.18403 -0.00364 -0.19074 C -0.00416 -0.19236 -0.00481 -0.19329 -0.0052 -0.19468 C -0.00585 -0.19884 -0.00612 -0.20301 -0.00677 -0.20718 C -0.00716 -0.20834 -0.00807 -0.20972 -0.00833 -0.21134 C -0.00937 -0.21621 -0.00872 -0.22014 -0.00976 -0.22523 C -0.01315 -0.23843 -0.00976 -0.21713 -0.01289 -0.23611 C -0.01328 -0.23843 -0.01354 -0.24074 -0.01367 -0.24306 C -0.01406 -0.24491 -0.01445 -0.24676 -0.01445 -0.24861 C -0.01484 -0.25185 -0.01497 -0.25602 -0.01523 -0.25996 C -0.01549 -0.26297 -0.01588 -0.26621 -0.01588 -0.26922 C -0.01549 -0.28611 -0.01523 -0.30324 -0.01445 -0.32037 C -0.01419 -0.32801 -0.01328 -0.32801 -0.01132 -0.33542 C -0.01015 -0.34051 -0.0108 -0.34144 -0.00976 -0.34792 C -0.00937 -0.35255 -0.00794 -0.35857 -0.00677 -0.3632 C -0.00677 -0.36412 -0.0052 -0.38148 -0.00455 -0.38634 C -0.00429 -0.38797 -0.00403 -0.38935 -0.00364 -0.39051 C -0.00065 -0.42778 -0.0013 -0.41343 -0.00299 -0.47639 C -0.00325 -0.48102 -0.00416 -0.48542 -0.00455 -0.49005 C -0.00559 -0.50278 -0.00559 -0.5206 -0.00755 -0.53148 L -0.00911 -0.53982 L -0.01132 -0.53426 " pathEditMode="relative" rAng="0" ptsTypes="AAAAAAAAAAAAAAAAAAAAAAAAAAAAAAAAAAAAAA">
                                          <p:cBhvr>
                                            <p:cTn id="39" dur="5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" y="-2696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5" grpId="0" animBg="1"/>
          <p:bldP spid="16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1025236" y="555154"/>
            <a:ext cx="10446328" cy="3970318"/>
          </a:xfrm>
          <a:prstGeom prst="rect">
            <a:avLst/>
          </a:prstGeom>
          <a:noFill/>
          <a:ln w="9525">
            <a:solidFill>
              <a:srgbClr val="FF1A0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Ngắt nghỉ hơi tự nhiên, đúng nhịp trong mỗi dòng thơ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To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nhịp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4/3.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Ba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nhịp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2/5: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rằng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: //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lặng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nhịp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trăng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endParaRPr lang="en-US" altLang="en-US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Sao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mờ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, /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Giọng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nhịp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khẩn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phấn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giọng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hòn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lửa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sập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nuôi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xoăn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lóe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huy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 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1006586" y="4918394"/>
            <a:ext cx="10178384" cy="830262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 khổ thơ có 4 dòng. Mỗi dòng có 7 chữ. Gọi là bài thơ thất ngôn tứ tuyệt.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3" descr="ANd9GcTjh-97lnq8yOTgo0UQtDPlCN78JIMwSot2DYVp6TXTIDJfz0CJjUnJ6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838" y="5678108"/>
            <a:ext cx="1438320" cy="11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348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6362700" y="2178169"/>
            <a:ext cx="5401154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Sao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chùm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đuôi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lóe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đua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nhô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huy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muôn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dặm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CC"/>
                </a:solidFill>
                <a:cs typeface="Arial" panose="020B0604020202020204" pitchFamily="34" charset="0"/>
              </a:rPr>
              <a:t>                             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6095998" y="1265600"/>
            <a:ext cx="0" cy="5029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1" y="6302375"/>
            <a:ext cx="32035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9"/>
          <p:cNvSpPr txBox="1">
            <a:spLocks noChangeArrowheads="1"/>
          </p:cNvSpPr>
          <p:nvPr/>
        </p:nvSpPr>
        <p:spPr bwMode="auto">
          <a:xfrm>
            <a:off x="1028700" y="1250852"/>
            <a:ext cx="533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then,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rằng: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altLang="en-US" sz="2400" dirty="0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521905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" y="42382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3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3" r="-3743"/>
          <a:stretch/>
        </p:blipFill>
        <p:spPr bwMode="auto">
          <a:xfrm>
            <a:off x="10701921" y="5638800"/>
            <a:ext cx="1491749" cy="120637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10286556" y="5649"/>
            <a:ext cx="19050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2B8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877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801033" y="3053557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Tìm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hiểu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bài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7" name="Picture 19" descr="t_1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4495800" cy="449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8" name="Picture 20" descr="images64306_tauthuy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4191000" cy="449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2286000" y="5980114"/>
            <a:ext cx="7772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đoàn</a:t>
            </a:r>
            <a:r>
              <a:rPr lang="nl-NL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thuyền đánh cá chuẩn bị ra khơi.</a:t>
            </a:r>
            <a:endParaRPr lang="en-US" altLang="en-US" sz="280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3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3" r="-3743"/>
          <a:stretch/>
        </p:blipFill>
        <p:spPr bwMode="auto">
          <a:xfrm>
            <a:off x="10701921" y="5638800"/>
            <a:ext cx="1491749" cy="120637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3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3" r="-3743"/>
          <a:stretch/>
        </p:blipFill>
        <p:spPr bwMode="auto">
          <a:xfrm>
            <a:off x="10701921" y="5638800"/>
            <a:ext cx="1491749" cy="120637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9906000" y="5649"/>
            <a:ext cx="2285556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2B8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4556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40" name="Picture 24" descr="image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461" y="1672923"/>
            <a:ext cx="4267200" cy="3048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2" name="Picture 26" descr="CA3819J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61" y="1672923"/>
            <a:ext cx="4267200" cy="3048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1"/>
          <p:cNvSpPr txBox="1">
            <a:spLocks noChangeArrowheads="1"/>
          </p:cNvSpPr>
          <p:nvPr/>
        </p:nvSpPr>
        <p:spPr bwMode="auto">
          <a:xfrm>
            <a:off x="723900" y="509007"/>
            <a:ext cx="1089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nl-NL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 ra khơi vào lúc nào? Những câu thơ nào cho biết điều đó?</a:t>
            </a: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2"/>
          <p:cNvSpPr txBox="1">
            <a:spLocks noChangeArrowheads="1"/>
          </p:cNvSpPr>
          <p:nvPr/>
        </p:nvSpPr>
        <p:spPr bwMode="auto">
          <a:xfrm>
            <a:off x="723900" y="4879388"/>
            <a:ext cx="104013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 ra khơi vào lúc chiều tối.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nl-NL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Câu thơ: </a:t>
            </a:r>
          </a:p>
          <a:p>
            <a:pPr indent="1828800" algn="just" eaLnBrk="1" hangingPunct="1">
              <a:spcBef>
                <a:spcPct val="0"/>
              </a:spcBef>
              <a:buFontTx/>
              <a:buNone/>
            </a:pPr>
            <a:r>
              <a:rPr lang="nl-NL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nl-NL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xuống </a:t>
            </a:r>
            <a:r>
              <a:rPr lang="nl-NL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</a:t>
            </a:r>
            <a:r>
              <a:rPr lang="nl-NL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hòn lửa.</a:t>
            </a:r>
          </a:p>
          <a:p>
            <a:pPr indent="1828800" algn="just" eaLnBrk="1" hangingPunct="1">
              <a:spcBef>
                <a:spcPct val="0"/>
              </a:spcBef>
              <a:buFontTx/>
              <a:buNone/>
            </a:pPr>
            <a:r>
              <a:rPr lang="nl-NL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Sóng đã cài then, đêm sập cửa.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 descr="Related imag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3" r="-3743"/>
          <a:stretch/>
        </p:blipFill>
        <p:spPr bwMode="auto">
          <a:xfrm>
            <a:off x="10701921" y="5638800"/>
            <a:ext cx="1491749" cy="120637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9906000" y="5649"/>
            <a:ext cx="2285556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2B8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5244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8" name="Picture 18" descr="Binh_Minh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09" y="1048310"/>
            <a:ext cx="4267200" cy="3044864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1" name="Picture 21" descr="P16-17-NS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27" y="1048310"/>
            <a:ext cx="4267200" cy="3044864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3"/>
          <p:cNvSpPr txBox="1">
            <a:spLocks noChangeArrowheads="1"/>
          </p:cNvSpPr>
          <p:nvPr/>
        </p:nvSpPr>
        <p:spPr bwMode="auto">
          <a:xfrm>
            <a:off x="195964" y="102160"/>
            <a:ext cx="11746654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l-NL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 trở về vào lúc nào? Em biết điều đó nhờ những câu thơ nào?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2929120" y="4237379"/>
            <a:ext cx="9365673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 trở về vào lúc bình minh. </a:t>
            </a: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nl-NL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nl-NL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thơ cho biết điều đó: </a:t>
            </a:r>
            <a:endParaRPr lang="nl-NL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nl-NL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l-NL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nl-NL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 kéo lưới kịp trời sáng.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nl-NL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Vảy </a:t>
            </a:r>
            <a:r>
              <a:rPr lang="nl-NL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 đuôi vàng loé rạng đông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nl-NL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Lưới </a:t>
            </a:r>
            <a:r>
              <a:rPr lang="nl-NL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buồm lên đón nắng hồng.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nl-NL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Mặt </a:t>
            </a:r>
            <a:r>
              <a:rPr lang="nl-NL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đội biển nhô màu mới.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28800" eaLnBrk="1" hangingPunct="1">
              <a:spcBef>
                <a:spcPct val="0"/>
              </a:spcBef>
              <a:buFontTx/>
              <a:buNone/>
            </a:pP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0926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487054" y="3761509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 b="1" i="1">
              <a:solidFill>
                <a:srgbClr val="009900"/>
              </a:solidFill>
              <a:cs typeface="Arial" panose="020B0604020202020204" pitchFamily="34" charset="0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487054" y="1551709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1487054" y="3228109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cs typeface="Arial" panose="020B0604020202020204" pitchFamily="34" charset="0"/>
            </a:endParaRP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725054" y="2411628"/>
            <a:ext cx="1084463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Những hình ảnh nói lên vẻ đẹp huy hoàng của biển</a:t>
            </a:r>
            <a:r>
              <a:rPr lang="pt-BR" alt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pt-BR" altLang="en-US" sz="38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indent="855663" eaLnBrk="1" hangingPunct="1">
              <a:spcBef>
                <a:spcPct val="0"/>
              </a:spcBef>
              <a:buFontTx/>
              <a:buNone/>
            </a:pPr>
            <a:r>
              <a:rPr lang="pt-BR" alt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“Mặt trời xuống biển như hòn lửa</a:t>
            </a:r>
            <a:br>
              <a:rPr lang="pt-BR" alt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alt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	Sóng đã cài then, đêm sập cửa</a:t>
            </a:r>
            <a:br>
              <a:rPr lang="pt-BR" alt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alt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	Mặt trời đội biển nhô màu mới </a:t>
            </a:r>
            <a:br>
              <a:rPr lang="pt-BR" alt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alt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	Mắt cá huy hoàng muôn dặm phơi”.</a:t>
            </a:r>
            <a:endParaRPr lang="en-US" altLang="en-US" sz="38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698015" y="280237"/>
            <a:ext cx="108692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nl-NL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hình ảnh nói lên vẻ đẹp huy hoàng của biển?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904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/>
      <p:bldP spid="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28"/>
          <p:cNvSpPr txBox="1">
            <a:spLocks noChangeArrowheads="1"/>
          </p:cNvSpPr>
          <p:nvPr/>
        </p:nvSpPr>
        <p:spPr bwMode="auto">
          <a:xfrm>
            <a:off x="565727" y="872799"/>
            <a:ext cx="1089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nl-NL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</a:t>
            </a:r>
            <a:r>
              <a:rPr lang="nl-NL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Công việc lao động của những người đánh cá được miêu tả đẹp như thế nào?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Text Box 29"/>
          <p:cNvSpPr txBox="1">
            <a:spLocks noChangeArrowheads="1"/>
          </p:cNvSpPr>
          <p:nvPr/>
        </p:nvSpPr>
        <p:spPr bwMode="auto">
          <a:xfrm>
            <a:off x="636738" y="2505381"/>
            <a:ext cx="992663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của họ thật hay, thật vui vẻ, hào hứng: 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nl-N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kéo lưới cũng được miêu tả thật đẹp: 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kéo xoăn tay chùm cá nặng…nắng hồng </a:t>
            </a:r>
            <a:endParaRPr lang="nl-NL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đoàn 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miêu tả thật đẹp: </a:t>
            </a:r>
            <a:r>
              <a:rPr lang="nl-N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hát căng buồm với gió khơi, đoàn thuyền chạy đua cùng mặt trời. </a:t>
            </a:r>
            <a:endParaRPr lang="en-US" alt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3812" y="17506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3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3" r="-3743"/>
          <a:stretch/>
        </p:blipFill>
        <p:spPr bwMode="auto">
          <a:xfrm>
            <a:off x="10563375" y="5625358"/>
            <a:ext cx="1491749" cy="120637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82494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uild="p"/>
      <p:bldP spid="92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4" descr="keolu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10" descr="fish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290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12" descr="images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413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15" descr="small_11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413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7486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865239" y="1934961"/>
            <a:ext cx="1033576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thơ giúp em hiểu điều gì? Chọn ý trả lời đúng nhất.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Bài thơ ca ngợi vẻ đẹp huy hoàng của biển.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Bài thơ ca ngợi vẻ đẹp của người lao động.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Cả hai ý trên.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840265" y="4456735"/>
            <a:ext cx="533400" cy="6858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4" name="Rounded Rectangle 3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3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3" r="-3743"/>
          <a:stretch/>
        </p:blipFill>
        <p:spPr bwMode="auto">
          <a:xfrm>
            <a:off x="10134601" y="5180010"/>
            <a:ext cx="2059070" cy="166516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-444" y="810568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443" y="105424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02738742073dbf1cdb57658d21d6cb40can_30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6573" t="9444" r="6103" b="12713"/>
          <a:stretch/>
        </p:blipFill>
        <p:spPr>
          <a:xfrm>
            <a:off x="533400" y="1322714"/>
            <a:ext cx="3505200" cy="4114800"/>
          </a:xfrm>
          <a:ln w="127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511556" y="839458"/>
            <a:ext cx="6779342" cy="489364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6" algn="just">
              <a:buClr>
                <a:srgbClr val="FF0000"/>
              </a:buClr>
              <a:tabLst>
                <a:tab pos="447675" algn="l"/>
              </a:tabLst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1919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2005.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Quê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Tĩnh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Huy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Cận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tiêu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Nam.</a:t>
            </a:r>
          </a:p>
          <a:p>
            <a:pPr algn="just"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1996,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phong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tặng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Giải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thưởng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Hồ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Chí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Minh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nghệ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thuật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buFontTx/>
              <a:buChar char="-"/>
              <a:defRPr/>
            </a:pP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</a:rPr>
              <a:t>Tháng 6 năm 2001, Huy Cận được bầu 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Viện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Sĩ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Viện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Hàn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Lâm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Thơ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giới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2005,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truy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tặng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Huân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chương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Sao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Vàng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3" name="Picture 13" descr="ANd9GcTjh-97lnq8yOTgo0UQtDPlCN78JIMwSot2DYVp6TXTIDJfz0CJjUnJ6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487" y="5437514"/>
            <a:ext cx="1742671" cy="137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79004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993058" y="3210221"/>
            <a:ext cx="10274710" cy="16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nl-NL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Bài thơ ca ngợi vẻ đẹp huy hoàng của biển, vẻ đẹp của những người lao động trên biển. 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08090" y="2294094"/>
            <a:ext cx="34363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7236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257800" y="3041650"/>
            <a:ext cx="46482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Học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thuộc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lòng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838200" y="1736116"/>
            <a:ext cx="710752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763" name="Text Box 19"/>
          <p:cNvSpPr txBox="1">
            <a:spLocks noChangeArrowheads="1"/>
          </p:cNvSpPr>
          <p:nvPr/>
        </p:nvSpPr>
        <p:spPr bwMode="auto">
          <a:xfrm>
            <a:off x="851545" y="4647091"/>
            <a:ext cx="584647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ta,đoàn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r>
              <a:rPr lang="en-US" altLang="en-US" sz="2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59764" name="Text Box 20"/>
          <p:cNvSpPr txBox="1">
            <a:spLocks noChangeArrowheads="1"/>
          </p:cNvSpPr>
          <p:nvPr/>
        </p:nvSpPr>
        <p:spPr bwMode="auto">
          <a:xfrm>
            <a:off x="6386761" y="3137861"/>
            <a:ext cx="510588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24"/>
          <a:stretch>
            <a:fillRect/>
          </a:stretch>
        </p:blipFill>
        <p:spPr bwMode="auto">
          <a:xfrm>
            <a:off x="2181225" y="1860186"/>
            <a:ext cx="4305438" cy="156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03" y="3211474"/>
            <a:ext cx="3984407" cy="169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57" y="4682299"/>
            <a:ext cx="3951440" cy="178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3" descr="Related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3" r="-3743"/>
          <a:stretch/>
        </p:blipFill>
        <p:spPr bwMode="auto">
          <a:xfrm>
            <a:off x="10701921" y="5638800"/>
            <a:ext cx="1491749" cy="120637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0" y="613449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-443" y="105424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8460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2" grpId="0"/>
      <p:bldP spid="159763" grpId="0"/>
      <p:bldP spid="159764" grpId="0"/>
      <p:bldP spid="1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5"/>
          <p:cNvSpPr>
            <a:spLocks noChangeArrowheads="1"/>
          </p:cNvSpPr>
          <p:nvPr/>
        </p:nvSpPr>
        <p:spPr bwMode="auto">
          <a:xfrm>
            <a:off x="1157527" y="1354168"/>
            <a:ext cx="3581400" cy="5410200"/>
          </a:xfrm>
          <a:prstGeom prst="vertic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then,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ta,đoàn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939" name="AutoShape 6"/>
          <p:cNvSpPr>
            <a:spLocks noChangeArrowheads="1"/>
          </p:cNvSpPr>
          <p:nvPr/>
        </p:nvSpPr>
        <p:spPr bwMode="auto">
          <a:xfrm>
            <a:off x="6248400" y="1334503"/>
            <a:ext cx="4800600" cy="5105400"/>
          </a:xfrm>
          <a:prstGeom prst="vertic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Sao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mờ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xoăn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chùm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Vảy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đuôi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lóe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rạng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căng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khơi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đua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nhô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huy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muôn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dặm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phơi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63848" name="AutoShape 8"/>
          <p:cNvSpPr>
            <a:spLocks noChangeArrowheads="1"/>
          </p:cNvSpPr>
          <p:nvPr/>
        </p:nvSpPr>
        <p:spPr bwMode="auto">
          <a:xfrm>
            <a:off x="2071927" y="2192368"/>
            <a:ext cx="2743200" cy="1219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49" name="AutoShape 9"/>
          <p:cNvSpPr>
            <a:spLocks noChangeArrowheads="1"/>
          </p:cNvSpPr>
          <p:nvPr/>
        </p:nvSpPr>
        <p:spPr bwMode="auto">
          <a:xfrm>
            <a:off x="2071927" y="3563968"/>
            <a:ext cx="2895600" cy="1143000"/>
          </a:xfrm>
          <a:prstGeom prst="cloudCallout">
            <a:avLst>
              <a:gd name="adj1" fmla="val -45250"/>
              <a:gd name="adj2" fmla="val 7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50" name="AutoShape 10"/>
          <p:cNvSpPr>
            <a:spLocks noChangeArrowheads="1"/>
          </p:cNvSpPr>
          <p:nvPr/>
        </p:nvSpPr>
        <p:spPr bwMode="auto">
          <a:xfrm>
            <a:off x="2071927" y="4935568"/>
            <a:ext cx="2895600" cy="1143000"/>
          </a:xfrm>
          <a:prstGeom prst="cloudCallout">
            <a:avLst>
              <a:gd name="adj1" fmla="val -11421"/>
              <a:gd name="adj2" fmla="val 59093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53" name="AutoShape 13"/>
          <p:cNvSpPr>
            <a:spLocks noChangeArrowheads="1"/>
          </p:cNvSpPr>
          <p:nvPr/>
        </p:nvSpPr>
        <p:spPr bwMode="auto">
          <a:xfrm>
            <a:off x="6833639" y="2460071"/>
            <a:ext cx="3962400" cy="1828800"/>
          </a:xfrm>
          <a:prstGeom prst="irregularSeal1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54" name="AutoShape 14"/>
          <p:cNvSpPr>
            <a:spLocks noChangeArrowheads="1"/>
          </p:cNvSpPr>
          <p:nvPr/>
        </p:nvSpPr>
        <p:spPr bwMode="auto">
          <a:xfrm>
            <a:off x="7062239" y="3869771"/>
            <a:ext cx="3733800" cy="2019300"/>
          </a:xfrm>
          <a:prstGeom prst="irregularSeal1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ounded Rectangle 11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3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3" r="-3743"/>
          <a:stretch/>
        </p:blipFill>
        <p:spPr bwMode="auto">
          <a:xfrm>
            <a:off x="10701921" y="5638800"/>
            <a:ext cx="1491749" cy="120637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0" y="613449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-443" y="105424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372600" y="5649"/>
            <a:ext cx="2818956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2B8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 animBg="1"/>
      <p:bldP spid="163849" grpId="0" animBg="1"/>
      <p:bldP spid="163850" grpId="0" animBg="1"/>
      <p:bldP spid="163853" grpId="0" animBg="1"/>
      <p:bldP spid="163854" grpId="0" animBg="1"/>
      <p:bldP spid="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257800" y="3041650"/>
            <a:ext cx="46482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Đọc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diễn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cảm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715000" y="3041650"/>
            <a:ext cx="4038600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Luyện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</a:rPr>
              <a:t>đọc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32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6362700" y="2178169"/>
            <a:ext cx="5105401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Sao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mờ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kịp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chùm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đuôi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lóe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chạy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đua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nhô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Mắt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huy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muôn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dặm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CC"/>
                </a:solidFill>
                <a:cs typeface="Arial" panose="020B0604020202020204" pitchFamily="34" charset="0"/>
              </a:rPr>
              <a:t>                               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6095998" y="1265600"/>
            <a:ext cx="0" cy="50292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1" y="6302375"/>
            <a:ext cx="32035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9"/>
          <p:cNvSpPr txBox="1">
            <a:spLocks noChangeArrowheads="1"/>
          </p:cNvSpPr>
          <p:nvPr/>
        </p:nvSpPr>
        <p:spPr bwMode="auto">
          <a:xfrm>
            <a:off x="1028700" y="1250852"/>
            <a:ext cx="533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521905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" y="42382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86556" y="5649"/>
            <a:ext cx="1905000" cy="609600"/>
          </a:xfrm>
          <a:prstGeom prst="roundRect">
            <a:avLst/>
          </a:prstGeom>
          <a:solidFill>
            <a:srgbClr val="FF0000"/>
          </a:solidFill>
          <a:ln>
            <a:solidFill>
              <a:srgbClr val="2B8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 descr="ANd9GcTjh-97lnq8yOTgo0UQtDPlCN78JIMwSot2DYVp6TXTIDJfz0CJjUnJ6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838" y="5678108"/>
            <a:ext cx="1438320" cy="11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00731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521905"/>
            <a:ext cx="1219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" y="42382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564950" y="1545225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251799" y="2409470"/>
            <a:ext cx="399189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cài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then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sập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căng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uôi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xoăn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tay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lóe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3" descr="ANd9GcTjh-97lnq8yOTgo0UQtDPlCN78JIMwSot2DYVp6TXTIDJfz0CJjUnJ6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02110"/>
            <a:ext cx="2166958" cy="171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0144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Text Box 17"/>
          <p:cNvSpPr txBox="1">
            <a:spLocks noChangeArrowheads="1"/>
          </p:cNvSpPr>
          <p:nvPr/>
        </p:nvSpPr>
        <p:spPr bwMode="auto">
          <a:xfrm>
            <a:off x="-1" y="159109"/>
            <a:ext cx="1219367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609600" y="927100"/>
            <a:ext cx="11049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dệt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luồn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dệt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0" descr="https://4.bp.blogspot.com/-r9wn0AB-ACU/V8E1Pzj4ykI/AAAAAAAAAMY/3owZqz0erGUzk6Tm3Yl7lD6d7fYbyv8IQCLcB/s320/xel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2249488"/>
            <a:ext cx="82121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191000" y="5334001"/>
            <a:ext cx="3230563" cy="1031875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" name="Rounded Rectangle 5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3" descr="ANd9GcTjh-97lnq8yOTgo0UQtDPlCN78JIMwSot2DYVp6TXTIDJfz0CJjUnJ6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838" y="5678108"/>
            <a:ext cx="1438320" cy="11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17392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uild="p" autoUpdateAnimBg="0"/>
      <p:bldP spid="6155" grpId="0" autoUpdateAnimBg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799"/>
            <a:ext cx="8343819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4457478" y="322416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 then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3" descr="ANd9GcTjh-97lnq8yOTgo0UQtDPlCN78JIMwSot2DYVp6TXTIDJfz0CJjUnJ6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838" y="5678108"/>
            <a:ext cx="1438320" cy="11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Doan-thuyen-danh-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6" y="1143000"/>
            <a:ext cx="9090025" cy="4953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4408488" y="359722"/>
            <a:ext cx="342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xoăn tay</a:t>
            </a:r>
            <a:endParaRPr lang="en-US" altLang="en-US" b="1" dirty="0">
              <a:solidFill>
                <a:srgbClr val="D809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3" descr="ANd9GcTjh-97lnq8yOTgo0UQtDPlCN78JIMwSot2DYVp6TXTIDJfz0CJjUnJ6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838" y="5678108"/>
            <a:ext cx="1438320" cy="11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7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a th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378" y="3379905"/>
            <a:ext cx="7162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6" name="Text Box 2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072730" y="2436812"/>
            <a:ext cx="4022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bạc</a:t>
            </a:r>
            <a:endParaRPr lang="en-US" altLang="en-US" sz="48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 Box 2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084415" y="5834011"/>
            <a:ext cx="4022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</a:t>
            </a:r>
            <a:r>
              <a:rPr lang="en-US" altLang="en-US" sz="4800" b="1" dirty="0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800" b="1" dirty="0" err="1">
                <a:solidFill>
                  <a:srgbClr val="D8090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</a:t>
            </a:r>
            <a:endParaRPr lang="en-US" altLang="en-US" sz="4800" b="1" dirty="0">
              <a:solidFill>
                <a:srgbClr val="D8090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467600" y="5312329"/>
            <a:ext cx="7620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vi-VN">
              <a:solidFill>
                <a:srgbClr val="FFFFFF"/>
              </a:solidFill>
            </a:endParaRPr>
          </a:p>
        </p:txBody>
      </p:sp>
      <p:pic>
        <p:nvPicPr>
          <p:cNvPr id="9226" name="Picture 10" descr="G:\cabacma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5337" y="260973"/>
            <a:ext cx="5497513" cy="226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427703" y="162232"/>
            <a:ext cx="11336151" cy="6533038"/>
          </a:xfrm>
          <a:prstGeom prst="round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 descr="ANd9GcTjh-97lnq8yOTgo0UQtDPlCN78JIMwSot2DYVp6TXTIDJfz0CJjUnJ6l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720" y="5562600"/>
            <a:ext cx="1584438" cy="125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1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1301</Words>
  <Application>Microsoft Office PowerPoint</Application>
  <PresentationFormat>Widescreen</PresentationFormat>
  <Paragraphs>167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MTC</cp:lastModifiedBy>
  <cp:revision>18</cp:revision>
  <dcterms:created xsi:type="dcterms:W3CDTF">2022-02-23T03:59:42Z</dcterms:created>
  <dcterms:modified xsi:type="dcterms:W3CDTF">2023-02-24T05:25:39Z</dcterms:modified>
</cp:coreProperties>
</file>