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91" r:id="rId3"/>
    <p:sldId id="293" r:id="rId4"/>
    <p:sldId id="281" r:id="rId5"/>
    <p:sldId id="282" r:id="rId6"/>
    <p:sldId id="264" r:id="rId7"/>
    <p:sldId id="294" r:id="rId8"/>
    <p:sldId id="265" r:id="rId9"/>
    <p:sldId id="284" r:id="rId10"/>
    <p:sldId id="267" r:id="rId11"/>
    <p:sldId id="296" r:id="rId12"/>
    <p:sldId id="295" r:id="rId13"/>
    <p:sldId id="297" r:id="rId14"/>
    <p:sldId id="269" r:id="rId15"/>
    <p:sldId id="298" r:id="rId16"/>
    <p:sldId id="299" r:id="rId17"/>
    <p:sldId id="300" r:id="rId18"/>
    <p:sldId id="302" r:id="rId19"/>
    <p:sldId id="301" r:id="rId20"/>
    <p:sldId id="303" r:id="rId21"/>
    <p:sldId id="268" r:id="rId22"/>
    <p:sldId id="270" r:id="rId23"/>
    <p:sldId id="304" r:id="rId24"/>
    <p:sldId id="305" r:id="rId25"/>
    <p:sldId id="306" r:id="rId26"/>
    <p:sldId id="280" r:id="rId27"/>
    <p:sldId id="260" r:id="rId28"/>
    <p:sldId id="288" r:id="rId29"/>
    <p:sldId id="307"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20/2/2023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7.emf"/><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7.emf"/><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1.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8.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2025" y="400050"/>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 xmlns:a16="http://schemas.microsoft.com/office/drawing/2014/main"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 xmlns:a16="http://schemas.microsoft.com/office/drawing/2014/main"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 xmlns:a16="http://schemas.microsoft.com/office/drawing/2014/main"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nl-NL"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 KÊU GỌI TOÀN DÂN TẬP THỂ DỤC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a:t>
              </a:r>
            </a:p>
          </p:txBody>
        </p:sp>
      </p:grpSp>
      <p:pic>
        <p:nvPicPr>
          <p:cNvPr id="7" name="Picture 6">
            <a:extLst>
              <a:ext uri="{FF2B5EF4-FFF2-40B4-BE49-F238E27FC236}">
                <a16:creationId xmlns=""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 xmlns:a16="http://schemas.microsoft.com/office/drawing/2014/main" id="{B95622FD-5C39-4B44-A2CE-812991E8A35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Times New Roman" panose="02020603050405020304" pitchFamily="18" charset="0"/>
                  <a:cs typeface="Times New Roman" panose="02020603050405020304" pitchFamily="18" charset="0"/>
                </a:rPr>
                <a:t>dân</a:t>
              </a:r>
              <a:r>
                <a:rPr lang="en-US" sz="6600" b="1" dirty="0">
                  <a:solidFill>
                    <a:schemeClr val="accent6"/>
                  </a:solidFill>
                  <a:latin typeface="Times New Roman" panose="02020603050405020304" pitchFamily="18" charset="0"/>
                  <a:cs typeface="Times New Roman" panose="02020603050405020304" pitchFamily="18" charset="0"/>
                </a:rPr>
                <a:t> </a:t>
              </a:r>
              <a:r>
                <a:rPr lang="en-US" sz="6600" b="1" dirty="0" err="1">
                  <a:solidFill>
                    <a:schemeClr val="accent6"/>
                  </a:solidFill>
                  <a:latin typeface="Times New Roman" panose="02020603050405020304" pitchFamily="18" charset="0"/>
                  <a:cs typeface="Times New Roman" panose="02020603050405020304" pitchFamily="18" charset="0"/>
                </a:rPr>
                <a:t>chủ</a:t>
              </a:r>
              <a:endParaRPr lang="en-US" sz="6600" b="1" dirty="0">
                <a:solidFill>
                  <a:schemeClr val="accent6"/>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Times New Roman" panose="02020603050405020304" pitchFamily="18" charset="0"/>
                <a:cs typeface="Times New Roman" panose="02020603050405020304" pitchFamily="18" charset="0"/>
              </a:rPr>
              <a:t>C</a:t>
            </a:r>
            <a:r>
              <a:rPr lang="vi-VN" sz="4000" b="1" dirty="0">
                <a:latin typeface="Times New Roman" panose="02020603050405020304" pitchFamily="18" charset="0"/>
                <a:cs typeface="Times New Roman" panose="02020603050405020304" pitchFamily="18" charset="0"/>
              </a:rPr>
              <a:t>hế độ xã hội đảm bảo quyền làm chủ của người dân</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Giải nghĩa từ khó hiểu</a:t>
              </a:r>
              <a:endParaRPr lang="en-US" sz="3200" b="1" dirty="0">
                <a:solidFill>
                  <a:schemeClr val="bg1"/>
                </a:solidFill>
                <a:latin typeface="Times New Roman" panose="02020603050405020304" pitchFamily="18" charset="0"/>
                <a:cs typeface="Times New Roman" panose="02020603050405020304" pitchFamily="18" charset="0"/>
              </a:endParaRPr>
            </a:p>
          </p:txBody>
        </p:sp>
      </p:grpSp>
      <p:pic>
        <p:nvPicPr>
          <p:cNvPr id="1026" name="Picture 2" descr="Khái niệm về Dân chủ và đặc điểm của nền Dân chủ Xã Hội Chủ Nghĩa ?">
            <a:extLst>
              <a:ext uri="{FF2B5EF4-FFF2-40B4-BE49-F238E27FC236}">
                <a16:creationId xmlns=""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 xmlns:a16="http://schemas.microsoft.com/office/drawing/2014/main" id="{B95622FD-5C39-4B44-A2CE-812991E8A35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bồi</a:t>
              </a:r>
              <a:r>
                <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a:t>
              </a:r>
              <a:endPar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 cho khỏe mạnh hơn</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050" name="Picture 2" descr="7 món ăn bồi bổ cơ thể bạn nên bổ sung thường xuyên">
            <a:extLst>
              <a:ext uri="{FF2B5EF4-FFF2-40B4-BE49-F238E27FC236}">
                <a16:creationId xmlns=""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 xmlns:a16="http://schemas.microsoft.com/office/drawing/2014/main" id="{B95622FD-5C39-4B44-A2CE-812991E8A35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bổn</a:t>
              </a:r>
              <a:r>
                <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phận</a:t>
              </a:r>
              <a:endPar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 xmlns:a16="http://schemas.microsoft.com/office/drawing/2014/main" id="{B95622FD-5C39-4B44-A2CE-812991E8A35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hí</a:t>
              </a:r>
              <a:r>
                <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huyết</a:t>
              </a:r>
              <a:endPar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t>
            </a:r>
            <a:r>
              <a:rPr lang="vi-VN"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ơi sức </a:t>
            </a:r>
            <a:r>
              <a:rPr lang="vi-VN" sz="4800" b="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 </a:t>
            </a:r>
            <a:r>
              <a:rPr lang="vi-VN" sz="4800" b="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máu, tạo </a:t>
            </a:r>
            <a:r>
              <a:rPr lang="vi-VN"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nên sức sống của con người</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4098" name="Picture 2" descr="Khí huyết kém lưu thông và các bệnh thường gặp">
            <a:extLst>
              <a:ext uri="{FF2B5EF4-FFF2-40B4-BE49-F238E27FC236}">
                <a16:creationId xmlns=""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 xmlns:a16="http://schemas.microsoft.com/office/drawing/2014/main"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 xmlns:a16="http://schemas.microsoft.com/office/drawing/2014/main" id="{B95622FD-5C39-4B44-A2CE-812991E8A35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endPar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Thông</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suốt</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ứ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đọng</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2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3. </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kĩ</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kêu</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gọi</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3" name="Group 2"/>
          <p:cNvGrpSpPr/>
          <p:nvPr/>
        </p:nvGrpSpPr>
        <p:grpSpPr>
          <a:xfrm>
            <a:off x="-58610" y="-714980"/>
            <a:ext cx="9335648" cy="3653846"/>
            <a:chOff x="943147" y="-714980"/>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147" y="-714980"/>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Bác Hồ đã khẳng định sức khỏe cần thiết thế nào trong xây dựng và bảo vệ đất nước?</a:t>
              </a:r>
            </a:p>
          </p:txBody>
        </p:sp>
      </p:grpSp>
      <p:sp>
        <p:nvSpPr>
          <p:cNvPr id="4" name="TextBox 3">
            <a:extLst>
              <a:ext uri="{FF2B5EF4-FFF2-40B4-BE49-F238E27FC236}">
                <a16:creationId xmlns=""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iữ gìn dân chủ, xây dựng nước nhà, gây đời sống mới, việc gì cũng cần có sức khỏe thì mới làm thành công. Một người dân mạnh khỏe là cả nước </a:t>
            </a:r>
            <a:r>
              <a:rPr lang="vi-VN" sz="32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mạnh </a:t>
            </a:r>
            <a:r>
              <a:rPr lang="vi-VN" sz="32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khỏe</a:t>
            </a:r>
            <a:r>
              <a:rPr lang="en-US" sz="32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kĩ</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Để có sức khỏe, mỗi người dân cần làm gì?</a:t>
              </a:r>
            </a:p>
          </p:txBody>
        </p:sp>
      </p:grpSp>
      <p:sp>
        <p:nvSpPr>
          <p:cNvPr id="4" name="TextBox 3">
            <a:extLst>
              <a:ext uri="{FF2B5EF4-FFF2-40B4-BE49-F238E27FC236}">
                <a16:creationId xmlns=""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Mỗi người dân cần tập thể dục hằng ngày để có sức khỏe</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2 câu văn cuối và tìm ra câu cho thấy tấm gương tập thể dục của Bác</a:t>
            </a: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108762" y="-469807"/>
            <a:ext cx="8941980" cy="3653846"/>
            <a:chOff x="1092531" y="-469807"/>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531" y="-469807"/>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 nào trong bài cho thấy tấm gương tập thể dục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 </a:t>
              </a:r>
              <a:r>
                <a:rPr kumimoji="0" lang="vi-VN" sz="36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Bác</a:t>
              </a:r>
              <a:r>
                <a:rPr kumimoji="0" lang="en-US" sz="3600" b="1"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 name="TextBox 3">
            <a:extLst>
              <a:ext uri="{FF2B5EF4-FFF2-40B4-BE49-F238E27FC236}">
                <a16:creationId xmlns=""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Tự tôi, ngày nào tôi </a:t>
            </a:r>
            <a:r>
              <a:rPr lang="vi-VN" sz="40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cũng </a:t>
            </a:r>
            <a:r>
              <a:rPr lang="vi-VN" sz="40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40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Tìm ý tương ứng với mỗi đoạn </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a:t>
              </a:r>
              <a:r>
                <a:rPr kumimoji="0" lang="vi-VN" sz="36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5F95ABB7-01DE-4F15-AAD2-178B532180EF}"/>
              </a:ext>
            </a:extLst>
          </p:cNvPr>
          <p:cNvCxnSpPr>
            <a:cxnSpLocks/>
          </p:cNvCxnSpPr>
          <p:nvPr/>
        </p:nvCxnSpPr>
        <p:spPr>
          <a:xfrm flipV="1">
            <a:off x="4114800" y="3709078"/>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 xmlns:a16="http://schemas.microsoft.com/office/drawing/2014/main" id="{D966A7B8-CA18-4810-8B0A-2D7AEADCC6D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 xmlns:asvg="http://schemas.microsoft.com/office/drawing/2016/SVG/main"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 xmlns:a16="http://schemas.microsoft.com/office/drawing/2014/main" id="{6833E7F4-4B29-4FA9-8B51-1E7BA924FFBD}"/>
              </a:ext>
            </a:extLst>
          </p:cNvPr>
          <p:cNvSpPr txBox="1"/>
          <p:nvPr/>
        </p:nvSpPr>
        <p:spPr>
          <a:xfrm>
            <a:off x="1030310" y="838200"/>
            <a:ext cx="9593673" cy="923330"/>
          </a:xfrm>
          <a:prstGeom prst="rect">
            <a:avLst/>
          </a:prstGeom>
          <a:noFill/>
        </p:spPr>
        <p:txBody>
          <a:bodyPr wrap="square" lIns="0" tIns="0" rIns="0" bIns="0" rtlCol="0">
            <a:spAutoFit/>
          </a:bodyPr>
          <a:lstStyle/>
          <a:p>
            <a:pPr algn="ct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chính</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Times New Roman" panose="02020603050405020304" pitchFamily="18" charset="0"/>
                <a:ea typeface="Arial-Rounded" panose="020B0500000000000000" pitchFamily="34" charset="0"/>
                <a:cs typeface="Times New Roman" panose="02020603050405020304" pitchFamily="18"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8" name="TextBox 17">
            <a:extLst>
              <a:ext uri="{FF2B5EF4-FFF2-40B4-BE49-F238E27FC236}">
                <a16:creationId xmlns=""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Times New Roman" panose="02020603050405020304" pitchFamily="18" charset="0"/>
                <a:ea typeface="Arial-Rounded" panose="020B0500000000000000" pitchFamily="34" charset="0"/>
                <a:cs typeface="Times New Roman" panose="02020603050405020304" pitchFamily="18" charset="0"/>
              </a:rPr>
              <a:t>Đọc rõ ràng, diễn cảm thể hiện được hiệu lực của lời kêu gọi, khích lệ. </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ABACE17C-B82C-4FAF-B270-24489992A42F}"/>
              </a:ext>
            </a:extLst>
          </p:cNvPr>
          <p:cNvSpPr txBox="1"/>
          <p:nvPr/>
        </p:nvSpPr>
        <p:spPr>
          <a:xfrm>
            <a:off x="2819400" y="4444241"/>
            <a:ext cx="7372588" cy="1231106"/>
          </a:xfrm>
          <a:prstGeom prst="rect">
            <a:avLst/>
          </a:prstGeom>
          <a:noFill/>
        </p:spPr>
        <p:txBody>
          <a:bodyPr wrap="square" lIns="0" tIns="0" rIns="0" bIns="0" rtlCol="0">
            <a:spAutoFit/>
          </a:bodyPr>
          <a:lstStyle/>
          <a:p>
            <a:pPr algn="just"/>
            <a:r>
              <a:rPr lang="en-US" sz="40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đúng</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dễ</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phát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âm</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sai</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ngắt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giọng</a:t>
            </a:r>
            <a:r>
              <a:rPr lang="en-US" sz="40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40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1" name="Picture 20">
            <a:extLst>
              <a:ext uri="{FF2B5EF4-FFF2-40B4-BE49-F238E27FC236}">
                <a16:creationId xmlns=""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latin typeface="Times New Roman" panose="02020603050405020304" pitchFamily="18" charset="0"/>
                <a:cs typeface="Times New Roman" panose="02020603050405020304" pitchFamily="18" charset="0"/>
              </a:rPr>
              <a:t>Em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cảm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thấy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thế</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nào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sau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tham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gia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một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hoạt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thể</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dục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thể</a:t>
            </a:r>
            <a:r>
              <a:rPr lang="en-US" sz="3600" b="1" dirty="0">
                <a:solidFill>
                  <a:srgbClr val="C00000"/>
                </a:solidFill>
                <a:latin typeface="Times New Roman" panose="02020603050405020304" pitchFamily="18" charset="0"/>
                <a:cs typeface="Times New Roman" panose="02020603050405020304" pitchFamily="18" charset="0"/>
              </a:rPr>
              <a:t> thao?</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dõi</a:t>
            </a:r>
            <a:endPar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Tai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endPar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600" b="1" i="0" u="none" strike="noStrike" kern="1200" cap="none" spc="0" normalizeH="0" baseline="0" noProof="0" dirty="0">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a:t>
            </a:r>
            <a:endParaRPr kumimoji="0" lang="en-US" sz="3600" b="1" i="0" u="none" strike="noStrike" kern="1200" cap="none" spc="0" normalizeH="0" baseline="0" noProof="0" dirty="0">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bồi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phận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 xmlns:a16="http://schemas.microsoft.com/office/drawing/2014/main" id="{E7FEAB0E-E687-41A1-B084-A7233DCDD543}"/>
              </a:ext>
            </a:extLst>
          </p:cNvPr>
          <p:cNvSpPr txBox="1">
            <a:spLocks noChangeArrowheads="1"/>
          </p:cNvSpPr>
          <p:nvPr/>
        </p:nvSpPr>
        <p:spPr bwMode="auto">
          <a:xfrm>
            <a:off x="676599" y="180347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Times New Roman" panose="02020603050405020304" pitchFamily="18" charset="0"/>
                <a:ea typeface="Arial-Rounded" panose="020B0500000000000000" pitchFamily="34" charset="0"/>
                <a:cs typeface="Times New Roman" panose="02020603050405020304" pitchFamily="18" charset="0"/>
              </a:rPr>
              <a:t>G</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iữ gìn dân chủ,</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xây dựng nước nhà,</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gây đời sống mới,</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việc gì </a:t>
            </a:r>
            <a:r>
              <a:rPr lang="en-US" altLang="en-US" sz="3600" b="1" dirty="0" err="1">
                <a:latin typeface="Times New Roman" panose="02020603050405020304" pitchFamily="18" charset="0"/>
                <a:ea typeface="Arial-Rounded" panose="020B0500000000000000" pitchFamily="34" charset="0"/>
                <a:cs typeface="Times New Roman" panose="02020603050405020304" pitchFamily="18" charset="0"/>
              </a:rPr>
              <a:t>cũng</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cần có sức khỏe</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mới làm </a:t>
            </a:r>
            <a:r>
              <a:rPr lang="vi-VN" altLang="en-US" sz="3600" b="1">
                <a:latin typeface="Times New Roman" panose="02020603050405020304" pitchFamily="18" charset="0"/>
                <a:ea typeface="Arial-Rounded" panose="020B0500000000000000" pitchFamily="34" charset="0"/>
                <a:cs typeface="Times New Roman" panose="02020603050405020304" pitchFamily="18" charset="0"/>
              </a:rPr>
              <a:t>thành </a:t>
            </a:r>
            <a:r>
              <a:rPr lang="vi-VN" altLang="en-US" sz="3600" b="1" smtClean="0">
                <a:latin typeface="Times New Roman" panose="02020603050405020304" pitchFamily="18" charset="0"/>
                <a:ea typeface="Arial-Rounded" panose="020B0500000000000000" pitchFamily="34" charset="0"/>
                <a:cs typeface="Times New Roman" panose="02020603050405020304" pitchFamily="18" charset="0"/>
              </a:rPr>
              <a:t>công</a:t>
            </a:r>
            <a:r>
              <a:rPr lang="en-US" altLang="en-US"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 xmlns:a16="http://schemas.microsoft.com/office/drawing/2014/main" id="{D3C65947-E0C0-4FFB-AD77-093AC14EEB3B}"/>
              </a:ext>
            </a:extLst>
          </p:cNvPr>
          <p:cNvPicPr>
            <a:picLocks noChangeAspect="1"/>
          </p:cNvPicPr>
          <p:nvPr/>
        </p:nvPicPr>
        <p:blipFill>
          <a:blip r:embed="rId2"/>
          <a:stretch>
            <a:fillRect/>
          </a:stretch>
        </p:blipFill>
        <p:spPr>
          <a:xfrm>
            <a:off x="2189468" y="480767"/>
            <a:ext cx="7919390" cy="877900"/>
          </a:xfrm>
          <a:prstGeom prst="rect">
            <a:avLst/>
          </a:prstGeom>
        </p:spPr>
      </p:pic>
      <p:sp>
        <p:nvSpPr>
          <p:cNvPr id="24" name="Text Box 6">
            <a:extLst>
              <a:ext uri="{FF2B5EF4-FFF2-40B4-BE49-F238E27FC236}">
                <a16:creationId xmlns="" xmlns:a16="http://schemas.microsoft.com/office/drawing/2014/main"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Mỗi một người dân yếu ớt</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tức là cả nước yếu ớt,</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mỗi một người dân mạnh khỏe</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là cả nước mạnh khỏe</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Text Box 6">
            <a:extLst>
              <a:ext uri="{FF2B5EF4-FFF2-40B4-BE49-F238E27FC236}">
                <a16:creationId xmlns="" xmlns:a16="http://schemas.microsoft.com/office/drawing/2014/main"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Ngày nào cũng tập</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thì khí huyết lưu thông,</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tinh thần đầy đủ,</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như vậy là sức </a:t>
            </a:r>
            <a:r>
              <a:rPr lang="vi-VN" altLang="en-US" sz="3600" b="1">
                <a:latin typeface="Times New Roman" panose="02020603050405020304" pitchFamily="18" charset="0"/>
                <a:ea typeface="Arial-Rounded" panose="020B0500000000000000" pitchFamily="34" charset="0"/>
                <a:cs typeface="Times New Roman" panose="02020603050405020304" pitchFamily="18" charset="0"/>
              </a:rPr>
              <a:t>khỏe</a:t>
            </a:r>
            <a:r>
              <a:rPr lang="vi-VN" altLang="en-US" sz="3600" b="1" smtClean="0">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571</Words>
  <Application>Microsoft Office PowerPoint</Application>
  <PresentationFormat>Widescreen</PresentationFormat>
  <Paragraphs>73</Paragraphs>
  <Slides>30</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微软雅黑</vt:lpstr>
      <vt:lpstr>宋体</vt:lpstr>
      <vt:lpstr>Arial</vt:lpstr>
      <vt:lpstr>Arial-Rounded</vt:lpstr>
      <vt:lpstr>Calibri</vt:lpstr>
      <vt:lpstr>Coiny</vt:lpstr>
      <vt:lpstr>Times New Roman</vt:lpstr>
      <vt:lpstr>UTM Flavour</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50</cp:revision>
  <dcterms:created xsi:type="dcterms:W3CDTF">2022-11-12T13:14:48Z</dcterms:created>
  <dcterms:modified xsi:type="dcterms:W3CDTF">2023-02-20T07:40:49Z</dcterms:modified>
</cp:coreProperties>
</file>