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11088486" r:id="rId2"/>
    <p:sldId id="11088408" r:id="rId3"/>
    <p:sldId id="11088451" r:id="rId4"/>
    <p:sldId id="11088449" r:id="rId5"/>
    <p:sldId id="11088452" r:id="rId6"/>
    <p:sldId id="11088450" r:id="rId7"/>
    <p:sldId id="11088454" r:id="rId8"/>
    <p:sldId id="11088455" r:id="rId9"/>
    <p:sldId id="11088458" r:id="rId10"/>
    <p:sldId id="11088457" r:id="rId11"/>
    <p:sldId id="11088456" r:id="rId12"/>
    <p:sldId id="11088460" r:id="rId13"/>
    <p:sldId id="11088461" r:id="rId14"/>
    <p:sldId id="11088463" r:id="rId15"/>
    <p:sldId id="11088464" r:id="rId16"/>
    <p:sldId id="11088465" r:id="rId17"/>
    <p:sldId id="11088466" r:id="rId18"/>
    <p:sldId id="11088467" r:id="rId19"/>
    <p:sldId id="11088468" r:id="rId20"/>
    <p:sldId id="11088469" r:id="rId21"/>
    <p:sldId id="11088470" r:id="rId22"/>
    <p:sldId id="11088471" r:id="rId23"/>
    <p:sldId id="11088472" r:id="rId24"/>
    <p:sldId id="11088473" r:id="rId25"/>
    <p:sldId id="334" r:id="rId26"/>
    <p:sldId id="11088477" r:id="rId27"/>
    <p:sldId id="11088476" r:id="rId28"/>
    <p:sldId id="11088475" r:id="rId29"/>
    <p:sldId id="11088479" r:id="rId30"/>
    <p:sldId id="11088480" r:id="rId31"/>
    <p:sldId id="11088481" r:id="rId32"/>
    <p:sldId id="11088482" r:id="rId33"/>
    <p:sldId id="11088483" r:id="rId34"/>
    <p:sldId id="110884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6" autoAdjust="0"/>
    <p:restoredTop sz="94660"/>
  </p:normalViewPr>
  <p:slideViewPr>
    <p:cSldViewPr snapToGrid="0">
      <p:cViewPr varScale="1">
        <p:scale>
          <a:sx n="73" d="100"/>
          <a:sy n="73" d="100"/>
        </p:scale>
        <p:origin x="6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24/02/2023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id="{6BD36F31-D2D0-4C86-BC9B-F5B3798F6E0B}"/>
              </a:ext>
            </a:extLst>
          </p:cNvPr>
          <p:cNvSpPr>
            <a:spLocks/>
          </p:cNvSpPr>
          <p:nvPr/>
        </p:nvSpPr>
        <p:spPr bwMode="auto">
          <a:xfrm>
            <a:off x="-1248833" y="3302001"/>
            <a:ext cx="7579784" cy="3994151"/>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 name="Google Shape;214;p14">
            <a:extLst>
              <a:ext uri="{FF2B5EF4-FFF2-40B4-BE49-F238E27FC236}">
                <a16:creationId xmlns:a16="http://schemas.microsoft.com/office/drawing/2014/main" id="{A23A8644-EE11-4218-BE57-111879131E44}"/>
              </a:ext>
            </a:extLst>
          </p:cNvPr>
          <p:cNvSpPr>
            <a:spLocks/>
          </p:cNvSpPr>
          <p:nvPr/>
        </p:nvSpPr>
        <p:spPr bwMode="auto">
          <a:xfrm>
            <a:off x="-1248834" y="3445934"/>
            <a:ext cx="7247467" cy="3706284"/>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6" name="Google Shape;215;p14">
            <a:extLst>
              <a:ext uri="{FF2B5EF4-FFF2-40B4-BE49-F238E27FC236}">
                <a16:creationId xmlns:a16="http://schemas.microsoft.com/office/drawing/2014/main" id="{7F9A0573-5ED6-4763-920C-18D92D6E3EF3}"/>
              </a:ext>
            </a:extLst>
          </p:cNvPr>
          <p:cNvGrpSpPr>
            <a:grpSpLocks/>
          </p:cNvGrpSpPr>
          <p:nvPr/>
        </p:nvGrpSpPr>
        <p:grpSpPr bwMode="auto">
          <a:xfrm flipH="1">
            <a:off x="-444499" y="340785"/>
            <a:ext cx="1985433" cy="1849967"/>
            <a:chOff x="7195051" y="-202918"/>
            <a:chExt cx="880241" cy="820118"/>
          </a:xfrm>
        </p:grpSpPr>
        <p:sp>
          <p:nvSpPr>
            <p:cNvPr id="7" name="Google Shape;216;p14">
              <a:extLst>
                <a:ext uri="{FF2B5EF4-FFF2-40B4-BE49-F238E27FC236}">
                  <a16:creationId xmlns:a16="http://schemas.microsoft.com/office/drawing/2014/main"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217;p14">
              <a:extLst>
                <a:ext uri="{FF2B5EF4-FFF2-40B4-BE49-F238E27FC236}">
                  <a16:creationId xmlns:a16="http://schemas.microsoft.com/office/drawing/2014/main"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218;p14">
              <a:extLst>
                <a:ext uri="{FF2B5EF4-FFF2-40B4-BE49-F238E27FC236}">
                  <a16:creationId xmlns:a16="http://schemas.microsoft.com/office/drawing/2014/main"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219;p14">
              <a:extLst>
                <a:ext uri="{FF2B5EF4-FFF2-40B4-BE49-F238E27FC236}">
                  <a16:creationId xmlns:a16="http://schemas.microsoft.com/office/drawing/2014/main"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220;p14">
              <a:extLst>
                <a:ext uri="{FF2B5EF4-FFF2-40B4-BE49-F238E27FC236}">
                  <a16:creationId xmlns:a16="http://schemas.microsoft.com/office/drawing/2014/main"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221;p14">
              <a:extLst>
                <a:ext uri="{FF2B5EF4-FFF2-40B4-BE49-F238E27FC236}">
                  <a16:creationId xmlns:a16="http://schemas.microsoft.com/office/drawing/2014/main"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222;p14">
              <a:extLst>
                <a:ext uri="{FF2B5EF4-FFF2-40B4-BE49-F238E27FC236}">
                  <a16:creationId xmlns:a16="http://schemas.microsoft.com/office/drawing/2014/main"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4" name="Google Shape;223;p14">
            <a:extLst>
              <a:ext uri="{FF2B5EF4-FFF2-40B4-BE49-F238E27FC236}">
                <a16:creationId xmlns:a16="http://schemas.microsoft.com/office/drawing/2014/main" id="{972942E8-3A6F-4783-AD06-21A4D05F83C0}"/>
              </a:ext>
            </a:extLst>
          </p:cNvPr>
          <p:cNvGrpSpPr>
            <a:grpSpLocks/>
          </p:cNvGrpSpPr>
          <p:nvPr/>
        </p:nvGrpSpPr>
        <p:grpSpPr bwMode="auto">
          <a:xfrm>
            <a:off x="10560051" y="1606551"/>
            <a:ext cx="895349" cy="584200"/>
            <a:chOff x="7555450" y="377766"/>
            <a:chExt cx="670499" cy="438524"/>
          </a:xfrm>
        </p:grpSpPr>
        <p:sp>
          <p:nvSpPr>
            <p:cNvPr id="15" name="Google Shape;224;p14">
              <a:extLst>
                <a:ext uri="{FF2B5EF4-FFF2-40B4-BE49-F238E27FC236}">
                  <a16:creationId xmlns:a16="http://schemas.microsoft.com/office/drawing/2014/main"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225;p14">
              <a:extLst>
                <a:ext uri="{FF2B5EF4-FFF2-40B4-BE49-F238E27FC236}">
                  <a16:creationId xmlns:a16="http://schemas.microsoft.com/office/drawing/2014/main"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226;p14">
              <a:extLst>
                <a:ext uri="{FF2B5EF4-FFF2-40B4-BE49-F238E27FC236}">
                  <a16:creationId xmlns:a16="http://schemas.microsoft.com/office/drawing/2014/main"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8" name="Google Shape;227;p14">
            <a:extLst>
              <a:ext uri="{FF2B5EF4-FFF2-40B4-BE49-F238E27FC236}">
                <a16:creationId xmlns:a16="http://schemas.microsoft.com/office/drawing/2014/main" id="{A0AC2520-94F1-43BE-9E67-9395E46F2034}"/>
              </a:ext>
            </a:extLst>
          </p:cNvPr>
          <p:cNvGrpSpPr>
            <a:grpSpLocks/>
          </p:cNvGrpSpPr>
          <p:nvPr/>
        </p:nvGrpSpPr>
        <p:grpSpPr bwMode="auto">
          <a:xfrm>
            <a:off x="1149352" y="3175000"/>
            <a:ext cx="654049" cy="812800"/>
            <a:chOff x="7376250" y="1989890"/>
            <a:chExt cx="490228" cy="608811"/>
          </a:xfrm>
        </p:grpSpPr>
        <p:sp>
          <p:nvSpPr>
            <p:cNvPr id="19" name="Google Shape;228;p14">
              <a:extLst>
                <a:ext uri="{FF2B5EF4-FFF2-40B4-BE49-F238E27FC236}">
                  <a16:creationId xmlns:a16="http://schemas.microsoft.com/office/drawing/2014/main"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229;p14">
              <a:extLst>
                <a:ext uri="{FF2B5EF4-FFF2-40B4-BE49-F238E27FC236}">
                  <a16:creationId xmlns:a16="http://schemas.microsoft.com/office/drawing/2014/main"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230;p14">
              <a:extLst>
                <a:ext uri="{FF2B5EF4-FFF2-40B4-BE49-F238E27FC236}">
                  <a16:creationId xmlns:a16="http://schemas.microsoft.com/office/drawing/2014/main"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lIns="91425" tIns="91425" rIns="91425" bIns="91425">
            <a:noAutofit/>
          </a:bodyPr>
          <a:lstStyle>
            <a:lvl1pPr lvl="0" algn="ctr" rtl="0">
              <a:lnSpc>
                <a:spcPct val="100000"/>
              </a:lnSpc>
              <a:spcBef>
                <a:spcPts val="1333"/>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2705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CADE-16C0-4452-B90C-BBCD4B578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A7C3F-2298-40EB-B662-B1FEA9BA3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6E0B8-1490-4E5B-B0C6-E7E783083C25}"/>
              </a:ext>
            </a:extLst>
          </p:cNvPr>
          <p:cNvSpPr>
            <a:spLocks noGrp="1"/>
          </p:cNvSpPr>
          <p:nvPr>
            <p:ph type="dt" sz="half" idx="10"/>
          </p:nvPr>
        </p:nvSpPr>
        <p:spPr/>
        <p:txBody>
          <a:bodyPr/>
          <a:lstStyle/>
          <a:p>
            <a:fld id="{82BB6D42-D50F-4EDF-8014-F762016FADC6}" type="datetimeFigureOut">
              <a:rPr lang="en-US" smtClean="0"/>
              <a:t>24/02/2023</a:t>
            </a:fld>
            <a:endParaRPr lang="en-US"/>
          </a:p>
        </p:txBody>
      </p:sp>
      <p:sp>
        <p:nvSpPr>
          <p:cNvPr id="5" name="Footer Placeholder 4">
            <a:extLst>
              <a:ext uri="{FF2B5EF4-FFF2-40B4-BE49-F238E27FC236}">
                <a16:creationId xmlns:a16="http://schemas.microsoft.com/office/drawing/2014/main" id="{82E4B9D5-B023-45CB-8F9A-39394FF0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EF26-A3CE-41A4-AC25-1ADAE4B55845}"/>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7049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24/02/2023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2023/2/24</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3.xml"/><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2" name="TextBox 1"/>
          <p:cNvSpPr txBox="1"/>
          <p:nvPr/>
        </p:nvSpPr>
        <p:spPr>
          <a:xfrm>
            <a:off x="1689202" y="2683598"/>
            <a:ext cx="9360245" cy="1107996"/>
          </a:xfrm>
          <a:prstGeom prst="rect">
            <a:avLst/>
          </a:prstGeom>
          <a:noFill/>
        </p:spPr>
        <p:txBody>
          <a:bodyPr wrap="square" rtlCol="0">
            <a:spAutoFit/>
          </a:bodyPr>
          <a:lstStyle/>
          <a:p>
            <a:pPr algn="ctr"/>
            <a:r>
              <a:rPr lang="en-US" sz="6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ĐỌC LỚP </a:t>
            </a:r>
            <a:r>
              <a:rPr lang="en-US" sz="6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endPar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5824997" y="-268374"/>
            <a:ext cx="2343341" cy="1653300"/>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407" y="1735901"/>
            <a:ext cx="1120797" cy="87265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sp>
        <p:nvSpPr>
          <p:cNvPr id="3" name="Rectangle 2"/>
          <p:cNvSpPr/>
          <p:nvPr/>
        </p:nvSpPr>
        <p:spPr>
          <a:xfrm>
            <a:off x="1928985" y="1717419"/>
            <a:ext cx="843961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TRƯỜNG TIỂU HỌC ÁI MỘ A </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2971955" y="4701070"/>
            <a:ext cx="6506846" cy="923330"/>
          </a:xfrm>
          <a:prstGeom prst="rect">
            <a:avLst/>
          </a:prstGeom>
          <a:noFill/>
        </p:spPr>
        <p:txBody>
          <a:bodyPr wrap="none" lIns="91440" tIns="45720" rIns="91440" bIns="45720">
            <a:spAutoFit/>
          </a:bodyPr>
          <a:lstStyle/>
          <a:p>
            <a:pPr algn="ctr"/>
            <a:r>
              <a:rPr lang="en-US" sz="54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BÀI:HOA HỌC TRÒ</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6028385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981"/>
            <a:ext cx="12192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5038" y="3656013"/>
            <a:ext cx="4692650"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5" name="Rectangle 4"/>
          <p:cNvSpPr/>
          <p:nvPr/>
        </p:nvSpPr>
        <p:spPr>
          <a:xfrm>
            <a:off x="4640263" y="4498975"/>
            <a:ext cx="5497512"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prstClr val="black"/>
              </a:solidFill>
              <a:ea typeface="Arial" panose="020B0604020202020204" pitchFamily="34" charset="0"/>
              <a:cs typeface="Times New Roman" panose="02020603050405020304" pitchFamily="18" charset="0"/>
            </a:endParaRPr>
          </a:p>
        </p:txBody>
      </p:sp>
      <p:sp>
        <p:nvSpPr>
          <p:cNvPr id="6" name="Rectangle 5"/>
          <p:cNvSpPr/>
          <p:nvPr/>
        </p:nvSpPr>
        <p:spPr>
          <a:xfrm>
            <a:off x="5362575" y="2719388"/>
            <a:ext cx="4052888"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7" name="Rectangle 4"/>
          <p:cNvSpPr/>
          <p:nvPr/>
        </p:nvSpPr>
        <p:spPr>
          <a:xfrm>
            <a:off x="2031365" y="1858329"/>
            <a:ext cx="2830195"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đóa</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8" name="Rectangle 7"/>
          <p:cNvSpPr/>
          <p:nvPr/>
        </p:nvSpPr>
        <p:spPr>
          <a:xfrm>
            <a:off x="7091364" y="1858329"/>
            <a:ext cx="3176587"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nỗi niềm</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9" name="Rectangle 8"/>
          <p:cNvSpPr/>
          <p:nvPr/>
        </p:nvSpPr>
        <p:spPr>
          <a:xfrm>
            <a:off x="2000330" y="3134521"/>
            <a:ext cx="2830195" cy="655637"/>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phần tử</a:t>
            </a:r>
            <a:endParaRPr lang="en-US" altLang="en-US" sz="4062" b="0" dirty="0">
              <a:solidFill>
                <a:srgbClr val="0000FF"/>
              </a:solidFill>
              <a:cs typeface="Times New Roman" panose="02020603050405020304" pitchFamily="18" charset="0"/>
            </a:endParaRPr>
          </a:p>
        </p:txBody>
      </p:sp>
      <p:sp>
        <p:nvSpPr>
          <p:cNvPr id="10" name="Rectangle 9"/>
          <p:cNvSpPr/>
          <p:nvPr/>
        </p:nvSpPr>
        <p:spPr>
          <a:xfrm>
            <a:off x="7118351" y="3159603"/>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mát rượi</a:t>
            </a:r>
            <a:endParaRPr lang="en-US" altLang="en-US" sz="4062" b="0" dirty="0">
              <a:solidFill>
                <a:srgbClr val="0000FF"/>
              </a:solidFill>
              <a:cs typeface="Times New Roman" panose="02020603050405020304" pitchFamily="18" charset="0"/>
            </a:endParaRPr>
          </a:p>
        </p:txBody>
      </p:sp>
      <p:grpSp>
        <p:nvGrpSpPr>
          <p:cNvPr id="11" name="Group 138"/>
          <p:cNvGrpSpPr>
            <a:grpSpLocks/>
          </p:cNvGrpSpPr>
          <p:nvPr/>
        </p:nvGrpSpPr>
        <p:grpSpPr bwMode="auto">
          <a:xfrm>
            <a:off x="2702243" y="329572"/>
            <a:ext cx="6274117" cy="1264920"/>
            <a:chOff x="-185986" y="452526"/>
            <a:chExt cx="7143752" cy="2563583"/>
          </a:xfrm>
        </p:grpSpPr>
        <p:pic>
          <p:nvPicPr>
            <p:cNvPr id="1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p:cNvSpPr txBox="1"/>
            <p:nvPr/>
          </p:nvSpPr>
          <p:spPr>
            <a:xfrm>
              <a:off x="781700" y="800571"/>
              <a:ext cx="6176066" cy="1751227"/>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 name="Rectangle 8"/>
          <p:cNvSpPr/>
          <p:nvPr/>
        </p:nvSpPr>
        <p:spPr>
          <a:xfrm>
            <a:off x="2031365" y="4354674"/>
            <a:ext cx="2830195" cy="655638"/>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xòe ra</a:t>
            </a:r>
            <a:endParaRPr lang="en-US" altLang="en-US" sz="4062" b="0" dirty="0">
              <a:solidFill>
                <a:srgbClr val="0000FF"/>
              </a:solidFill>
              <a:cs typeface="Times New Roman" panose="02020603050405020304" pitchFamily="18" charset="0"/>
            </a:endParaRPr>
          </a:p>
        </p:txBody>
      </p:sp>
      <p:sp>
        <p:nvSpPr>
          <p:cNvPr id="15" name="Rectangle 9"/>
          <p:cNvSpPr/>
          <p:nvPr/>
        </p:nvSpPr>
        <p:spPr>
          <a:xfrm>
            <a:off x="7088507" y="4374835"/>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chói lọi</a:t>
            </a:r>
            <a:endParaRPr lang="en-US" altLang="en-US" sz="4062" b="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8064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nvGrpSpPr>
        <p:grpSpPr bwMode="auto">
          <a:xfrm>
            <a:off x="2702243" y="329572"/>
            <a:ext cx="6274117" cy="1264920"/>
            <a:chOff x="-185986" y="452526"/>
            <a:chExt cx="7143752" cy="2563583"/>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41"/>
            <p:cNvSpPr txBox="1"/>
            <p:nvPr/>
          </p:nvSpPr>
          <p:spPr>
            <a:xfrm>
              <a:off x="781700" y="800571"/>
              <a:ext cx="6176066" cy="1309904"/>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cxnSp>
        <p:nvCxnSpPr>
          <p:cNvPr id="5" name="Straight Connector 4"/>
          <p:cNvCxnSpPr/>
          <p:nvPr/>
        </p:nvCxnSpPr>
        <p:spPr>
          <a:xfrm>
            <a:off x="6172636" y="860425"/>
            <a:ext cx="0" cy="3048000"/>
          </a:xfrm>
          <a:prstGeom prst="line">
            <a:avLst/>
          </a:prstGeom>
          <a:noFill/>
          <a:ln>
            <a:noFill/>
          </a:ln>
          <a:effectLst/>
        </p:spPr>
      </p:cxnSp>
      <p:sp>
        <p:nvSpPr>
          <p:cNvPr id="6" name="Content Placeholder 2"/>
          <p:cNvSpPr txBox="1">
            <a:spLocks/>
          </p:cNvSpPr>
          <p:nvPr/>
        </p:nvSpPr>
        <p:spPr bwMode="auto">
          <a:xfrm>
            <a:off x="563334" y="2197453"/>
            <a:ext cx="11218604"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4400" b="0" dirty="0"/>
              <a:t>   </a:t>
            </a:r>
            <a:r>
              <a:rPr lang="en-US" sz="4400" b="0" dirty="0" err="1"/>
              <a:t>Mỗi</a:t>
            </a:r>
            <a:r>
              <a:rPr lang="en-US" sz="4400" b="0" dirty="0"/>
              <a:t> </a:t>
            </a:r>
            <a:r>
              <a:rPr lang="en-US" sz="4400" b="0" dirty="0" err="1"/>
              <a:t>hoa</a:t>
            </a:r>
            <a:r>
              <a:rPr lang="en-US" sz="4400" b="0" dirty="0"/>
              <a:t> </a:t>
            </a:r>
            <a:r>
              <a:rPr lang="en-US" sz="4400" b="0" dirty="0" err="1"/>
              <a:t>chỉ</a:t>
            </a:r>
            <a:r>
              <a:rPr lang="en-US" sz="4400" b="0" dirty="0"/>
              <a:t> </a:t>
            </a:r>
            <a:r>
              <a:rPr lang="en-US" sz="4400" b="0" dirty="0" err="1"/>
              <a:t>là</a:t>
            </a:r>
            <a:r>
              <a:rPr lang="en-US" sz="4400" b="0" dirty="0"/>
              <a:t> </a:t>
            </a:r>
            <a:r>
              <a:rPr lang="en-US" sz="4400" b="0" dirty="0" err="1"/>
              <a:t>một</a:t>
            </a:r>
            <a:r>
              <a:rPr lang="en-US" sz="4400" b="0" dirty="0"/>
              <a:t> </a:t>
            </a:r>
            <a:r>
              <a:rPr lang="en-US" sz="4400" b="0" u="sng" dirty="0" err="1">
                <a:solidFill>
                  <a:srgbClr val="FF0000"/>
                </a:solidFill>
              </a:rPr>
              <a:t>phần</a:t>
            </a:r>
            <a:r>
              <a:rPr lang="en-US" sz="4400" b="0" u="sng" dirty="0">
                <a:solidFill>
                  <a:srgbClr val="FF0000"/>
                </a:solidFill>
              </a:rPr>
              <a:t> </a:t>
            </a:r>
            <a:r>
              <a:rPr lang="en-US" sz="4400" b="0" u="sng" dirty="0" err="1">
                <a:solidFill>
                  <a:srgbClr val="FF0000"/>
                </a:solidFill>
              </a:rPr>
              <a:t>tử</a:t>
            </a:r>
            <a:r>
              <a:rPr lang="en-US" sz="4400" b="0" u="sng" dirty="0">
                <a:solidFill>
                  <a:srgbClr val="FF0000"/>
                </a:solidFill>
              </a:rPr>
              <a:t> </a:t>
            </a:r>
            <a:r>
              <a:rPr lang="en-US" sz="4400" b="0" dirty="0" err="1"/>
              <a:t>của</a:t>
            </a:r>
            <a:r>
              <a:rPr lang="en-US" sz="4400" b="0" dirty="0"/>
              <a:t> </a:t>
            </a:r>
            <a:r>
              <a:rPr lang="en-US" sz="4400" b="0" dirty="0" err="1"/>
              <a:t>cả</a:t>
            </a:r>
            <a:r>
              <a:rPr lang="en-US" sz="4400" b="0" dirty="0"/>
              <a:t> </a:t>
            </a:r>
            <a:r>
              <a:rPr lang="en-US" sz="4400" b="0" dirty="0" err="1"/>
              <a:t>xã</a:t>
            </a:r>
            <a:r>
              <a:rPr lang="en-US" sz="4400" b="0" dirty="0"/>
              <a:t> </a:t>
            </a:r>
            <a:r>
              <a:rPr lang="en-US" sz="4400" b="0" dirty="0" err="1"/>
              <a:t>hội</a:t>
            </a:r>
            <a:r>
              <a:rPr lang="en-US" sz="4400" b="0" dirty="0"/>
              <a:t> </a:t>
            </a:r>
            <a:r>
              <a:rPr lang="en-US" sz="4400" b="0" dirty="0" err="1"/>
              <a:t>thắm</a:t>
            </a:r>
            <a:r>
              <a:rPr lang="en-US" sz="4400" b="0" dirty="0"/>
              <a:t> </a:t>
            </a:r>
            <a:r>
              <a:rPr lang="en-US" sz="4400" b="0" dirty="0" err="1"/>
              <a:t>tươi</a:t>
            </a:r>
            <a:r>
              <a:rPr lang="en-US" sz="4400" b="0" dirty="0"/>
              <a:t>; </a:t>
            </a:r>
            <a:r>
              <a:rPr lang="en-US" sz="4400" b="0" dirty="0" err="1"/>
              <a:t>người</a:t>
            </a:r>
            <a:r>
              <a:rPr lang="en-US" sz="4400" b="0" dirty="0"/>
              <a:t> ta </a:t>
            </a:r>
            <a:r>
              <a:rPr lang="en-US" sz="4400" b="0" dirty="0" err="1"/>
              <a:t>quên</a:t>
            </a:r>
            <a:r>
              <a:rPr lang="en-US" sz="4400" b="0" dirty="0"/>
              <a:t> </a:t>
            </a:r>
            <a:r>
              <a:rPr lang="en-US" sz="4400" b="0" dirty="0" err="1"/>
              <a:t>đoá</a:t>
            </a:r>
            <a:r>
              <a:rPr lang="en-US" sz="4400" b="0" dirty="0"/>
              <a:t> </a:t>
            </a:r>
            <a:r>
              <a:rPr lang="en-US" sz="4400" b="0" dirty="0" err="1"/>
              <a:t>hoa</a:t>
            </a:r>
            <a:r>
              <a:rPr lang="en-US" sz="4400" b="0" dirty="0"/>
              <a:t>, </a:t>
            </a:r>
            <a:r>
              <a:rPr lang="en-US" sz="4400" b="0" dirty="0" err="1"/>
              <a:t>chỉ</a:t>
            </a:r>
            <a:r>
              <a:rPr lang="en-US" sz="4400" b="0" dirty="0"/>
              <a:t> </a:t>
            </a:r>
            <a:r>
              <a:rPr lang="en-US" sz="4400" b="0" dirty="0" err="1"/>
              <a:t>nghĩ</a:t>
            </a:r>
            <a:r>
              <a:rPr lang="en-US" sz="4400" b="0" dirty="0"/>
              <a:t> </a:t>
            </a:r>
            <a:r>
              <a:rPr lang="en-US" sz="4400" b="0" dirty="0" err="1"/>
              <a:t>đến</a:t>
            </a:r>
            <a:r>
              <a:rPr lang="en-US" sz="4400" b="0" dirty="0"/>
              <a:t> </a:t>
            </a:r>
            <a:r>
              <a:rPr lang="en-US" sz="4400" b="0" dirty="0" err="1"/>
              <a:t>cây</a:t>
            </a:r>
            <a:r>
              <a:rPr lang="en-US" sz="4400" b="0" dirty="0"/>
              <a:t>, </a:t>
            </a:r>
            <a:r>
              <a:rPr lang="en-US" sz="4400" b="0" dirty="0" err="1"/>
              <a:t>đến</a:t>
            </a:r>
            <a:r>
              <a:rPr lang="en-US" sz="4400" b="0" dirty="0"/>
              <a:t> </a:t>
            </a:r>
            <a:r>
              <a:rPr lang="en-US" sz="4400" b="0" dirty="0" err="1"/>
              <a:t>hàng</a:t>
            </a:r>
            <a:r>
              <a:rPr lang="en-US" sz="4400" b="0" dirty="0"/>
              <a:t>, </a:t>
            </a:r>
            <a:r>
              <a:rPr lang="en-US" sz="4400" b="0" dirty="0" err="1"/>
              <a:t>đến</a:t>
            </a:r>
            <a:r>
              <a:rPr lang="en-US" sz="4400" b="0" dirty="0"/>
              <a:t> </a:t>
            </a:r>
            <a:r>
              <a:rPr lang="en-US" sz="4400" b="0" dirty="0" err="1"/>
              <a:t>những</a:t>
            </a:r>
            <a:r>
              <a:rPr lang="en-US" sz="4400" b="0" dirty="0"/>
              <a:t> </a:t>
            </a:r>
            <a:r>
              <a:rPr lang="en-US" sz="4400" b="0" u="sng" dirty="0" err="1">
                <a:solidFill>
                  <a:srgbClr val="FF0000"/>
                </a:solidFill>
              </a:rPr>
              <a:t>tán</a:t>
            </a:r>
            <a:r>
              <a:rPr lang="en-US" sz="4400" b="0" u="sng" dirty="0">
                <a:solidFill>
                  <a:srgbClr val="FF0000"/>
                </a:solidFill>
              </a:rPr>
              <a:t> </a:t>
            </a:r>
            <a:r>
              <a:rPr lang="en-US" sz="4400" b="0" u="sng" dirty="0" err="1">
                <a:solidFill>
                  <a:srgbClr val="FF0000"/>
                </a:solidFill>
              </a:rPr>
              <a:t>hoa</a:t>
            </a:r>
            <a:r>
              <a:rPr lang="en-US" sz="4400" b="0" u="sng" dirty="0">
                <a:solidFill>
                  <a:srgbClr val="FF0000"/>
                </a:solidFill>
              </a:rPr>
              <a:t> </a:t>
            </a:r>
            <a:r>
              <a:rPr lang="en-US" sz="4400" b="0" u="sng" dirty="0" err="1">
                <a:solidFill>
                  <a:srgbClr val="FF0000"/>
                </a:solidFill>
              </a:rPr>
              <a:t>lớn</a:t>
            </a:r>
            <a:r>
              <a:rPr lang="en-US" sz="4400" b="0" u="sng" dirty="0">
                <a:solidFill>
                  <a:srgbClr val="FF0000"/>
                </a:solidFill>
              </a:rPr>
              <a:t> </a:t>
            </a:r>
            <a:r>
              <a:rPr lang="en-US" sz="4400" b="0" dirty="0" err="1"/>
              <a:t>xoè</a:t>
            </a:r>
            <a:r>
              <a:rPr lang="en-US" sz="4400" b="0" dirty="0"/>
              <a:t> </a:t>
            </a:r>
            <a:r>
              <a:rPr lang="en-US" sz="4400" b="0"/>
              <a:t>ra /như </a:t>
            </a:r>
            <a:r>
              <a:rPr lang="en-US" sz="4400" b="0" u="sng" dirty="0" err="1">
                <a:solidFill>
                  <a:srgbClr val="FF0000"/>
                </a:solidFill>
              </a:rPr>
              <a:t>muôn</a:t>
            </a:r>
            <a:r>
              <a:rPr lang="en-US" sz="4400" b="0" u="sng" dirty="0">
                <a:solidFill>
                  <a:srgbClr val="FF0000"/>
                </a:solidFill>
              </a:rPr>
              <a:t> </a:t>
            </a:r>
            <a:r>
              <a:rPr lang="en-US" sz="4400" b="0" u="sng" dirty="0" err="1">
                <a:solidFill>
                  <a:srgbClr val="FF0000"/>
                </a:solidFill>
              </a:rPr>
              <a:t>ngàn</a:t>
            </a:r>
            <a:r>
              <a:rPr lang="en-US" sz="4400" b="0" u="sng" dirty="0">
                <a:solidFill>
                  <a:srgbClr val="FF0000"/>
                </a:solidFill>
              </a:rPr>
              <a:t> con </a:t>
            </a:r>
            <a:r>
              <a:rPr lang="en-US" sz="4400" b="0" u="sng" err="1">
                <a:solidFill>
                  <a:srgbClr val="FF0000"/>
                </a:solidFill>
              </a:rPr>
              <a:t>bướm</a:t>
            </a:r>
            <a:r>
              <a:rPr lang="en-US" sz="4400" b="0" u="sng">
                <a:solidFill>
                  <a:srgbClr val="FF0000"/>
                </a:solidFill>
              </a:rPr>
              <a:t> thắm</a:t>
            </a:r>
            <a:r>
              <a:rPr lang="en-US" sz="4400" b="0"/>
              <a:t>/ </a:t>
            </a:r>
            <a:r>
              <a:rPr lang="en-US" sz="4400" b="0" dirty="0" err="1"/>
              <a:t>đậu</a:t>
            </a:r>
            <a:r>
              <a:rPr lang="en-US" sz="4400" b="0" dirty="0"/>
              <a:t> </a:t>
            </a:r>
            <a:r>
              <a:rPr lang="en-US" sz="4400" b="0" dirty="0" err="1"/>
              <a:t>khít</a:t>
            </a:r>
            <a:r>
              <a:rPr lang="en-US" sz="4400" b="0" dirty="0"/>
              <a:t> </a:t>
            </a:r>
            <a:r>
              <a:rPr lang="en-US" sz="4400" b="0" dirty="0" err="1"/>
              <a:t>nhau</a:t>
            </a:r>
            <a:r>
              <a:rPr lang="en-US" sz="4400" b="0" dirty="0"/>
              <a:t>.</a:t>
            </a:r>
          </a:p>
        </p:txBody>
      </p:sp>
    </p:spTree>
    <p:extLst>
      <p:ext uri="{BB962C8B-B14F-4D97-AF65-F5344CB8AC3E}">
        <p14:creationId xmlns:p14="http://schemas.microsoft.com/office/powerpoint/2010/main" val="21063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3608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474" y="3766678"/>
            <a:ext cx="8309008" cy="1794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a:solidFill>
                <a:schemeClr val="tx1"/>
              </a:solidFill>
            </a:endParaRPr>
          </a:p>
        </p:txBody>
      </p:sp>
      <p:sp>
        <p:nvSpPr>
          <p:cNvPr id="7" name="Rectangle 6"/>
          <p:cNvSpPr/>
          <p:nvPr/>
        </p:nvSpPr>
        <p:spPr>
          <a:xfrm>
            <a:off x="538604" y="1961240"/>
            <a:ext cx="11331343"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Phượng</a:t>
            </a:r>
            <a:r>
              <a:rPr lang="en-US" sz="4000" b="1" dirty="0">
                <a:solidFill>
                  <a:schemeClr val="tx1"/>
                </a:solidFill>
                <a:latin typeface="Times New Roman" pitchFamily="18" charset="0"/>
                <a:cs typeface="Times New Roman" pitchFamily="18" charset="0"/>
              </a:rPr>
              <a:t>: cây bóng mát có hoa màu đỏ, hoa mọc từng chùm, nở vào mùa hè</a:t>
            </a:r>
          </a:p>
        </p:txBody>
      </p:sp>
      <p:sp>
        <p:nvSpPr>
          <p:cNvPr id="8" name="Rectangle 7">
            <a:extLst>
              <a:ext uri="{FF2B5EF4-FFF2-40B4-BE49-F238E27FC236}">
                <a16:creationId xmlns:a16="http://schemas.microsoft.com/office/drawing/2014/main" id="{3A8A9604-18A4-4A68-954B-1EEDFB0B4885}"/>
              </a:ext>
            </a:extLst>
          </p:cNvPr>
          <p:cNvSpPr/>
          <p:nvPr/>
        </p:nvSpPr>
        <p:spPr>
          <a:xfrm>
            <a:off x="538604" y="3126241"/>
            <a:ext cx="11109676"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Phần tử</a:t>
            </a:r>
            <a:r>
              <a:rPr lang="en-US" sz="4000" b="1" dirty="0">
                <a:solidFill>
                  <a:schemeClr val="tx1"/>
                </a:solidFill>
                <a:latin typeface="Times New Roman" pitchFamily="18" charset="0"/>
                <a:cs typeface="Times New Roman" pitchFamily="18" charset="0"/>
              </a:rPr>
              <a:t>: một bộ phận, một phần trong cái chung</a:t>
            </a:r>
          </a:p>
        </p:txBody>
      </p:sp>
      <p:sp>
        <p:nvSpPr>
          <p:cNvPr id="9" name="Rectangle 8">
            <a:extLst>
              <a:ext uri="{FF2B5EF4-FFF2-40B4-BE49-F238E27FC236}">
                <a16:creationId xmlns:a16="http://schemas.microsoft.com/office/drawing/2014/main" id="{D7FD2CD7-F4FA-405D-8AB1-90D9F2DF8576}"/>
              </a:ext>
            </a:extLst>
          </p:cNvPr>
          <p:cNvSpPr/>
          <p:nvPr/>
        </p:nvSpPr>
        <p:spPr>
          <a:xfrm>
            <a:off x="538604" y="4411006"/>
            <a:ext cx="9537102" cy="6704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Vô tâm</a:t>
            </a:r>
            <a:r>
              <a:rPr lang="en-US" sz="4000" b="1" dirty="0">
                <a:solidFill>
                  <a:schemeClr val="tx1"/>
                </a:solidFill>
                <a:latin typeface="Times New Roman" pitchFamily="18" charset="0"/>
                <a:cs typeface="Times New Roman" pitchFamily="18" charset="0"/>
              </a:rPr>
              <a:t>: không để ý đến những điều lẽ ra cần để ý</a:t>
            </a:r>
          </a:p>
        </p:txBody>
      </p:sp>
      <p:sp>
        <p:nvSpPr>
          <p:cNvPr id="10" name="Rectangle 9">
            <a:extLst>
              <a:ext uri="{FF2B5EF4-FFF2-40B4-BE49-F238E27FC236}">
                <a16:creationId xmlns:a16="http://schemas.microsoft.com/office/drawing/2014/main" id="{DA366B84-0578-4D04-A67E-8506FA2536CD}"/>
              </a:ext>
            </a:extLst>
          </p:cNvPr>
          <p:cNvSpPr/>
          <p:nvPr/>
        </p:nvSpPr>
        <p:spPr>
          <a:xfrm>
            <a:off x="538604" y="5639880"/>
            <a:ext cx="10296172"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Tin thắm</a:t>
            </a:r>
            <a:r>
              <a:rPr lang="en-US" sz="4000" b="1" dirty="0">
                <a:solidFill>
                  <a:schemeClr val="tx1"/>
                </a:solidFill>
                <a:latin typeface="Times New Roman" pitchFamily="18" charset="0"/>
                <a:cs typeface="Times New Roman" pitchFamily="18" charset="0"/>
              </a:rPr>
              <a:t>: tin vui (thắm: đỏ) </a:t>
            </a:r>
          </a:p>
        </p:txBody>
      </p:sp>
      <p:grpSp>
        <p:nvGrpSpPr>
          <p:cNvPr id="11" name="Group 3"/>
          <p:cNvGrpSpPr>
            <a:grpSpLocks/>
          </p:cNvGrpSpPr>
          <p:nvPr/>
        </p:nvGrpSpPr>
        <p:grpSpPr bwMode="auto">
          <a:xfrm>
            <a:off x="2827427" y="383601"/>
            <a:ext cx="5348288" cy="1023937"/>
            <a:chOff x="2965748" y="175837"/>
            <a:chExt cx="5348302" cy="1024467"/>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p:cNvSpPr txBox="1"/>
            <p:nvPr/>
          </p:nvSpPr>
          <p:spPr bwMode="auto">
            <a:xfrm>
              <a:off x="3756760" y="286074"/>
              <a:ext cx="4271077"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5661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48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223" y="2561688"/>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a:solidFill>
                  <a:srgbClr val="FFFF00"/>
                </a:solidFill>
                <a:latin typeface="Arial" panose="020B0604020202020204"/>
              </a:rPr>
              <a:t>TÌM HIỂU BÀI</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173341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00" y="258792"/>
            <a:ext cx="11231123" cy="136297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gọi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phượng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r>
              <a:rPr lang="en-US" sz="4800" b="1" i="1" dirty="0">
                <a:solidFill>
                  <a:srgbClr val="FF0000"/>
                </a:solidFill>
                <a:latin typeface="Times New Roman" pitchFamily="18" charset="0"/>
                <a:cs typeface="Times New Roman" pitchFamily="18" charset="0"/>
              </a:rPr>
              <a:t>“</a:t>
            </a:r>
            <a:r>
              <a:rPr lang="en-US" sz="4800" b="1" i="1" dirty="0" err="1">
                <a:solidFill>
                  <a:srgbClr val="FF0000"/>
                </a:solidFill>
                <a:latin typeface="Times New Roman" pitchFamily="18" charset="0"/>
                <a:cs typeface="Times New Roman" pitchFamily="18" charset="0"/>
              </a:rPr>
              <a:t>hoa</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học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a:t>
            </a:r>
          </a:p>
        </p:txBody>
      </p:sp>
      <p:sp>
        <p:nvSpPr>
          <p:cNvPr id="4" name="Text Box 31"/>
          <p:cNvSpPr txBox="1">
            <a:spLocks noChangeArrowheads="1"/>
          </p:cNvSpPr>
          <p:nvPr/>
        </p:nvSpPr>
        <p:spPr bwMode="auto">
          <a:xfrm>
            <a:off x="474686" y="2139351"/>
            <a:ext cx="11257237" cy="3785652"/>
          </a:xfrm>
          <a:prstGeom prst="rect">
            <a:avLst/>
          </a:prstGeom>
          <a:solidFill>
            <a:schemeClr val="bg1"/>
          </a:solidFill>
          <a:ln w="9525">
            <a:solidFill>
              <a:schemeClr val="bg1"/>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1000"/>
              </a:spcBef>
            </a:pP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Vì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mùa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hè</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gắn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116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1559941" y="72256"/>
            <a:ext cx="9706157" cy="584775"/>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Vẻ</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đẹp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phượng</a:t>
            </a:r>
            <a:r>
              <a:rPr lang="en-US" sz="3200" b="1">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đặc</a:t>
            </a:r>
            <a:r>
              <a:rPr lang="en-US" sz="3200" b="1">
                <a:solidFill>
                  <a:srgbClr val="FF0000"/>
                </a:solidFill>
                <a:latin typeface="Times New Roman" pitchFamily="18" charset="0"/>
                <a:cs typeface="Times New Roman" pitchFamily="18" charset="0"/>
              </a:rPr>
              <a:t> biệt ? </a:t>
            </a:r>
            <a:endParaRPr lang="en-US" sz="32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6300517" y="3106313"/>
            <a:ext cx="58487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a:solidFill>
                  <a:srgbClr val="0070C0"/>
                </a:solidFill>
                <a:latin typeface="Times New Roman" panose="02020603050405020304" pitchFamily="18" charset="0"/>
                <a:cs typeface="Times New Roman" pitchFamily="18" charset="0"/>
              </a:rPr>
              <a:t>  - </a:t>
            </a:r>
            <a:r>
              <a:rPr lang="en-US" sz="3200" b="1">
                <a:solidFill>
                  <a:srgbClr val="0070C0"/>
                </a:solidFill>
                <a:latin typeface="Times New Roman" pitchFamily="18" charset="0"/>
                <a:cs typeface="Times New Roman" pitchFamily="18" charset="0"/>
              </a:rPr>
              <a:t>Tán </a:t>
            </a: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xoè</a:t>
            </a:r>
            <a:r>
              <a:rPr lang="en-US" sz="3200" b="1" dirty="0">
                <a:solidFill>
                  <a:srgbClr val="0070C0"/>
                </a:solidFill>
                <a:latin typeface="Times New Roman" pitchFamily="18" charset="0"/>
                <a:cs typeface="Times New Roman" pitchFamily="18" charset="0"/>
              </a:rPr>
              <a:t> ra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muôn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ngàn</a:t>
            </a:r>
            <a:r>
              <a:rPr lang="en-US" sz="3200" b="1" dirty="0">
                <a:solidFill>
                  <a:srgbClr val="0070C0"/>
                </a:solidFill>
                <a:latin typeface="Times New Roman" pitchFamily="18" charset="0"/>
                <a:cs typeface="Times New Roman" pitchFamily="18" charset="0"/>
              </a:rPr>
              <a:t> con </a:t>
            </a:r>
            <a:r>
              <a:rPr lang="en-US" sz="3200" b="1" dirty="0" err="1">
                <a:solidFill>
                  <a:srgbClr val="0070C0"/>
                </a:solidFill>
                <a:latin typeface="Times New Roman" pitchFamily="18" charset="0"/>
                <a:cs typeface="Times New Roman" pitchFamily="18" charset="0"/>
              </a:rPr>
              <a:t>bướm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thắm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đậu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nhau</a:t>
            </a:r>
            <a:r>
              <a:rPr lang="en-US" sz="3200" b="1" dirty="0">
                <a:solidFill>
                  <a:srgbClr val="0070C0"/>
                </a:solidFill>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1" y="1000395"/>
            <a:ext cx="5939251" cy="578149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4B51176-EE96-4B99-8706-F19A2E367332}"/>
              </a:ext>
            </a:extLst>
          </p:cNvPr>
          <p:cNvSpPr/>
          <p:nvPr/>
        </p:nvSpPr>
        <p:spPr>
          <a:xfrm>
            <a:off x="6300517" y="1044210"/>
            <a:ext cx="5848786" cy="2062103"/>
          </a:xfrm>
          <a:prstGeom prst="rect">
            <a:avLst/>
          </a:prstGeom>
        </p:spPr>
        <p:txBody>
          <a:bodyPr wrap="square">
            <a:spAutoFit/>
          </a:bodyPr>
          <a:lstStyle/>
          <a:p>
            <a:r>
              <a:rPr lang="vi-VN" sz="3200" b="1">
                <a:solidFill>
                  <a:srgbClr val="0070C0"/>
                </a:solidFill>
                <a:latin typeface="Times New Roman" panose="02020603050405020304" pitchFamily="18" charset="0"/>
                <a:cs typeface="Times New Roman" panose="02020603050405020304" pitchFamily="18" charset="0"/>
              </a:rPr>
              <a:t> </a:t>
            </a:r>
            <a:r>
              <a:rPr lang="en-US" sz="3200" b="1">
                <a:solidFill>
                  <a:srgbClr val="0070C0"/>
                </a:solidFill>
                <a:latin typeface="Times New Roman" panose="02020603050405020304" pitchFamily="18" charset="0"/>
                <a:cs typeface="Times New Roman" panose="02020603050405020304" pitchFamily="18" charset="0"/>
              </a:rPr>
              <a:t>- </a:t>
            </a:r>
            <a:r>
              <a:rPr lang="vi-VN" sz="3200" b="1">
                <a:solidFill>
                  <a:srgbClr val="0070C0"/>
                </a:solidFill>
                <a:latin typeface="Times New Roman" panose="02020603050405020304" pitchFamily="18" charset="0"/>
                <a:cs typeface="Times New Roman" panose="02020603050405020304" pitchFamily="18" charset="0"/>
              </a:rPr>
              <a:t>Hoa </a:t>
            </a:r>
            <a:r>
              <a:rPr lang="vi-VN" sz="3200" b="1" dirty="0">
                <a:solidFill>
                  <a:srgbClr val="0070C0"/>
                </a:solidFill>
                <a:latin typeface="Times New Roman" panose="02020603050405020304" pitchFamily="18" charset="0"/>
                <a:cs typeface="Times New Roman" panose="02020603050405020304" pitchFamily="18" charset="0"/>
              </a:rPr>
              <a:t>phượng màu đỏ rực, đẹp không phải ở một đoá mà cả một loạt, cả một vùng, cả một góc trời đỏ rực.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413019" y="4890624"/>
            <a:ext cx="55949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a:solidFill>
                  <a:srgbClr val="0070C0"/>
                </a:solidFill>
                <a:latin typeface="Times New Roman" panose="02020603050405020304" pitchFamily="18" charset="0"/>
                <a:cs typeface="Times New Roman" pitchFamily="18" charset="0"/>
              </a:rPr>
              <a:t>- Hoa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trò</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buồn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vui</a:t>
            </a:r>
            <a:r>
              <a:rPr lang="en-US" sz="32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3694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425" y="5770718"/>
            <a:ext cx="11708921" cy="1077218"/>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bất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Làm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phố</a:t>
            </a:r>
            <a:r>
              <a:rPr lang="en-US" sz="3200" b="1">
                <a:solidFill>
                  <a:srgbClr val="0070C0"/>
                </a:solidFill>
                <a:latin typeface="Times New Roman" pitchFamily="18" charset="0"/>
                <a:cs typeface="Times New Roman" pitchFamily="18" charset="0"/>
              </a:rPr>
              <a:t> </a:t>
            </a:r>
            <a:br>
              <a:rPr lang="en-US" sz="3200" b="1">
                <a:solidFill>
                  <a:srgbClr val="0070C0"/>
                </a:solidFill>
                <a:latin typeface="Times New Roman" pitchFamily="18" charset="0"/>
                <a:cs typeface="Times New Roman" pitchFamily="18" charset="0"/>
              </a:rPr>
            </a:br>
            <a:r>
              <a:rPr lang="en-US" sz="3200" b="1">
                <a:solidFill>
                  <a:srgbClr val="0070C0"/>
                </a:solidFill>
                <a:latin typeface="Times New Roman" pitchFamily="18" charset="0"/>
                <a:cs typeface="Times New Roman" pitchFamily="18" charset="0"/>
              </a:rPr>
              <a:t>bỗng </a:t>
            </a:r>
            <a:r>
              <a:rPr lang="en-US" sz="3200" b="1" dirty="0" err="1">
                <a:solidFill>
                  <a:srgbClr val="0070C0"/>
                </a:solidFill>
                <a:latin typeface="Times New Roman" pitchFamily="18" charset="0"/>
                <a:cs typeface="Times New Roman" pitchFamily="18" charset="0"/>
              </a:rPr>
              <a:t>rực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lên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Tết</a:t>
            </a:r>
            <a:r>
              <a:rPr lang="en-US" sz="3200" b="1" dirty="0">
                <a:solidFill>
                  <a:srgbClr val="0070C0"/>
                </a:solidFill>
                <a:latin typeface="Times New Roman" pitchFamily="18" charset="0"/>
                <a:cs typeface="Times New Roman" pitchFamily="18" charset="0"/>
              </a:rPr>
              <a:t>.</a:t>
            </a:r>
          </a:p>
        </p:txBody>
      </p:sp>
      <p:pic>
        <p:nvPicPr>
          <p:cNvPr id="3" name="Picture 5" descr="http://blog.flowerbox.com.vn/wp-content/uploads/sites/2/2014/10/hoaphu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0" y="0"/>
            <a:ext cx="11369613" cy="577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5" y="336430"/>
            <a:ext cx="11542143" cy="5863144"/>
          </a:xfrm>
          <a:prstGeom prst="rect">
            <a:avLst/>
          </a:prstGeom>
          <a:noFill/>
        </p:spPr>
        <p:txBody>
          <a:bodyPr wrap="square" rtlCol="0">
            <a:spAutoFit/>
          </a:bodyPr>
          <a:lstStyle/>
          <a:p>
            <a:pPr algn="just">
              <a:spcAft>
                <a:spcPts val="600"/>
              </a:spcAft>
            </a:pPr>
            <a:r>
              <a:rPr lang="en-US" sz="3600" b="1" i="1" dirty="0" err="1">
                <a:solidFill>
                  <a:srgbClr val="7030A0"/>
                </a:solidFill>
                <a:latin typeface="Times New Roman" pitchFamily="18" charset="0"/>
                <a:cs typeface="Times New Roman" pitchFamily="18" charset="0"/>
              </a:rPr>
              <a:t>Câu</a:t>
            </a:r>
            <a:r>
              <a:rPr lang="en-US" sz="3600" b="1" i="1" dirty="0">
                <a:solidFill>
                  <a:srgbClr val="7030A0"/>
                </a:solidFill>
                <a:latin typeface="Times New Roman" pitchFamily="18" charset="0"/>
                <a:cs typeface="Times New Roman" pitchFamily="18" charset="0"/>
              </a:rPr>
              <a:t> 2: </a:t>
            </a:r>
            <a:r>
              <a:rPr lang="en-US" sz="3600" b="1" i="1" dirty="0" err="1">
                <a:solidFill>
                  <a:srgbClr val="7030A0"/>
                </a:solidFill>
                <a:latin typeface="Times New Roman" pitchFamily="18" charset="0"/>
                <a:cs typeface="Times New Roman" pitchFamily="18" charset="0"/>
              </a:rPr>
              <a:t>Vẻ</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đẹp</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đặc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biệt</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phượng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là</a:t>
            </a:r>
            <a:r>
              <a:rPr lang="en-US" sz="3600" b="1" i="1" dirty="0">
                <a:solidFill>
                  <a:srgbClr val="7030A0"/>
                </a:solidFill>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thắm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hè</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đỏ</a:t>
            </a:r>
            <a:r>
              <a:rPr lang="en-US" sz="3600" b="1">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79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dirty="0">
                <a:ln>
                  <a:noFill/>
                </a:ln>
                <a:solidFill>
                  <a:prstClr val="white"/>
                </a:solidFill>
                <a:effectLst/>
                <a:uLnTx/>
                <a:uFillTx/>
                <a:latin typeface="Arial" panose="020B0604020202020204"/>
                <a:cs typeface="+mn-cs"/>
              </a:rPr>
              <a:t>KHỞI</a:t>
            </a:r>
            <a:r>
              <a:rPr kumimoji="0" lang="en-US" sz="9600" b="1" i="0" u="none" strike="noStrike" kern="1200" cap="none" spc="0" normalizeH="0" noProof="0" dirty="0">
                <a:ln>
                  <a:noFill/>
                </a:ln>
                <a:solidFill>
                  <a:prstClr val="white"/>
                </a:solidFill>
                <a:effectLst/>
                <a:uLnTx/>
                <a:uFillTx/>
                <a:latin typeface="Arial" panose="020B0604020202020204"/>
                <a:cs typeface="+mn-cs"/>
              </a:rPr>
              <a:t> ĐỘNG</a:t>
            </a:r>
            <a:endParaRPr kumimoji="0" lang="en-US" sz="9600" b="1"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4429" y="276045"/>
            <a:ext cx="12127571" cy="646331"/>
          </a:xfrm>
          <a:prstGeom prst="rect">
            <a:avLst/>
          </a:prstGeom>
          <a:solidFill>
            <a:schemeClr val="bg1"/>
          </a:solidFill>
          <a:ln w="9525">
            <a:solidFill>
              <a:schemeClr val="accent5">
                <a:lumMod val="60000"/>
                <a:lumOff val="40000"/>
              </a:schemeClr>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Màu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thời</a:t>
            </a:r>
            <a:r>
              <a:rPr lang="en-US" sz="3600" b="1">
                <a:solidFill>
                  <a:srgbClr val="FF0000"/>
                </a:solidFill>
                <a:latin typeface="Times New Roman" pitchFamily="18" charset="0"/>
                <a:cs typeface="Times New Roman" pitchFamily="18" charset="0"/>
              </a:rPr>
              <a:t> gian? </a:t>
            </a:r>
            <a:endParaRPr lang="en-US" sz="36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84248" y="6088559"/>
            <a:ext cx="12818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Bình</a:t>
            </a:r>
            <a:r>
              <a:rPr lang="en-US" sz="4000" b="1" dirty="0">
                <a:solidFill>
                  <a:srgbClr val="0070C0"/>
                </a:solidFill>
                <a:latin typeface="Times New Roman" pitchFamily="18" charset="0"/>
                <a:cs typeface="Times New Roman" pitchFamily="18" charset="0"/>
              </a:rPr>
              <a:t> minh </a:t>
            </a: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hoa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phượng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là</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màu</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đỏ</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còn</a:t>
            </a:r>
            <a:r>
              <a:rPr lang="en-US" sz="4000" b="1" dirty="0">
                <a:solidFill>
                  <a:srgbClr val="0070C0"/>
                </a:solidFill>
                <a:latin typeface="Times New Roman" pitchFamily="18" charset="0"/>
                <a:cs typeface="Times New Roman" pitchFamily="18" charset="0"/>
              </a:rPr>
              <a:t> non.</a:t>
            </a:r>
          </a:p>
        </p:txBody>
      </p:sp>
      <p:pic>
        <p:nvPicPr>
          <p:cNvPr id="4" name="Picture 28" descr="anh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698" y="1098947"/>
            <a:ext cx="10386204" cy="49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0686" y="6033428"/>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Nếu</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có</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mưa</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lại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càng</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tươi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dịu</a:t>
            </a:r>
            <a:endParaRPr lang="en-US" sz="4400" b="1" dirty="0">
              <a:solidFill>
                <a:srgbClr val="0070C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 y="0"/>
            <a:ext cx="11369615" cy="6033428"/>
          </a:xfrm>
          <a:prstGeom prst="rect">
            <a:avLst/>
          </a:prstGeom>
        </p:spPr>
      </p:pic>
    </p:spTree>
    <p:extLst>
      <p:ext uri="{BB962C8B-B14F-4D97-AF65-F5344CB8AC3E}">
        <p14:creationId xmlns:p14="http://schemas.microsoft.com/office/powerpoint/2010/main" val="3213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3543" y="6005363"/>
            <a:ext cx="1262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0070C0"/>
                </a:solidFill>
                <a:latin typeface="Times New Roman" pitchFamily="18" charset="0"/>
                <a:cs typeface="Times New Roman" pitchFamily="18" charset="0"/>
              </a:rPr>
              <a:t>Ngày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xuân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tăng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màu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cũng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đậm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 y="4763"/>
            <a:ext cx="12204890" cy="5810819"/>
          </a:xfrm>
          <a:prstGeom prst="rect">
            <a:avLst/>
          </a:prstGeom>
        </p:spPr>
      </p:pic>
    </p:spTree>
    <p:extLst>
      <p:ext uri="{BB962C8B-B14F-4D97-AF65-F5344CB8AC3E}">
        <p14:creationId xmlns:p14="http://schemas.microsoft.com/office/powerpoint/2010/main" val="6262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6520" y="5714646"/>
            <a:ext cx="12117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nhịp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với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chói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lọi</a:t>
            </a:r>
            <a:r>
              <a:rPr lang="en-US" sz="3200" b="1">
                <a:solidFill>
                  <a:srgbClr val="0070C0"/>
                </a:solidFill>
                <a:latin typeface="Times New Roman" pitchFamily="18" charset="0"/>
                <a:cs typeface="Times New Roman" pitchFamily="18" charset="0"/>
              </a:rPr>
              <a:t>, màu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mẽ</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kêu</a:t>
            </a:r>
            <a:r>
              <a:rPr lang="en-US" sz="3200" b="1" dirty="0">
                <a:solidFill>
                  <a:srgbClr val="0070C0"/>
                </a:solidFill>
                <a:latin typeface="Times New Roman" pitchFamily="18" charset="0"/>
                <a:cs typeface="Times New Roman" pitchFamily="18" charset="0"/>
              </a:rPr>
              <a:t> vang: </a:t>
            </a:r>
            <a:r>
              <a:rPr lang="en-US" sz="3200" b="1" dirty="0" err="1">
                <a:solidFill>
                  <a:srgbClr val="0070C0"/>
                </a:solidFill>
                <a:latin typeface="Times New Roman" pitchFamily="18" charset="0"/>
                <a:cs typeface="Times New Roman" pitchFamily="18" charset="0"/>
              </a:rPr>
              <a:t>Hè</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rồi</a:t>
            </a:r>
            <a:r>
              <a:rPr lang="en-US" sz="3200" b="1" dirty="0">
                <a:solidFill>
                  <a:srgbClr val="0070C0"/>
                </a:solidFill>
                <a:latin typeface="Times New Roman" pitchFamily="18" charset="0"/>
                <a:cs typeface="Times New Roman" pitchFamily="18" charset="0"/>
              </a:rPr>
              <a:t>!</a:t>
            </a:r>
          </a:p>
        </p:txBody>
      </p:sp>
      <p:pic>
        <p:nvPicPr>
          <p:cNvPr id="3"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571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85072"/>
            <a:ext cx="12192000" cy="33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138023" y="365185"/>
            <a:ext cx="12197751" cy="4806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7030A0"/>
                </a:solidFill>
                <a:latin typeface="Times New Roman" pitchFamily="18" charset="0"/>
                <a:cs typeface="Times New Roman" pitchFamily="18" charset="0"/>
              </a:rPr>
              <a:t>Câu 3: Màu của hoa phượng thay đổi theo thời gian là:</a:t>
            </a:r>
          </a:p>
          <a:p>
            <a:pPr marL="0" indent="0">
              <a:buFont typeface="Arial" panose="020B0604020202020204" pitchFamily="34" charset="0"/>
              <a:buNone/>
            </a:pPr>
            <a:r>
              <a:rPr lang="en-US" sz="4000" b="1">
                <a:latin typeface="Times New Roman" pitchFamily="18" charset="0"/>
                <a:cs typeface="Times New Roman" pitchFamily="18" charset="0"/>
              </a:rPr>
              <a:t>- Bình minh: đỏ còn non.</a:t>
            </a:r>
          </a:p>
          <a:p>
            <a:pPr>
              <a:buFontTx/>
              <a:buChar char="-"/>
            </a:pPr>
            <a:r>
              <a:rPr lang="en-US" sz="4000" b="1">
                <a:latin typeface="Times New Roman" pitchFamily="18" charset="0"/>
                <a:cs typeface="Times New Roman" pitchFamily="18" charset="0"/>
              </a:rPr>
              <a:t> Có mưa: lại càng tươi dịu.</a:t>
            </a:r>
          </a:p>
          <a:p>
            <a:pPr>
              <a:buFontTx/>
              <a:buChar char="-"/>
            </a:pPr>
            <a:r>
              <a:rPr lang="en-US" sz="4000" b="1">
                <a:latin typeface="Times New Roman" pitchFamily="18" charset="0"/>
                <a:cs typeface="Times New Roman" pitchFamily="18" charset="0"/>
              </a:rPr>
              <a:t> Cuối xuân: số hoa tăng lên, màu đậm dần.</a:t>
            </a:r>
          </a:p>
          <a:p>
            <a:pPr>
              <a:buFontTx/>
              <a:buChar char="-"/>
            </a:pPr>
            <a:r>
              <a:rPr lang="en-US" sz="4000" b="1">
                <a:latin typeface="Times New Roman" pitchFamily="18" charset="0"/>
                <a:cs typeface="Times New Roman" pitchFamily="18" charset="0"/>
              </a:rPr>
              <a:t> Hè đến: mặt trời chói lọi, màu phượng rực lên.</a:t>
            </a:r>
          </a:p>
          <a:p>
            <a:pPr>
              <a:buFontTx/>
              <a:buChar char="-"/>
            </a:pPr>
            <a:endParaRPr lang="en-US" sz="4000" b="1">
              <a:latin typeface="Times New Roman" pitchFamily="18" charset="0"/>
              <a:cs typeface="Times New Roman" pitchFamily="18" charset="0"/>
            </a:endParaRPr>
          </a:p>
          <a:p>
            <a:pPr>
              <a:buFontTx/>
              <a:buChar char="-"/>
            </a:pPr>
            <a:endParaRPr lang="en-US" sz="4000" b="1">
              <a:latin typeface="Times New Roman" pitchFamily="18" charset="0"/>
              <a:cs typeface="Times New Roman" pitchFamily="18" charset="0"/>
            </a:endParaRPr>
          </a:p>
          <a:p>
            <a:pPr>
              <a:buFontTx/>
              <a:buChar char="-"/>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616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t>Click to edit Master title style</a:t>
            </a:r>
            <a:endParaRPr lang="vi-VN" altLang="vi-VN"/>
          </a:p>
        </p:txBody>
      </p:sp>
      <p:sp>
        <p:nvSpPr>
          <p:cNvPr id="89091" name="Content Placeholder 2">
            <a:extLst>
              <a:ext uri="{FF2B5EF4-FFF2-40B4-BE49-F238E27FC236}">
                <a16:creationId xmlns:a16="http://schemas.microsoft.com/office/drawing/2014/main"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ltLang="vi-VN"/>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8EFF0718-1474-4729-B685-1B17CD80D7E3}"/>
              </a:ext>
            </a:extLst>
          </p:cNvPr>
          <p:cNvSpPr txBox="1">
            <a:spLocks noChangeArrowheads="1"/>
          </p:cNvSpPr>
          <p:nvPr/>
        </p:nvSpPr>
        <p:spPr bwMode="auto">
          <a:xfrm>
            <a:off x="3736024" y="117099"/>
            <a:ext cx="5251248" cy="13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09" tIns="60853" rIns="121709" bIns="60853">
            <a:spAutoFit/>
          </a:bodyPr>
          <a:lstStyle>
            <a:lvl1pPr defTabSz="608013">
              <a:defRPr>
                <a:solidFill>
                  <a:schemeClr val="tx1"/>
                </a:solidFill>
                <a:latin typeface="Arial" panose="020B0604020202020204" pitchFamily="34" charset="0"/>
              </a:defRPr>
            </a:lvl1pPr>
            <a:lvl2pPr marL="742950" indent="-285750" defTabSz="608013">
              <a:defRPr>
                <a:solidFill>
                  <a:schemeClr val="tx1"/>
                </a:solidFill>
                <a:latin typeface="Arial" panose="020B0604020202020204" pitchFamily="34" charset="0"/>
              </a:defRPr>
            </a:lvl2pPr>
            <a:lvl3pPr marL="1143000" indent="-228600" defTabSz="608013">
              <a:defRPr>
                <a:solidFill>
                  <a:schemeClr val="tx1"/>
                </a:solidFill>
                <a:latin typeface="Arial" panose="020B0604020202020204" pitchFamily="34" charset="0"/>
              </a:defRPr>
            </a:lvl3pPr>
            <a:lvl4pPr marL="1600200" indent="-228600" defTabSz="608013">
              <a:defRPr>
                <a:solidFill>
                  <a:schemeClr val="tx1"/>
                </a:solidFill>
                <a:latin typeface="Arial" panose="020B0604020202020204" pitchFamily="34" charset="0"/>
              </a:defRPr>
            </a:lvl4pPr>
            <a:lvl5pPr marL="2057400" indent="-228600" defTabSz="608013">
              <a:defRPr>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u="sng">
                <a:solidFill>
                  <a:srgbClr val="FFB9B9"/>
                </a:solidFill>
                <a:latin typeface="Times New Roman" panose="02020603050405020304" pitchFamily="18" charset="0"/>
                <a:cs typeface="Times New Roman" panose="02020603050405020304" pitchFamily="18" charset="0"/>
              </a:rPr>
              <a:t>Tập đọc </a:t>
            </a:r>
          </a:p>
          <a:p>
            <a:pPr algn="ctr" eaLnBrk="1" hangingPunct="1"/>
            <a:r>
              <a:rPr lang="en-US" altLang="en-US" sz="4000" b="1">
                <a:solidFill>
                  <a:srgbClr val="FFB9B9"/>
                </a:solidFill>
                <a:latin typeface="Times New Roman" panose="02020603050405020304" pitchFamily="18" charset="0"/>
                <a:cs typeface="Times New Roman" panose="02020603050405020304" pitchFamily="18" charset="0"/>
              </a:rPr>
              <a:t>Hoa học trò</a:t>
            </a:r>
            <a:endParaRPr lang="en-US" altLang="en-US" sz="4000" b="1" dirty="0">
              <a:solidFill>
                <a:srgbClr val="FFB9B9"/>
              </a:solidFill>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5257800" y="1747292"/>
            <a:ext cx="4925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i="1" dirty="0" err="1">
                <a:solidFill>
                  <a:schemeClr val="bg1"/>
                </a:solidFill>
                <a:latin typeface="Times New Roman" pitchFamily="18" charset="0"/>
                <a:cs typeface="Times New Roman" pitchFamily="18" charset="0"/>
              </a:rPr>
              <a:t>Nội</a:t>
            </a:r>
            <a:r>
              <a:rPr lang="en-US" sz="4400" b="1" i="1" dirty="0">
                <a:solidFill>
                  <a:schemeClr val="bg1"/>
                </a:solidFill>
                <a:latin typeface="Times New Roman" pitchFamily="18" charset="0"/>
                <a:cs typeface="Times New Roman" pitchFamily="18" charset="0"/>
              </a:rPr>
              <a:t> dung:</a:t>
            </a:r>
            <a:r>
              <a:rPr lang="en-US" sz="4000" b="1" i="1" dirty="0">
                <a:solidFill>
                  <a:schemeClr val="bg1"/>
                </a:solidFill>
                <a:latin typeface="Times New Roman" pitchFamily="18" charset="0"/>
                <a:cs typeface="Times New Roman" pitchFamily="18" charset="0"/>
              </a:rPr>
              <a:t> </a:t>
            </a:r>
          </a:p>
        </p:txBody>
      </p:sp>
      <p:sp>
        <p:nvSpPr>
          <p:cNvPr id="16" name="Flowchart: Alternate Process 15"/>
          <p:cNvSpPr/>
          <p:nvPr/>
        </p:nvSpPr>
        <p:spPr>
          <a:xfrm>
            <a:off x="580159" y="2605513"/>
            <a:ext cx="11031681" cy="281187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b="1" dirty="0" err="1">
                <a:solidFill>
                  <a:srgbClr val="FF0066"/>
                </a:solidFill>
                <a:latin typeface="Times New Roman" pitchFamily="18" charset="0"/>
                <a:cs typeface="Times New Roman" pitchFamily="18" charset="0"/>
              </a:rPr>
              <a:t>Tả</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vẻ</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đẹp</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độc</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đáo</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của</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hoa</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phượng</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loài</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hoa</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gắn</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với</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những</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kỉ</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niệm</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và</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niềm</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vui</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của</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tuổi</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học</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trò</a:t>
            </a:r>
            <a:r>
              <a:rPr lang="en-US" sz="5400" b="1" dirty="0">
                <a:solidFill>
                  <a:srgbClr val="FF0066"/>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706" y="2061356"/>
            <a:ext cx="825572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8800" b="1" noProof="0">
                <a:solidFill>
                  <a:srgbClr val="FFFF00"/>
                </a:solidFill>
                <a:latin typeface="Arial" panose="020B0604020202020204"/>
              </a:rPr>
              <a:t>LUYỆN ĐỌC DIỄN CẢM</a:t>
            </a:r>
            <a:endParaRPr kumimoji="0" lang="en-US" sz="88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291464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chemeClr val="accent4">
                    <a:lumMod val="60000"/>
                    <a:lumOff val="40000"/>
                  </a:schemeClr>
                </a:solidFill>
                <a:latin typeface="Times New Roman" pitchFamily="18" charset="0"/>
                <a:cs typeface="Times New Roman" pitchFamily="18" charset="0"/>
              </a:rPr>
              <a:t>Luyện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6" y="1123220"/>
            <a:ext cx="10138914"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a:solidFill>
                  <a:schemeClr val="bg1"/>
                </a:solidFill>
                <a:latin typeface="Times New Roman" pitchFamily="18" charset="0"/>
                <a:cs typeface="Times New Roman" pitchFamily="18" charset="0"/>
              </a:rPr>
              <a:t>, </a:t>
            </a:r>
            <a:br>
              <a:rPr lang="en-US" sz="4000" b="1">
                <a:solidFill>
                  <a:schemeClr val="bg1"/>
                </a:solidFill>
                <a:latin typeface="Times New Roman" pitchFamily="18" charset="0"/>
                <a:cs typeface="Times New Roman" pitchFamily="18" charset="0"/>
              </a:rPr>
            </a:br>
            <a:r>
              <a:rPr lang="en-US" sz="4000" b="1">
                <a:solidFill>
                  <a:schemeClr val="bg1"/>
                </a:solidFill>
                <a:latin typeface="Times New Roman" pitchFamily="18" charset="0"/>
                <a:cs typeface="Times New Roman" pitchFamily="18" charset="0"/>
              </a:rPr>
              <a:t>cả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ra</a:t>
            </a:r>
            <a:r>
              <a:rPr lang="en-US" sz="4000" b="1">
                <a:solidFill>
                  <a:schemeClr val="bg1"/>
                </a:solidFill>
                <a:latin typeface="Times New Roman" pitchFamily="18" charset="0"/>
                <a:cs typeface="Times New Roman" pitchFamily="18" charset="0"/>
              </a:rPr>
              <a:t> /như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err="1">
                <a:solidFill>
                  <a:schemeClr val="bg1"/>
                </a:solidFill>
                <a:latin typeface="Times New Roman" pitchFamily="18" charset="0"/>
                <a:cs typeface="Times New Roman" pitchFamily="18" charset="0"/>
              </a:rPr>
              <a:t>thắm</a:t>
            </a:r>
            <a:r>
              <a:rPr lang="en-US" sz="4000" b="1">
                <a:solidFill>
                  <a:schemeClr val="bg1"/>
                </a:solidFill>
                <a:latin typeface="Times New Roman" pitchFamily="18" charset="0"/>
                <a:cs typeface="Times New Roman" pitchFamily="18" charset="0"/>
              </a:rPr>
              <a:t> /đậu khít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
        <p:nvSpPr>
          <p:cNvPr id="5" name="Rectangle 4"/>
          <p:cNvSpPr/>
          <p:nvPr/>
        </p:nvSpPr>
        <p:spPr>
          <a:xfrm>
            <a:off x="7314943" y="1740391"/>
            <a:ext cx="2736647" cy="707886"/>
          </a:xfrm>
          <a:prstGeom prst="rect">
            <a:avLst/>
          </a:prstGeom>
        </p:spPr>
        <p:txBody>
          <a:bodyPr wrap="none">
            <a:spAutoFit/>
          </a:bodyPr>
          <a:lstStyle/>
          <a:p>
            <a:pPr algn="just"/>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loạt</a:t>
            </a:r>
            <a:r>
              <a:rPr lang="en-US" sz="4000" b="1" dirty="0">
                <a:solidFill>
                  <a:srgbClr val="FF0000"/>
                </a:solidFill>
                <a:latin typeface="Times New Roman" pitchFamily="18" charset="0"/>
                <a:cs typeface="Times New Roman"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8646" y="2348906"/>
            <a:ext cx="412159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61198" y="2357562"/>
            <a:ext cx="5242059"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góc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trời</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đỏ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rực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48646" y="4788435"/>
            <a:ext cx="973215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muôn ngàn con bướm </a:t>
            </a:r>
            <a:r>
              <a:rPr lang="vi-VN" sz="4000" b="1">
                <a:solidFill>
                  <a:srgbClr val="FF0000"/>
                </a:solidFill>
                <a:latin typeface="Times New Roman" panose="02020603050405020304" pitchFamily="18" charset="0"/>
                <a:cs typeface="Times New Roman" panose="02020603050405020304" pitchFamily="18" charset="0"/>
              </a:rPr>
              <a:t>thắm </a:t>
            </a:r>
            <a:r>
              <a:rPr lang="en-US" sz="4000" b="1">
                <a:solidFill>
                  <a:srgbClr val="FF0000"/>
                </a:solidFill>
                <a:latin typeface="Times New Roman" panose="02020603050405020304" pitchFamily="18" charset="0"/>
                <a:cs typeface="Times New Roman" panose="02020603050405020304" pitchFamily="18" charset="0"/>
              </a:rPr>
              <a:t>/</a:t>
            </a:r>
            <a:r>
              <a:rPr lang="vi-VN" sz="4000" b="1">
                <a:solidFill>
                  <a:srgbClr val="FF0000"/>
                </a:solidFill>
                <a:latin typeface="Times New Roman" panose="02020603050405020304" pitchFamily="18" charset="0"/>
                <a:cs typeface="Times New Roman" panose="02020603050405020304" pitchFamily="18" charset="0"/>
              </a:rPr>
              <a:t>đậu </a:t>
            </a:r>
            <a:r>
              <a:rPr lang="vi-VN" sz="4000" b="1" dirty="0">
                <a:solidFill>
                  <a:srgbClr val="FF0000"/>
                </a:solidFill>
                <a:latin typeface="Times New Roman" panose="02020603050405020304" pitchFamily="18" charset="0"/>
                <a:cs typeface="Times New Roman" panose="02020603050405020304" pitchFamily="18" charset="0"/>
              </a:rPr>
              <a:t>khít nhau.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263" y="4968814"/>
            <a:ext cx="11933208" cy="1708160"/>
          </a:xfrm>
          <a:prstGeom prst="rect">
            <a:avLst/>
          </a:prstGeom>
          <a:noFill/>
        </p:spPr>
        <p:txBody>
          <a:bodyPr wrap="square" rtlCol="0">
            <a:spAutoFit/>
          </a:bodyPr>
          <a:lstStyle/>
          <a:p>
            <a:pPr algn="ctr"/>
            <a:r>
              <a:rPr lang="en-US" sz="3500" b="1">
                <a:solidFill>
                  <a:srgbClr val="FF0000"/>
                </a:solidFill>
                <a:latin typeface="Times New Roman" panose="02020603050405020304" pitchFamily="18" charset="0"/>
                <a:cs typeface="Times New Roman" panose="02020603050405020304" pitchFamily="18" charset="0"/>
              </a:rPr>
              <a:t>Hoa phượng vỹ từ lâu đã gắn liền với tuổi học trò, là hình ảnh quen thuộc với mọi người. Vậy em có biết, ngoài màu đỏ rực ấn tượng thì hoa phượng còn những màu hoa nào khác ?</a:t>
            </a:r>
          </a:p>
        </p:txBody>
      </p:sp>
      <p:pic>
        <p:nvPicPr>
          <p:cNvPr id="13" name="Picture 1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5" y="0"/>
            <a:ext cx="11283350" cy="481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0"/>
            <a:ext cx="11076317" cy="5941789"/>
          </a:xfrm>
          <a:prstGeom prst="rect">
            <a:avLst/>
          </a:prstGeom>
        </p:spPr>
      </p:pic>
      <p:sp>
        <p:nvSpPr>
          <p:cNvPr id="5" name="Text Box 4"/>
          <p:cNvSpPr txBox="1">
            <a:spLocks noChangeArrowheads="1"/>
          </p:cNvSpPr>
          <p:nvPr/>
        </p:nvSpPr>
        <p:spPr bwMode="auto">
          <a:xfrm>
            <a:off x="3427562" y="5941789"/>
            <a:ext cx="623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Hoa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màu</a:t>
            </a:r>
            <a:r>
              <a:rPr lang="en-US" sz="4400" b="1" dirty="0">
                <a:solidFill>
                  <a:srgbClr val="FF000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36980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35" y="369458"/>
            <a:ext cx="10453255" cy="769441"/>
          </a:xfrm>
          <a:prstGeom prst="rect">
            <a:avLst/>
          </a:prstGeom>
          <a:noFill/>
        </p:spPr>
        <p:txBody>
          <a:bodyPr wrap="square" rtlCol="0">
            <a:spAutoFit/>
          </a:bodyPr>
          <a:lstStyle/>
          <a:p>
            <a:pPr algn="ctr"/>
            <a:r>
              <a:rPr lang="en-US" sz="4400">
                <a:solidFill>
                  <a:srgbClr val="0070C0"/>
                </a:solidFill>
                <a:latin typeface="Times New Roman" panose="02020603050405020304" pitchFamily="18" charset="0"/>
                <a:cs typeface="Times New Roman" panose="02020603050405020304" pitchFamily="18" charset="0"/>
              </a:rPr>
              <a:t>Em hãy đọc thuộc lòng bài thơ Chợ Tết</a:t>
            </a:r>
            <a:endParaRPr lang="en-US" sz="4400">
              <a:solidFill>
                <a:srgbClr val="0070C0"/>
              </a:solidFill>
            </a:endParaRPr>
          </a:p>
        </p:txBody>
      </p:sp>
      <p:sp>
        <p:nvSpPr>
          <p:cNvPr id="3" name="TextBox 2"/>
          <p:cNvSpPr txBox="1"/>
          <p:nvPr/>
        </p:nvSpPr>
        <p:spPr>
          <a:xfrm>
            <a:off x="1371251" y="2366161"/>
            <a:ext cx="9805622" cy="1200329"/>
          </a:xfrm>
          <a:prstGeom prst="rect">
            <a:avLst/>
          </a:prstGeom>
          <a:noFill/>
        </p:spPr>
        <p:txBody>
          <a:bodyPr wrap="square" rtlCol="0">
            <a:spAutoFit/>
          </a:bodyPr>
          <a:lstStyle/>
          <a:p>
            <a:r>
              <a:rPr lang="nl-NL" sz="3600">
                <a:latin typeface="Times New Roman" panose="02020603050405020304" pitchFamily="18" charset="0"/>
                <a:cs typeface="Times New Roman" panose="02020603050405020304" pitchFamily="18" charset="0"/>
              </a:rPr>
              <a:t>- Dải mây trắng đỏ dần; sương hồng lam; sương trắng rỏ đầu cành; núi uốn mình; đồi thoa son …</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1505599" y="1300005"/>
            <a:ext cx="10329844" cy="1200329"/>
          </a:xfrm>
          <a:prstGeom prst="rect">
            <a:avLst/>
          </a:prstGeom>
          <a:noFill/>
        </p:spPr>
        <p:txBody>
          <a:bodyPr wrap="square" rtlCol="0">
            <a:spAutoFit/>
          </a:bodyPr>
          <a:lstStyle/>
          <a:p>
            <a:r>
              <a:rPr lang="nl-NL" sz="3600">
                <a:solidFill>
                  <a:srgbClr val="FF0000"/>
                </a:solidFill>
                <a:latin typeface="Times New Roman" panose="02020603050405020304" pitchFamily="18" charset="0"/>
                <a:cs typeface="Times New Roman" panose="02020603050405020304" pitchFamily="18" charset="0"/>
              </a:rPr>
              <a:t>1.Người các ấp đi chợ tết trong khung cảnh đẹp như thế nào?</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5599" y="4773076"/>
            <a:ext cx="8994476" cy="1200329"/>
          </a:xfrm>
          <a:prstGeom prst="rect">
            <a:avLst/>
          </a:prstGeom>
        </p:spPr>
        <p:txBody>
          <a:bodyPr wrap="square">
            <a:spAutoFit/>
          </a:bodyPr>
          <a:lstStyle/>
          <a:p>
            <a:r>
              <a:rPr lang="nl-NL" sz="3600">
                <a:latin typeface="Times New Roman" panose="02020603050405020304" pitchFamily="18" charset="0"/>
                <a:cs typeface="Times New Roman" panose="02020603050405020304" pitchFamily="18" charset="0"/>
              </a:rPr>
              <a:t>- Tất cả mọi người đều rất vui vẻ: họ tưng bừng ra chợ tết. Họ vui vẻ kéo hàng trên cỏ biếc.</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371251" y="3572747"/>
            <a:ext cx="10230679" cy="1200329"/>
          </a:xfrm>
          <a:prstGeom prst="rect">
            <a:avLst/>
          </a:prstGeom>
          <a:noFill/>
        </p:spPr>
        <p:txBody>
          <a:bodyPr wrap="square" rtlCol="0">
            <a:spAutoFit/>
          </a:bodyPr>
          <a:lstStyle/>
          <a:p>
            <a:r>
              <a:rPr lang="nl-NL" sz="3600">
                <a:solidFill>
                  <a:srgbClr val="FF0000"/>
                </a:solidFill>
                <a:latin typeface="Times New Roman" panose="02020603050405020304" pitchFamily="18" charset="0"/>
                <a:cs typeface="Times New Roman" panose="02020603050405020304" pitchFamily="18" charset="0"/>
              </a:rPr>
              <a:t>2.Bên cạnh dáng vẻ riêng, những người đi chợ tết có điểm gì chung?</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49" y="0"/>
            <a:ext cx="1100730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740215" y="595174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hồng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7071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4119"/>
            <a:ext cx="6097710" cy="61674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20" y="0"/>
            <a:ext cx="5419409" cy="3120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021" y="3087838"/>
            <a:ext cx="5419408" cy="3043238"/>
          </a:xfrm>
          <a:prstGeom prst="rect">
            <a:avLst/>
          </a:prstGeom>
        </p:spPr>
      </p:pic>
      <p:sp>
        <p:nvSpPr>
          <p:cNvPr id="7" name="Text Box 4"/>
          <p:cNvSpPr txBox="1">
            <a:spLocks noChangeArrowheads="1"/>
          </p:cNvSpPr>
          <p:nvPr/>
        </p:nvSpPr>
        <p:spPr bwMode="auto">
          <a:xfrm>
            <a:off x="3703089" y="61606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866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79" y="0"/>
            <a:ext cx="11128076" cy="597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464170" y="597091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5124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 y="0"/>
            <a:ext cx="10852030" cy="5600700"/>
          </a:xfrm>
          <a:prstGeom prst="rect">
            <a:avLst/>
          </a:prstGeom>
        </p:spPr>
      </p:pic>
      <p:sp>
        <p:nvSpPr>
          <p:cNvPr id="5" name="Text Box 4"/>
          <p:cNvSpPr txBox="1">
            <a:spLocks noChangeArrowheads="1"/>
          </p:cNvSpPr>
          <p:nvPr/>
        </p:nvSpPr>
        <p:spPr bwMode="auto">
          <a:xfrm>
            <a:off x="4326146" y="587746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54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678" y="2782669"/>
            <a:ext cx="11511148" cy="1569660"/>
          </a:xfrm>
          <a:prstGeom prst="rect">
            <a:avLst/>
          </a:prstGeom>
        </p:spPr>
        <p:txBody>
          <a:bodyPr wrap="square">
            <a:spAutoFit/>
          </a:bodyPr>
          <a:lstStyle/>
          <a:p>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dung:</a:t>
            </a:r>
          </a:p>
          <a:p>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gắn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niềm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vui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247890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5555" y="2492677"/>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a:solidFill>
                  <a:schemeClr val="bg1"/>
                </a:solidFill>
                <a:latin typeface="Arial" panose="020B0604020202020204"/>
              </a:rPr>
              <a:t>KHÁM PHÁ</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40536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373" y="0"/>
            <a:ext cx="6251573" cy="1569660"/>
          </a:xfrm>
          <a:prstGeom prst="rect">
            <a:avLst/>
          </a:prstGeom>
          <a:noFill/>
        </p:spPr>
        <p:txBody>
          <a:bodyPr wrap="square">
            <a:spAutoFit/>
          </a:bodyPr>
          <a:lstStyle/>
          <a:p>
            <a:pPr algn="ctr">
              <a:defRPr/>
            </a:pPr>
            <a:r>
              <a:rPr lang="en-US" sz="3200" b="1" u="sng" dirty="0" err="1">
                <a:solidFill>
                  <a:srgbClr val="FF0000"/>
                </a:solidFill>
                <a:latin typeface="Times New Roman" pitchFamily="18" charset="0"/>
                <a:cs typeface="Times New Roman" pitchFamily="18" charset="0"/>
              </a:rPr>
              <a:t>Tập</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đọc</a:t>
            </a:r>
            <a:endParaRPr lang="en-US" sz="3200" b="1" u="sng" dirty="0">
              <a:solidFill>
                <a:srgbClr val="FF0000"/>
              </a:solidFill>
              <a:latin typeface="Times New Roman" pitchFamily="18" charset="0"/>
              <a:cs typeface="Times New Roman" pitchFamily="18" charset="0"/>
            </a:endParaRPr>
          </a:p>
          <a:p>
            <a:pPr algn="ctr">
              <a:defRPr/>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a:t>
            </a:r>
            <a:endParaRPr lang="en-US" sz="3200" b="1" dirty="0">
              <a:solidFill>
                <a:srgbClr val="FF0000"/>
              </a:solidFill>
              <a:latin typeface="Times New Roman" pitchFamily="18" charset="0"/>
              <a:cs typeface="Times New Roman" pitchFamily="18" charset="0"/>
            </a:endParaRPr>
          </a:p>
          <a:p>
            <a:pPr algn="r">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Xuân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Diệu</a:t>
            </a:r>
            <a:r>
              <a:rPr lang="en-US" sz="3200" b="1" i="1" dirty="0">
                <a:latin typeface="Times New Roman" pitchFamily="18" charset="0"/>
                <a:cs typeface="Times New Roman" pitchFamily="18" charset="0"/>
              </a:rPr>
              <a:t>)</a:t>
            </a:r>
          </a:p>
        </p:txBody>
      </p:sp>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9660"/>
            <a:ext cx="12192000" cy="52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DD141A-35D4-489E-9744-AE1813FB6778}"/>
              </a:ext>
            </a:extLst>
          </p:cNvPr>
          <p:cNvSpPr txBox="1"/>
          <p:nvPr/>
        </p:nvSpPr>
        <p:spPr>
          <a:xfrm>
            <a:off x="-350520" y="1763761"/>
            <a:ext cx="13695316" cy="830997"/>
          </a:xfrm>
          <a:prstGeom prst="rect">
            <a:avLst/>
          </a:prstGeom>
          <a:noFill/>
        </p:spPr>
        <p:txBody>
          <a:bodyPr wrap="square">
            <a:spAutoFit/>
          </a:bodyPr>
          <a:lstStyle/>
          <a:p>
            <a:pPr algn="ctr">
              <a:defRPr/>
            </a:pPr>
            <a:r>
              <a:rPr lang="en-US" sz="4800" b="1" dirty="0" err="1">
                <a:solidFill>
                  <a:srgbClr val="FF0000"/>
                </a:solidFill>
                <a:latin typeface="Times New Roman" pitchFamily="18" charset="0"/>
                <a:cs typeface="Times New Roman" pitchFamily="18" charset="0"/>
              </a:rPr>
              <a:t>Em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gì</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dưới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đây</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47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27" y="2527182"/>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noProof="0">
                <a:solidFill>
                  <a:srgbClr val="FFFF00"/>
                </a:solidFill>
                <a:latin typeface="Arial" panose="020B0604020202020204"/>
              </a:rPr>
              <a:t>LUYỆN ĐỌC</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14548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69" y="-126147"/>
            <a:ext cx="12004431" cy="6986528"/>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DIỆU</a:t>
            </a:r>
            <a:endParaRPr lang="vi-VN"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2586539" y="1454010"/>
            <a:ext cx="7826641"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4400" spc="30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4400" spc="30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4400"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421688" y="42863"/>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3587750" y="104775"/>
            <a:ext cx="4754563" cy="1236663"/>
            <a:chOff x="1018706" y="857227"/>
            <a:chExt cx="7143752" cy="2563583"/>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1" name="Content Placeholder 2"/>
          <p:cNvSpPr txBox="1">
            <a:spLocks/>
          </p:cNvSpPr>
          <p:nvPr/>
        </p:nvSpPr>
        <p:spPr>
          <a:xfrm>
            <a:off x="785336" y="2917825"/>
            <a:ext cx="10797064"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a:solidFill>
                  <a:schemeClr val="accent6">
                    <a:lumMod val="75000"/>
                  </a:schemeClr>
                </a:solidFill>
                <a:latin typeface="Times New Roman" pitchFamily="18" charset="0"/>
                <a:cs typeface="Times New Roman" pitchFamily="18" charset="0"/>
              </a:rPr>
              <a:t>Đoạn 1</a:t>
            </a:r>
            <a:r>
              <a:rPr lang="en-US" sz="4400">
                <a:latin typeface="Times New Roman" pitchFamily="18" charset="0"/>
                <a:cs typeface="Times New Roman" pitchFamily="18" charset="0"/>
              </a:rPr>
              <a:t>: “</a:t>
            </a:r>
            <a:r>
              <a:rPr lang="en-US" sz="4400" b="1">
                <a:latin typeface="Times New Roman" pitchFamily="18" charset="0"/>
                <a:cs typeface="Times New Roman" pitchFamily="18" charset="0"/>
              </a:rPr>
              <a:t>Phượng không phải là một đóa ……đậu khít nhau.”</a:t>
            </a:r>
          </a:p>
          <a:p>
            <a:r>
              <a:rPr lang="en-US" sz="4400" b="1">
                <a:solidFill>
                  <a:schemeClr val="accent6">
                    <a:lumMod val="75000"/>
                  </a:schemeClr>
                </a:solidFill>
                <a:latin typeface="Times New Roman" pitchFamily="18" charset="0"/>
                <a:cs typeface="Times New Roman" pitchFamily="18" charset="0"/>
              </a:rPr>
              <a:t>Đoạn 2</a:t>
            </a:r>
            <a:r>
              <a:rPr lang="en-US" sz="4400">
                <a:latin typeface="Times New Roman" pitchFamily="18" charset="0"/>
                <a:cs typeface="Times New Roman" pitchFamily="18" charset="0"/>
              </a:rPr>
              <a:t>: “</a:t>
            </a:r>
            <a:r>
              <a:rPr lang="en-US" sz="4400" b="1">
                <a:latin typeface="Times New Roman" pitchFamily="18" charset="0"/>
                <a:cs typeface="Times New Roman" pitchFamily="18" charset="0"/>
              </a:rPr>
              <a:t>Nhưng hoa càng đỏ…..Hoa nở lúc nào mà bất ngờ vậy?”</a:t>
            </a:r>
          </a:p>
          <a:p>
            <a:r>
              <a:rPr lang="en-US" sz="4400" b="1">
                <a:solidFill>
                  <a:schemeClr val="accent6">
                    <a:lumMod val="75000"/>
                  </a:schemeClr>
                </a:solidFill>
                <a:latin typeface="Times New Roman" pitchFamily="18" charset="0"/>
                <a:cs typeface="Times New Roman" pitchFamily="18" charset="0"/>
              </a:rPr>
              <a:t>Đoạn 3</a:t>
            </a:r>
            <a:r>
              <a:rPr lang="en-US" sz="4400" b="1">
                <a:latin typeface="Times New Roman" pitchFamily="18" charset="0"/>
                <a:cs typeface="Times New Roman" pitchFamily="18" charset="0"/>
              </a:rPr>
              <a:t>: “Bình minh…..câu đối đỏ.”</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921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948257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848</Words>
  <Application>Microsoft Office PowerPoint</Application>
  <PresentationFormat>Widescreen</PresentationFormat>
  <Paragraphs>111</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Arial-Rounded</vt:lpstr>
      <vt:lpstr>Calibri</vt:lpstr>
      <vt:lpstr>等线</vt:lpstr>
      <vt:lpstr>方正姚体</vt:lpstr>
      <vt:lpstr>Source Sans Pro</vt:lpstr>
      <vt:lpstr>Times New Roman</vt:lpstr>
      <vt:lpstr>字魂36号-正文宋楷</vt:lpstr>
      <vt:lpstr>腾祥铁山楷书繁</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MTC</cp:lastModifiedBy>
  <cp:revision>72</cp:revision>
  <dcterms:created xsi:type="dcterms:W3CDTF">2021-08-07T03:38:00Z</dcterms:created>
  <dcterms:modified xsi:type="dcterms:W3CDTF">2023-02-24T04:35:14Z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