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0" r:id="rId2"/>
    <p:sldId id="309" r:id="rId3"/>
    <p:sldId id="262" r:id="rId4"/>
    <p:sldId id="308" r:id="rId5"/>
    <p:sldId id="263" r:id="rId6"/>
    <p:sldId id="264" r:id="rId7"/>
    <p:sldId id="265" r:id="rId8"/>
    <p:sldId id="266" r:id="rId9"/>
    <p:sldId id="267" r:id="rId10"/>
    <p:sldId id="292" r:id="rId11"/>
    <p:sldId id="295" r:id="rId12"/>
    <p:sldId id="293" r:id="rId13"/>
    <p:sldId id="269" r:id="rId14"/>
    <p:sldId id="270" r:id="rId15"/>
    <p:sldId id="271" r:id="rId16"/>
    <p:sldId id="302" r:id="rId17"/>
    <p:sldId id="303" r:id="rId18"/>
    <p:sldId id="272" r:id="rId19"/>
    <p:sldId id="273" r:id="rId20"/>
    <p:sldId id="274" r:id="rId21"/>
    <p:sldId id="275" r:id="rId22"/>
    <p:sldId id="276" r:id="rId23"/>
    <p:sldId id="290" r:id="rId24"/>
    <p:sldId id="291" r:id="rId25"/>
    <p:sldId id="277" r:id="rId26"/>
    <p:sldId id="278" r:id="rId27"/>
    <p:sldId id="279" r:id="rId28"/>
    <p:sldId id="297" r:id="rId29"/>
    <p:sldId id="298" r:id="rId30"/>
    <p:sldId id="282" r:id="rId31"/>
    <p:sldId id="313" r:id="rId32"/>
    <p:sldId id="314" r:id="rId33"/>
    <p:sldId id="315" r:id="rId34"/>
    <p:sldId id="283" r:id="rId35"/>
    <p:sldId id="312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9" autoAdjust="0"/>
    <p:restoredTop sz="94660"/>
  </p:normalViewPr>
  <p:slideViewPr>
    <p:cSldViewPr>
      <p:cViewPr>
        <p:scale>
          <a:sx n="81" d="100"/>
          <a:sy n="81" d="100"/>
        </p:scale>
        <p:origin x="-80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73141-90AA-4266-A429-64D0D86BDA6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FCF20-7CA4-4E26-8E66-A66470E6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FCF20-7CA4-4E26-8E66-A66470E6AD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D8E-255C-45DF-812D-4D2EAD46AD0B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DC5F-A7E4-478A-AF72-CEC8FA1E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1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P3\Nhac%20thieu%20nhi\Thuong%20lam%20thay%20co%20oi%20-%20Jolie%20Quynh%20Anh.mp3" TargetMode="Externa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76200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76200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76200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76200" y="28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76200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2055" name="Rectangle 28"/>
          <p:cNvSpPr>
            <a:spLocks noChangeArrowheads="1"/>
          </p:cNvSpPr>
          <p:nvPr/>
        </p:nvSpPr>
        <p:spPr bwMode="auto">
          <a:xfrm>
            <a:off x="76200" y="-2005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grpSp>
        <p:nvGrpSpPr>
          <p:cNvPr id="2056" name="Group 18"/>
          <p:cNvGrpSpPr>
            <a:grpSpLocks/>
          </p:cNvGrpSpPr>
          <p:nvPr/>
        </p:nvGrpSpPr>
        <p:grpSpPr bwMode="auto">
          <a:xfrm>
            <a:off x="38100" y="754063"/>
            <a:ext cx="2743200" cy="2057400"/>
            <a:chOff x="5225" y="9335"/>
            <a:chExt cx="2520" cy="1750"/>
          </a:xfrm>
        </p:grpSpPr>
        <p:sp>
          <p:nvSpPr>
            <p:cNvPr id="206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latin typeface=".VnAristote" pitchFamily="34" charset="0"/>
              </a:endParaRPr>
            </a:p>
          </p:txBody>
        </p:sp>
        <p:pic>
          <p:nvPicPr>
            <p:cNvPr id="2063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b="1">
                  <a:latin typeface="VnBangkok"/>
                  <a:cs typeface="Times New Roman" pitchFamily="18" charset="0"/>
                </a:rPr>
                <a:t> </a:t>
              </a:r>
              <a:endParaRPr lang="en-US" alt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6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itchFamily="34" charset="0"/>
              </a:endParaRPr>
            </a:p>
          </p:txBody>
        </p:sp>
        <p:sp>
          <p:nvSpPr>
            <p:cNvPr id="206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vi-VN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7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itchFamily="34" charset="0"/>
              </a:endParaRPr>
            </a:p>
          </p:txBody>
        </p:sp>
      </p:grp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>
            <a:audioFile r:link="rId1"/>
          </p:nvPr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2058" name="Picture 14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2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35"/>
          <p:cNvSpPr>
            <a:spLocks noChangeArrowheads="1" noChangeShapeType="1" noTextEdit="1"/>
          </p:cNvSpPr>
          <p:nvPr/>
        </p:nvSpPr>
        <p:spPr bwMode="auto">
          <a:xfrm>
            <a:off x="2781301" y="2049463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ĐỌC- LỚP 4</a:t>
            </a:r>
          </a:p>
        </p:txBody>
      </p:sp>
      <p:sp>
        <p:nvSpPr>
          <p:cNvPr id="2060" name="WordArt 37"/>
          <p:cNvSpPr>
            <a:spLocks noChangeArrowheads="1" noChangeShapeType="1" noTextEdit="1"/>
          </p:cNvSpPr>
          <p:nvPr/>
        </p:nvSpPr>
        <p:spPr bwMode="auto">
          <a:xfrm>
            <a:off x="844550" y="4114800"/>
            <a:ext cx="7010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BÀI:</a:t>
            </a:r>
            <a:r>
              <a:rPr lang="en-US" altLang="vi-VN" sz="3600" b="1" dirty="0">
                <a:solidFill>
                  <a:srgbClr val="0033CC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CHỢ TẾT </a:t>
            </a:r>
          </a:p>
        </p:txBody>
      </p:sp>
      <p:sp>
        <p:nvSpPr>
          <p:cNvPr id="2" name="Rectangle 1"/>
          <p:cNvSpPr/>
          <p:nvPr/>
        </p:nvSpPr>
        <p:spPr>
          <a:xfrm>
            <a:off x="498625" y="212727"/>
            <a:ext cx="86224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TRƯỜNG TIỂU HỌC ÁI MỘ A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2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990818"/>
              </p:ext>
            </p:extLst>
          </p:nvPr>
        </p:nvGraphicFramePr>
        <p:xfrm>
          <a:off x="34925" y="508374"/>
          <a:ext cx="9037638" cy="51411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36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0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116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vi-VN" sz="2400" u="sng">
                          <a:latin typeface="+mj-lt"/>
                        </a:rPr>
                        <a:t>LUYỆN</a:t>
                      </a:r>
                      <a:r>
                        <a:rPr lang="vi-VN" sz="2400" u="sng" baseline="0">
                          <a:latin typeface="+mj-lt"/>
                        </a:rPr>
                        <a:t> ĐỌC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vi-VN" sz="2400" u="sng" baseline="0">
                        <a:latin typeface="+mj-lt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2400" u="sng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vi-VN" sz="2400" u="sng">
                          <a:latin typeface="+mj-lt"/>
                        </a:rPr>
                        <a:t>TÌM</a:t>
                      </a:r>
                      <a:r>
                        <a:rPr lang="vi-VN" sz="2400" u="sng" baseline="0">
                          <a:latin typeface="+mj-lt"/>
                        </a:rPr>
                        <a:t> HIỂU BÀI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vi-VN" sz="2400" b="0" u="none" baseline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5816" y="1185046"/>
            <a:ext cx="6014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3200" b="1" i="1">
                <a:latin typeface="+mj-lt"/>
              </a:rPr>
              <a:t>Ấp</a:t>
            </a:r>
            <a:r>
              <a:rPr lang="vi-VN" sz="3200">
                <a:latin typeface="+mj-lt"/>
              </a:rPr>
              <a:t>: làng, xóm.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3200" b="1" i="1">
                <a:latin typeface="+mj-lt"/>
              </a:rPr>
              <a:t>The</a:t>
            </a:r>
            <a:r>
              <a:rPr lang="vi-VN" sz="3200">
                <a:latin typeface="+mj-lt"/>
              </a:rPr>
              <a:t>: hàng tơ, nhỏ sợi, dệt thưa.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3200" b="1" i="1">
                <a:latin typeface="+mj-lt"/>
              </a:rPr>
              <a:t>Đồi thoa son</a:t>
            </a:r>
            <a:r>
              <a:rPr lang="vi-VN" sz="3200">
                <a:latin typeface="+mj-lt"/>
              </a:rPr>
              <a:t>: đồi rực hồng lên khi nhận ánh nắng buổi sớm.</a:t>
            </a:r>
          </a:p>
          <a:p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9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78" y="0"/>
            <a:ext cx="9193678" cy="465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97152"/>
            <a:ext cx="864096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vi-VN" sz="28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i="1">
                <a:latin typeface="Times New Roman" pitchFamily="18" charset="0"/>
                <a:cs typeface="Times New Roman" pitchFamily="18" charset="0"/>
              </a:rPr>
              <a:t>Sương hồng lam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là những giọt sương vào buổi sáng được ánh lên màu hồng của nắng và màu xanh của cỏ cây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hợ tết của đoàn văn cừ - Website của Phạm Thành Du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Chợ tết của đoàn văn cừ - Website của Phạm Thành Du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hợ tết của đoàn văn cừ - Website của Phạm Thành Du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Chợ tết của đoàn văn cừ - Website của Phạm Thành Du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Chợ tết của đoàn văn cừ - Website của Phạm Thành Du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Chợ tết của đoàn văn cừ - Website của Phạm Thành Du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Chợ tết của đoàn văn cừ - Website của Phạm Thành Du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5229200"/>
            <a:ext cx="858450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Nhà gianh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là nhà được làm bằng tre, nứa, lá, rơm.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 descr="nhà tranh vách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3999" cy="46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7744" y="5229200"/>
            <a:ext cx="6568281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774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vi-VN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các ấp đi chợ Tết trong khung cảnh đẹp như thế nào? 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Mặt trời lên làm đỏ dần những dãy mây trắng và những làn sương sớm.</a:t>
            </a:r>
          </a:p>
          <a:p>
            <a:pPr marL="0" indent="0" algn="just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Núi đồi như cũng làm duyên – núi uốn mình trong chiếc áo the xanh, đồi thoa son.</a:t>
            </a:r>
          </a:p>
          <a:p>
            <a:pPr marL="0" indent="0" algn="just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Những tia nắng nghịch ngợm nháy hoài trong ruộng lúa,…</a:t>
            </a:r>
          </a:p>
          <a:p>
            <a:pPr marL="0" indent="0" algn="just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489251"/>
          </a:xfrm>
        </p:spPr>
        <p:txBody>
          <a:bodyPr/>
          <a:lstStyle/>
          <a:p>
            <a:pPr marL="0" lvl="0" indent="0" algn="just">
              <a:buNone/>
            </a:pP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5668"/>
            <a:ext cx="9144000" cy="51774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000">
                <a:latin typeface="Times New Roman" pitchFamily="18" charset="0"/>
                <a:cs typeface="Times New Roman" pitchFamily="18" charset="0"/>
                <a:sym typeface="Wingdings"/>
              </a:rPr>
              <a:t>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Đọc thầm khổ thơ 2, 3 và trả lời câu hỏi: </a:t>
            </a:r>
            <a:endParaRPr lang="vi-VN" sz="300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người đến chợ Tết với những dáng vẻ riêng </a:t>
            </a:r>
            <a:r>
              <a:rPr 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sao?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Mỗi người đến với chợ Tết với những dáng vẻ khác nhau:</a:t>
            </a:r>
          </a:p>
          <a:p>
            <a:pPr marL="0" indent="0" algn="just">
              <a:buNone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+ Những thằng cu áo đỏ thì chạy lon ton.</a:t>
            </a:r>
          </a:p>
          <a:p>
            <a:pPr marL="0" indent="0" algn="just">
              <a:buNone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+ Các cụ già chống gậy bước lom khom.</a:t>
            </a:r>
          </a:p>
          <a:p>
            <a:pPr marL="0" indent="0" algn="just">
              <a:buNone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+ Các cô gái lặng lẽ che môi cười.</a:t>
            </a:r>
          </a:p>
          <a:p>
            <a:pPr marL="0" indent="0" algn="just">
              <a:buNone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+ Em bé thì nép đầu bên yếm mẹ.</a:t>
            </a:r>
          </a:p>
          <a:p>
            <a:pPr marL="0" indent="0" algn="just">
              <a:buNone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+ Hai người thôn gánh lợn chạy đi đầu.</a:t>
            </a:r>
          </a:p>
          <a:p>
            <a:pPr marL="0" indent="0" algn="just">
              <a:buNone/>
            </a:pPr>
            <a:r>
              <a:rPr lang="en-US" sz="3000">
                <a:latin typeface="Times New Roman" pitchFamily="18" charset="0"/>
                <a:cs typeface="Times New Roman" pitchFamily="18" charset="0"/>
              </a:rPr>
              <a:t>+ Con bò vàng ngộ nghĩnh đuổi theo sau.</a:t>
            </a:r>
          </a:p>
          <a:p>
            <a:pPr marL="0" indent="0" algn="just">
              <a:buNone/>
            </a:pP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ến Mộc Châu khám phá Tết của người M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2"/>
            <a:ext cx="9144000" cy="470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08518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Chạy lon xon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giống như chạy lon ton, đó là dáng đi nhanh nhẹn, bước ngắn của đứa trẻ.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376"/>
            <a:ext cx="7776864" cy="43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013176"/>
            <a:ext cx="849694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là áo mặc bên trong của ngươi phụ nữ Việt Nam xưa.</a:t>
            </a:r>
          </a:p>
          <a:p>
            <a:pPr algn="just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5013176"/>
            <a:ext cx="849694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b="1" i="1">
                <a:latin typeface="+mj-lt"/>
              </a:rPr>
              <a:t>Yếm:</a:t>
            </a:r>
            <a:endParaRPr lang="en-US" sz="4000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</a:t>
            </a:r>
            <a:r>
              <a:rPr lang="vi-VN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 con đường viền trắng mép đồi xanh</a:t>
            </a:r>
          </a:p>
          <a:p>
            <a:pPr marL="0" indent="0" algn="just">
              <a:buNone/>
            </a:pPr>
            <a:r>
              <a:rPr lang="vi-VN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Người các ấp tưng bừng ra chợ Tết</a:t>
            </a:r>
          </a:p>
          <a:p>
            <a:pPr marL="0" indent="0" algn="just">
              <a:buNone/>
            </a:pPr>
            <a:r>
              <a:rPr lang="vi-VN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Họ vui vẻ kéo hàng trên cỏ biếc</a:t>
            </a:r>
            <a:r>
              <a:rPr lang="vi-VN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</a:t>
            </a:r>
            <a:endParaRPr lang="vi-VN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lam,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son.</a:t>
            </a:r>
          </a:p>
          <a:p>
            <a:pPr marL="0" indent="0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98986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KHỞI ĐỘNG</a:t>
            </a:r>
          </a:p>
          <a:p>
            <a:pPr marL="0" indent="0" algn="just">
              <a:buNone/>
            </a:pPr>
            <a:r>
              <a:rPr lang="vi-VN" b="1" dirty="0">
                <a:solidFill>
                  <a:srgbClr val="0070C0"/>
                </a:solidFill>
                <a:latin typeface="+mj-lt"/>
              </a:rPr>
              <a:t>Đọc đoạn </a:t>
            </a:r>
            <a:r>
              <a:rPr lang="vi-VN" b="1" dirty="0" smtClean="0">
                <a:solidFill>
                  <a:srgbClr val="0070C0"/>
                </a:solidFill>
                <a:latin typeface="+mj-lt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70C0"/>
                </a:solidFill>
                <a:latin typeface="+mj-lt"/>
              </a:rPr>
              <a:t>và cho biết:</a:t>
            </a:r>
          </a:p>
          <a:p>
            <a:pPr marL="0" indent="0" algn="just">
              <a:buNone/>
            </a:pPr>
            <a:r>
              <a:rPr lang="vi-VN" b="1" dirty="0">
                <a:solidFill>
                  <a:srgbClr val="0070C0"/>
                </a:solidFill>
                <a:latin typeface="+mj-lt"/>
              </a:rPr>
              <a:t>Hoa sầu riêng mang những nét đặc sắc gì?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948" y="2514600"/>
            <a:ext cx="8064896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4519"/>
            <a:ext cx="8229600" cy="67667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683568" y="1482854"/>
            <a:ext cx="7776864" cy="4032448"/>
          </a:xfrm>
          <a:prstGeom prst="horizontalScroll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1681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153400" cy="429309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5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vi-VN" sz="25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đọc với giọng như thế nào?</a:t>
            </a:r>
          </a:p>
          <a:p>
            <a:pPr marL="0" indent="0">
              <a:buNone/>
            </a:pP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Đọc với giọng chậm rãi ở 4 dòng đầu, vui, rộn ràng ở những dòng thơ sau.</a:t>
            </a:r>
          </a:p>
          <a:p>
            <a:pPr marL="0" indent="0">
              <a:buNone/>
            </a:pPr>
            <a:r>
              <a:rPr lang="vi-VN" sz="2500" i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Dải mây trắng đỏ dần trên đỉnh núi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Sương hồng lam ôm ấp nóc nhà gianh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Trên con đường viền trắng mép đồi xanh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Người các ấp tưng bừng ra chợ Tết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Họ vui vẻ kéo hàng trên cỏ biếc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Những thằng cu áo đỏ chạy lon xon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Vài cụ già chống gậy bước lom khom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Cô yếm thắm che môi cười lặng lẽ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Thằng em bé nép đầu bên yếm mẹ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Hai người thôn gánh lợn chạy đi đầu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Con bò vàng ngộ nghĩnh đuổi theo sau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Sương trắng rỏ đầu cành như giọt sữa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Tia nắng tía nháy hoài trong ruộng lúa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Núi uốn mình trong chiếc áo the xanh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Đồi thoa son nằm dưới ánh bình minh</a:t>
            </a:r>
          </a:p>
          <a:p>
            <a:pPr marL="0" indent="0" algn="just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Người mua bán ra vào đầy cổng chợ.</a:t>
            </a:r>
          </a:p>
          <a:p>
            <a:pPr marL="0" indent="0" algn="ctr">
              <a:buNone/>
            </a:pP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ĐOÀN VĂN CỪ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716016" y="0"/>
            <a:ext cx="648072" cy="1484784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731784" y="1637184"/>
            <a:ext cx="648072" cy="4744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64088" y="332656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Giọng đọc nhẹ nhàng, chậm rãi</a:t>
            </a:r>
            <a:endParaRPr lang="en-US" sz="2400" b="1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3759423"/>
            <a:ext cx="37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Giọng đọc vui vẻ, rộn ràng</a:t>
            </a:r>
            <a:endParaRPr lang="en-US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3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373216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biếc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sữa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09600"/>
            <a:ext cx="713913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biếc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xon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khom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sữa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280159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biếc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sữa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vi-VN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trên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B050"/>
                </a:solidFill>
                <a:latin typeface="+mj-lt"/>
              </a:rPr>
              <a:t>Tập đọc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7353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  <a:cs typeface="Arial" pitchFamily="34" charset="0"/>
              </a:rPr>
              <a:t>CHỢ TẾT</a:t>
            </a:r>
          </a:p>
          <a:p>
            <a:pPr algn="ctr"/>
            <a:r>
              <a:rPr lang="vi-VN" sz="2400">
                <a:latin typeface="+mj-lt"/>
                <a:cs typeface="Arial" pitchFamily="34" charset="0"/>
              </a:rPr>
              <a:t>(Trích)</a:t>
            </a:r>
            <a:endParaRPr lang="en-US" sz="240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0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28015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biếc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sữa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4" y="4062427"/>
            <a:ext cx="3231001" cy="279557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259633" y="188640"/>
            <a:ext cx="7560840" cy="3456384"/>
          </a:xfrm>
          <a:prstGeom prst="cloudCallout">
            <a:avLst>
              <a:gd name="adj1" fmla="val -36603"/>
              <a:gd name="adj2" fmla="val 671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chính bài Chợ Tết?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85800" y="609600"/>
            <a:ext cx="7776864" cy="496855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đọc lớp 4: Chợ Tết tapdocchotetlop4 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86"/>
          <a:stretch/>
        </p:blipFill>
        <p:spPr bwMode="auto">
          <a:xfrm>
            <a:off x="0" y="0"/>
            <a:ext cx="9108504" cy="67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ảm bảo an ninh trật tự phục vụ nhân dân đón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Tả lại quang cảnh chợ hoa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Tả lại quang cảnh chợ hoa ngày Tế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Tả lại quang cảnh chợ hoa ngày Tế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ư âm chợ Tết - Báo Nam Định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gười lao động bắt đầu nghỉ Tết Nguyên đán Canh tý từ ngày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ánh chưng. ý nghĩa bánh chưng. Chúc mừng năm mới. Tết Nguyên đán. 2020 |  TTVH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197025"/>
            <a:ext cx="302433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BÁNH CHƯNG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7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ết nam bộ kể chuyện 'Nguồn gốc và ý nghĩa bánh tét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5867400"/>
            <a:ext cx="302433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BÁNH TÉT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vi-VN" b="1">
                <a:solidFill>
                  <a:srgbClr val="00B050"/>
                </a:solidFill>
              </a:rPr>
              <a:t>DẶN DÒ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vi-VN" sz="4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vi-VN" sz="4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4000">
                <a:latin typeface="Times New Roman" pitchFamily="18" charset="0"/>
                <a:cs typeface="Times New Roman" pitchFamily="18" charset="0"/>
              </a:rPr>
              <a:t>Về nhà học bài thơ Chợ Tết</a:t>
            </a:r>
          </a:p>
          <a:p>
            <a:pPr>
              <a:buFont typeface="Wingdings" pitchFamily="2" charset="2"/>
              <a:buChar char="Ø"/>
            </a:pPr>
            <a:r>
              <a:rPr lang="vi-VN" sz="4000">
                <a:latin typeface="Times New Roman" pitchFamily="18" charset="0"/>
                <a:cs typeface="Times New Roman" pitchFamily="18" charset="0"/>
              </a:rPr>
              <a:t>Chuẩn bị bài Tập đọc: </a:t>
            </a:r>
            <a:r>
              <a:rPr lang="vi-VN" sz="4000" b="1">
                <a:latin typeface="Times New Roman" pitchFamily="18" charset="0"/>
                <a:cs typeface="Times New Roman" pitchFamily="18" charset="0"/>
              </a:rPr>
              <a:t>Hoa học trò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10" name="AutoShape 106"/>
          <p:cNvSpPr>
            <a:spLocks noChangeArrowheads="1"/>
          </p:cNvSpPr>
          <p:nvPr/>
        </p:nvSpPr>
        <p:spPr bwMode="auto">
          <a:xfrm rot="2047278">
            <a:off x="8534400" y="4495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4000">
              <a:latin typeface=".VnCommercial Script" pitchFamily="34" charset="0"/>
            </a:endParaRPr>
          </a:p>
        </p:txBody>
      </p:sp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990600" y="1524000"/>
            <a:ext cx="723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9223" name="TextBox 15"/>
          <p:cNvSpPr txBox="1">
            <a:spLocks noChangeArrowheads="1"/>
          </p:cNvSpPr>
          <p:nvPr/>
        </p:nvSpPr>
        <p:spPr bwMode="auto">
          <a:xfrm>
            <a:off x="152400" y="719138"/>
            <a:ext cx="87741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563101"/>
              </p:ext>
            </p:extLst>
          </p:nvPr>
        </p:nvGraphicFramePr>
        <p:xfrm>
          <a:off x="34925" y="535668"/>
          <a:ext cx="9037638" cy="51411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18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8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116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vi-VN" sz="2400" u="sng">
                          <a:latin typeface="+mj-lt"/>
                        </a:rPr>
                        <a:t>LUYỆN</a:t>
                      </a:r>
                      <a:r>
                        <a:rPr lang="vi-VN" sz="2400" u="sng" baseline="0">
                          <a:latin typeface="+mj-lt"/>
                        </a:rPr>
                        <a:t> ĐỌC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vi-VN" sz="2400" u="sng" baseline="0">
                        <a:latin typeface="+mj-lt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vi-VN" sz="2400" u="sng" baseline="0">
                        <a:latin typeface="+mj-lt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2400" u="sng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vi-VN" sz="2400" u="sng">
                          <a:latin typeface="+mj-lt"/>
                        </a:rPr>
                        <a:t>TÌM</a:t>
                      </a:r>
                      <a:r>
                        <a:rPr lang="vi-VN" sz="2400" u="sng" baseline="0">
                          <a:latin typeface="+mj-lt"/>
                        </a:rPr>
                        <a:t> HIỂU BÀI</a:t>
                      </a:r>
                      <a:endParaRPr lang="en-US" sz="2400" u="sng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008" y="996316"/>
            <a:ext cx="4355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Chợ Tết được chia thành mấy khổ? Mỗi khổ từ đâu đến đâu?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996316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Bài thơ được chia làm 4 khổ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Khổ 1: 4 câu đầu (từ “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Dải mây trắng…ra chợ Tết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Khổ 2: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câu tiếp (từ “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Họ vui vẻ…cười lặng lẽ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Khổ 3: 4 câu tiếp theo (từ “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Thằng em bé…như giọt sữa”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Khổ 4: 4 câu cuối (từ “Tia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nắng tía…đầy cổng chợ”).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639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37347"/>
              </p:ext>
            </p:extLst>
          </p:nvPr>
        </p:nvGraphicFramePr>
        <p:xfrm>
          <a:off x="34925" y="262715"/>
          <a:ext cx="9037638" cy="51411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18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8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116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vi-VN" sz="2400" u="sng">
                          <a:latin typeface="+mj-lt"/>
                        </a:rPr>
                        <a:t>LUYỆN</a:t>
                      </a:r>
                      <a:r>
                        <a:rPr lang="vi-VN" sz="2400" u="sng" baseline="0">
                          <a:latin typeface="+mj-lt"/>
                        </a:rPr>
                        <a:t> ĐỌC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vi-VN" sz="2400" u="sng" baseline="0">
                        <a:latin typeface="+mj-lt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2400" u="sng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vi-VN" sz="2400" u="sng">
                          <a:latin typeface="+mj-lt"/>
                        </a:rPr>
                        <a:t>TÌM</a:t>
                      </a:r>
                      <a:r>
                        <a:rPr lang="vi-VN" sz="2400" u="sng" baseline="0">
                          <a:latin typeface="+mj-lt"/>
                        </a:rPr>
                        <a:t> HIỂU BÀI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vi-VN" sz="2400" b="0" u="none" baseline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1011395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- Dải mây trắng</a:t>
            </a:r>
          </a:p>
          <a:p>
            <a:r>
              <a:rPr lang="vi-VN" sz="3200">
                <a:latin typeface="+mj-lt"/>
              </a:rPr>
              <a:t>- Sương hồng lam</a:t>
            </a:r>
          </a:p>
          <a:p>
            <a:r>
              <a:rPr lang="vi-VN" sz="3200">
                <a:latin typeface="+mj-lt"/>
              </a:rPr>
              <a:t>- Nóc nhà gianh</a:t>
            </a:r>
          </a:p>
          <a:p>
            <a:r>
              <a:rPr lang="vi-VN" sz="3200">
                <a:latin typeface="+mj-lt"/>
              </a:rPr>
              <a:t>- Cô yếm thắm</a:t>
            </a:r>
          </a:p>
          <a:p>
            <a:r>
              <a:rPr lang="vi-VN" sz="3200">
                <a:latin typeface="+mj-lt"/>
              </a:rPr>
              <a:t>- Núi uốn mình</a:t>
            </a:r>
            <a:endParaRPr lang="vi-VN" sz="3200" u="sng">
              <a:latin typeface="+mj-lt"/>
            </a:endParaRPr>
          </a:p>
          <a:p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77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774"/>
            <a:ext cx="8229600" cy="499715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vi-VN" b="1" u="sng">
                <a:solidFill>
                  <a:srgbClr val="0070C0"/>
                </a:solidFill>
                <a:latin typeface="+mj-lt"/>
              </a:rPr>
              <a:t>LUYỆN ĐỌC</a:t>
            </a:r>
            <a:endParaRPr lang="vi-VN">
              <a:latin typeface="+mj-lt"/>
            </a:endParaRPr>
          </a:p>
          <a:p>
            <a:pPr marL="0" indent="0" algn="just">
              <a:buNone/>
            </a:pPr>
            <a:r>
              <a:rPr lang="vi-VN">
                <a:latin typeface="+mj-lt"/>
              </a:rPr>
              <a:t>Bài thơ được viết theo thể 8 chữ, đọc với nhịp 3/5, nhưng các dòng thơ sau đọc với nhịp 5/3: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i="1">
                <a:latin typeface="+mj-lt"/>
              </a:rPr>
              <a:t>“Những thằng cu áo đỏ </a:t>
            </a:r>
            <a:r>
              <a:rPr lang="vi-VN" b="1" i="1">
                <a:latin typeface="+mj-lt"/>
              </a:rPr>
              <a:t>/ </a:t>
            </a:r>
            <a:r>
              <a:rPr lang="vi-VN" i="1">
                <a:latin typeface="+mj-lt"/>
              </a:rPr>
              <a:t>chạy lon xon</a:t>
            </a:r>
            <a:endParaRPr lang="en-US">
              <a:latin typeface="+mj-lt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i="1">
                <a:latin typeface="+mj-lt"/>
              </a:rPr>
              <a:t> Vài cụ già chống gậy </a:t>
            </a:r>
            <a:r>
              <a:rPr lang="vi-VN" b="1" i="1">
                <a:latin typeface="+mj-lt"/>
              </a:rPr>
              <a:t>/</a:t>
            </a:r>
            <a:r>
              <a:rPr lang="vi-VN" i="1">
                <a:latin typeface="+mj-lt"/>
              </a:rPr>
              <a:t> bước lom khom</a:t>
            </a:r>
            <a:endParaRPr lang="en-US">
              <a:latin typeface="+mj-lt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i="1">
                <a:latin typeface="+mj-lt"/>
              </a:rPr>
              <a:t> Hai người thôn gánh lợn </a:t>
            </a:r>
            <a:r>
              <a:rPr lang="vi-VN" b="1" i="1">
                <a:latin typeface="+mj-lt"/>
              </a:rPr>
              <a:t>/ </a:t>
            </a:r>
            <a:r>
              <a:rPr lang="vi-VN" i="1">
                <a:latin typeface="+mj-lt"/>
              </a:rPr>
              <a:t>chạy đi đầu</a:t>
            </a:r>
            <a:endParaRPr lang="en-US">
              <a:latin typeface="+mj-lt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i="1">
                <a:latin typeface="+mj-lt"/>
              </a:rPr>
              <a:t> Con bò vàng ngộ nghĩnh </a:t>
            </a:r>
            <a:r>
              <a:rPr lang="vi-VN" b="1" i="1">
                <a:latin typeface="+mj-lt"/>
              </a:rPr>
              <a:t>/ </a:t>
            </a:r>
            <a:r>
              <a:rPr lang="vi-VN" i="1">
                <a:latin typeface="+mj-lt"/>
              </a:rPr>
              <a:t>đuổi theo sau”</a:t>
            </a:r>
            <a:endParaRPr lang="en-US">
              <a:latin typeface="+mj-lt"/>
            </a:endParaRPr>
          </a:p>
          <a:p>
            <a:pPr marL="0" indent="0" algn="just">
              <a:buNone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00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9610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  <a:cs typeface="Arial" pitchFamily="34" charset="0"/>
              </a:rPr>
              <a:t>CHỢ TẾT</a:t>
            </a:r>
            <a:endParaRPr lang="en-US" sz="2800" b="1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3608" y="1422777"/>
            <a:ext cx="7128792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Dải mây trắng / đỏ dần trên đỉnh núi</a:t>
            </a:r>
          </a:p>
          <a:p>
            <a:pPr marL="0" indent="0" algn="just">
              <a:buNone/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Sương hồng lam / ôm ấp nóc nhà gianh</a:t>
            </a:r>
          </a:p>
          <a:p>
            <a:pPr marL="0" indent="0" algn="just">
              <a:buNone/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Trên con đường / viền trắng mép đồi xanh</a:t>
            </a:r>
          </a:p>
          <a:p>
            <a:pPr marL="0" indent="0" algn="just">
              <a:buNone/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Người các ấp / tưng bừng ra chợ Tết</a:t>
            </a:r>
          </a:p>
          <a:p>
            <a:pPr marL="0" indent="0" algn="just">
              <a:buNone/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Họ vui vẻ / kéo hàng trên cỏ biếc</a:t>
            </a:r>
          </a:p>
          <a:p>
            <a:pPr marL="0" indent="0" algn="just">
              <a:buNone/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Những thằng cu áo đỏ / chạy lon xon</a:t>
            </a:r>
          </a:p>
          <a:p>
            <a:pPr marL="0" indent="0" algn="just">
              <a:buNone/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Vài cụ già chống gậy / bước lom khom</a:t>
            </a:r>
          </a:p>
          <a:p>
            <a:pPr marL="0" indent="0" algn="just">
              <a:buNone/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Cô yếm thắm / che môi cười lặng lẽ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6109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CHỢ TẾT</a:t>
            </a:r>
          </a:p>
          <a:p>
            <a:pPr algn="ctr"/>
            <a:r>
              <a:rPr lang="vi-VN" sz="2400" dirty="0">
                <a:latin typeface="+mj-lt"/>
                <a:cs typeface="Arial" pitchFamily="34" charset="0"/>
              </a:rPr>
              <a:t>(Trích)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3608" y="426490"/>
            <a:ext cx="7128792" cy="5069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Thằng em bé / nép đầu bên yếm mẹ</a:t>
            </a:r>
          </a:p>
          <a:p>
            <a:pPr marL="0" indent="0" algn="just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Hai người thôn / gánh lợn chạy đi đầu</a:t>
            </a:r>
          </a:p>
          <a:p>
            <a:pPr marL="0" indent="0" algn="just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Con bò vàng / ngộ nghĩnh đuổi theo sau</a:t>
            </a:r>
          </a:p>
          <a:p>
            <a:pPr marL="0" indent="0" algn="just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Sương trắng rỏ đầu cành / như giọt sữa</a:t>
            </a:r>
          </a:p>
          <a:p>
            <a:pPr marL="0" indent="0" algn="just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Tia nắng tía / nháy hoài trong ruộng lúa</a:t>
            </a:r>
          </a:p>
          <a:p>
            <a:pPr marL="0" indent="0" algn="just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Núi uốn mình / trong chiếc áo the xanh</a:t>
            </a:r>
          </a:p>
          <a:p>
            <a:pPr marL="0" indent="0" algn="just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Đồi thoa son / nằm dưới ánh bình minh</a:t>
            </a:r>
          </a:p>
          <a:p>
            <a:pPr marL="0" indent="0" algn="just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Người mua bán / ra vào đầy cổng chợ.</a:t>
            </a:r>
          </a:p>
          <a:p>
            <a:pPr marL="0" indent="0" algn="r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ĐOÀN VĂN CỪ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1352</Words>
  <Application>Microsoft Office PowerPoint</Application>
  <PresentationFormat>On-screen Show (4:3)</PresentationFormat>
  <Paragraphs>172</Paragraphs>
  <Slides>36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LÊ QUÝ ĐÔN</dc:title>
  <dc:creator>AutoBVT</dc:creator>
  <cp:lastModifiedBy>Administrator</cp:lastModifiedBy>
  <cp:revision>130</cp:revision>
  <dcterms:created xsi:type="dcterms:W3CDTF">2021-03-01T07:27:02Z</dcterms:created>
  <dcterms:modified xsi:type="dcterms:W3CDTF">2023-02-01T07:18:01Z</dcterms:modified>
</cp:coreProperties>
</file>