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61" r:id="rId2"/>
    <p:sldId id="285" r:id="rId3"/>
    <p:sldId id="258" r:id="rId4"/>
    <p:sldId id="263" r:id="rId5"/>
    <p:sldId id="264" r:id="rId6"/>
    <p:sldId id="286" r:id="rId7"/>
    <p:sldId id="265" r:id="rId8"/>
    <p:sldId id="266" r:id="rId9"/>
    <p:sldId id="267" r:id="rId10"/>
    <p:sldId id="269" r:id="rId11"/>
    <p:sldId id="270" r:id="rId12"/>
    <p:sldId id="271" r:id="rId13"/>
    <p:sldId id="272" r:id="rId14"/>
    <p:sldId id="273" r:id="rId15"/>
    <p:sldId id="274" r:id="rId16"/>
    <p:sldId id="275" r:id="rId17"/>
    <p:sldId id="276" r:id="rId18"/>
    <p:sldId id="277" r:id="rId19"/>
    <p:sldId id="278" r:id="rId20"/>
    <p:sldId id="408" r:id="rId21"/>
    <p:sldId id="279" r:id="rId22"/>
    <p:sldId id="257" r:id="rId23"/>
    <p:sldId id="434" r:id="rId24"/>
    <p:sldId id="259" r:id="rId25"/>
    <p:sldId id="2632" r:id="rId26"/>
    <p:sldId id="281" r:id="rId27"/>
    <p:sldId id="2631" r:id="rId28"/>
    <p:sldId id="2633" r:id="rId29"/>
    <p:sldId id="287" r:id="rId30"/>
    <p:sldId id="260" r:id="rId31"/>
    <p:sldId id="2634" r:id="rId32"/>
  </p:sldIdLst>
  <p:sldSz cx="12192000" cy="6858000"/>
  <p:notesSz cx="6858000" cy="9144000"/>
  <p:embeddedFontLst>
    <p:embeddedFont>
      <p:font typeface="微软雅黑" panose="020B0503020204020204" pitchFamily="34" charset="-122"/>
      <p:regular r:id="rId34"/>
      <p:bold r:id="rId35"/>
    </p:embeddedFont>
    <p:embeddedFont>
      <p:font typeface="Calibri" panose="020F0502020204030204" pitchFamily="34" charset="0"/>
      <p:regular r:id="rId36"/>
      <p:bold r:id="rId37"/>
      <p:italic r:id="rId38"/>
      <p:boldItalic r:id="rId39"/>
    </p:embeddedFont>
    <p:embeddedFont>
      <p:font typeface="Pattaya" panose="020B0604020202020204" charset="-34"/>
      <p:regular r:id="rId40"/>
    </p:embeddedFont>
    <p:embeddedFont>
      <p:font typeface="Fleur De Leah" panose="020B0604020202020204" charset="0"/>
      <p:regular r:id="rId41"/>
    </p:embeddedFont>
    <p:embeddedFont>
      <p:font typeface="宋体" panose="02010600030101010101" pitchFamily="2" charset="-122"/>
      <p:regular r:id="rId42"/>
    </p:embeddedFont>
    <p:embeddedFont>
      <p:font typeface="Open Sans"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yILwh0Wf23cxG4+20hx7h5+E5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6B005-228A-4267-B317-FE51487B7733}">
  <a:tblStyle styleId="{E0D6B005-228A-4267-B317-FE51487B77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vi-V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35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9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video" Target="../media/media2.mp4"/><Relationship Id="rId7" Type="http://schemas.openxmlformats.org/officeDocument/2006/relationships/image" Target="../media/image24.png"/><Relationship Id="rId2" Type="http://schemas.microsoft.com/office/2007/relationships/media" Target="../media/media2.mp4"/><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slideLayout" Target="../slideLayouts/slideLayout1.xml"/><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93" name="Google Shape;393;p6"/>
          <p:cNvGrpSpPr/>
          <p:nvPr/>
        </p:nvGrpSpPr>
        <p:grpSpPr>
          <a:xfrm>
            <a:off x="2026921" y="304800"/>
            <a:ext cx="7741920" cy="1584960"/>
            <a:chOff x="2741537" y="366920"/>
            <a:chExt cx="5706318" cy="1022067"/>
          </a:xfrm>
        </p:grpSpPr>
        <p:pic>
          <p:nvPicPr>
            <p:cNvPr id="394" name="Google Shape;394;p6"/>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395" name="Google Shape;395;p6"/>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Khởi động</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4"/>
          <p:cNvPicPr preferRelativeResize="0"/>
          <p:nvPr/>
        </p:nvPicPr>
        <p:blipFill rotWithShape="1">
          <a:blip r:embed="rId3">
            <a:alphaModFix/>
          </a:blip>
          <a:srcRect b="15094"/>
          <a:stretch/>
        </p:blipFill>
        <p:spPr>
          <a:xfrm>
            <a:off x="0" y="1673"/>
            <a:ext cx="12192000" cy="6856327"/>
          </a:xfrm>
          <a:prstGeom prst="rect">
            <a:avLst/>
          </a:prstGeom>
          <a:noFill/>
          <a:ln>
            <a:noFill/>
          </a:ln>
        </p:spPr>
      </p:pic>
      <p:grpSp>
        <p:nvGrpSpPr>
          <p:cNvPr id="498" name="Google Shape;498;p14"/>
          <p:cNvGrpSpPr/>
          <p:nvPr/>
        </p:nvGrpSpPr>
        <p:grpSpPr>
          <a:xfrm>
            <a:off x="7452360" y="4175759"/>
            <a:ext cx="4354050" cy="2123291"/>
            <a:chOff x="4083690" y="3840113"/>
            <a:chExt cx="3668880" cy="2123658"/>
          </a:xfrm>
        </p:grpSpPr>
        <p:pic>
          <p:nvPicPr>
            <p:cNvPr id="499" name="Google Shape;499;p14"/>
            <p:cNvPicPr preferRelativeResize="0"/>
            <p:nvPr/>
          </p:nvPicPr>
          <p:blipFill rotWithShape="1">
            <a:blip r:embed="rId4">
              <a:alphaModFix/>
            </a:blip>
            <a:srcRect/>
            <a:stretch/>
          </p:blipFill>
          <p:spPr>
            <a:xfrm>
              <a:off x="4221480" y="3884519"/>
              <a:ext cx="3531090" cy="1999480"/>
            </a:xfrm>
            <a:prstGeom prst="rect">
              <a:avLst/>
            </a:prstGeom>
            <a:noFill/>
            <a:ln>
              <a:noFill/>
            </a:ln>
          </p:spPr>
        </p:pic>
        <p:sp>
          <p:nvSpPr>
            <p:cNvPr id="500" name="Google Shape;500;p14"/>
            <p:cNvSpPr txBox="1"/>
            <p:nvPr/>
          </p:nvSpPr>
          <p:spPr>
            <a:xfrm>
              <a:off x="4083690" y="3840113"/>
              <a:ext cx="3530133"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mj-lt"/>
                  <a:sym typeface="Arial"/>
                </a:rPr>
                <a:t>Luyện đọc </a:t>
              </a:r>
              <a:endParaRPr>
                <a:latin typeface="+mj-lt"/>
              </a:endParaRPr>
            </a:p>
            <a:p>
              <a:pPr marL="0" marR="0" lvl="0" indent="0" algn="ctr" rtl="0">
                <a:lnSpc>
                  <a:spcPct val="150000"/>
                </a:lnSpc>
                <a:spcBef>
                  <a:spcPts val="0"/>
                </a:spcBef>
                <a:spcAft>
                  <a:spcPts val="0"/>
                </a:spcAft>
                <a:buNone/>
              </a:pPr>
              <a:r>
                <a:rPr lang="vi-VN" sz="4400" b="1">
                  <a:solidFill>
                    <a:srgbClr val="002060"/>
                  </a:solidFill>
                  <a:latin typeface="+mj-lt"/>
                  <a:sym typeface="Arial"/>
                </a:rPr>
                <a:t>theo nhóm</a:t>
              </a:r>
              <a:endParaRPr>
                <a:latin typeface="+mj-lt"/>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06" name="Google Shape;506;p15"/>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7" name="Google Shape;507;p15"/>
          <p:cNvGrpSpPr/>
          <p:nvPr/>
        </p:nvGrpSpPr>
        <p:grpSpPr>
          <a:xfrm>
            <a:off x="2722315" y="624842"/>
            <a:ext cx="6747370" cy="1018804"/>
            <a:chOff x="-3628" y="348304"/>
            <a:chExt cx="2853259" cy="690904"/>
          </a:xfrm>
        </p:grpSpPr>
        <p:pic>
          <p:nvPicPr>
            <p:cNvPr id="508" name="Google Shape;508;p15"/>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509" name="Google Shape;509;p15"/>
            <p:cNvSpPr txBox="1"/>
            <p:nvPr/>
          </p:nvSpPr>
          <p:spPr>
            <a:xfrm>
              <a:off x="-3628" y="464469"/>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Tiêu chí nhận xét</a:t>
              </a:r>
              <a:endParaRPr sz="3600" b="1">
                <a:solidFill>
                  <a:srgbClr val="FF0000"/>
                </a:solidFill>
                <a:latin typeface="Arial"/>
                <a:ea typeface="Arial"/>
                <a:cs typeface="Arial"/>
                <a:sym typeface="Arial"/>
              </a:endParaRPr>
            </a:p>
          </p:txBody>
        </p:sp>
      </p:grpSp>
      <p:sp>
        <p:nvSpPr>
          <p:cNvPr id="510" name="Google Shape;510;p15"/>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1.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511" name="Google Shape;511;p15"/>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2. Ngắt, nghỉ hơi đúng chỗ</a:t>
            </a:r>
            <a:endParaRPr>
              <a:latin typeface="+mj-lt"/>
            </a:endParaRPr>
          </a:p>
        </p:txBody>
      </p:sp>
      <p:sp>
        <p:nvSpPr>
          <p:cNvPr id="512" name="Google Shape;512;p15"/>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3. Tốc độ đọc đạt yêu cầu</a:t>
            </a:r>
            <a:endParaRPr>
              <a:latin typeface="+mj-lt"/>
            </a:endParaRPr>
          </a:p>
        </p:txBody>
      </p:sp>
      <p:pic>
        <p:nvPicPr>
          <p:cNvPr id="513" name="Google Shape;513;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514" name="Google Shape;514;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515" name="Google Shape;515;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516" name="Google Shape;516;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517" name="Google Shape;517;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518" name="Google Shape;518;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519" name="Google Shape;519;p15"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520" name="Google Shape;520;p15"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521" name="Google Shape;521;p15"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822"/>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822"/>
                                        <p:tgtEl>
                                          <p:spTgt spid="511"/>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fade">
                                      <p:cBhvr>
                                        <p:cTn id="13" dur="1822"/>
                                        <p:tgtEl>
                                          <p:spTgt spid="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fade">
                                      <p:cBhvr>
                                        <p:cTn id="18" dur="500"/>
                                        <p:tgtEl>
                                          <p:spTgt spid="513"/>
                                        </p:tgtEl>
                                      </p:cBhvr>
                                    </p:animEffect>
                                  </p:childTnLst>
                                </p:cTn>
                              </p:par>
                              <p:par>
                                <p:cTn id="19" presetID="10" presetClass="entr" presetSubtype="0" fill="hold" nodeType="with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par>
                                <p:cTn id="22" presetID="10" presetClass="entr" presetSubtype="0" fill="hold" nodeType="with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fade">
                                      <p:cBhvr>
                                        <p:cTn id="24" dur="500"/>
                                        <p:tgtEl>
                                          <p:spTgt spid="515"/>
                                        </p:tgtEl>
                                      </p:cBhvr>
                                    </p:animEffect>
                                  </p:childTnLst>
                                </p:cTn>
                              </p:par>
                              <p:par>
                                <p:cTn id="25" presetID="10" presetClass="entr" presetSubtype="0" fill="hold" nodeType="with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par>
                                <p:cTn id="28" presetID="10" presetClass="entr" presetSubtype="0" fill="hold" nodeType="with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fade">
                                      <p:cBhvr>
                                        <p:cTn id="30" dur="500"/>
                                        <p:tgtEl>
                                          <p:spTgt spid="517"/>
                                        </p:tgtEl>
                                      </p:cBhvr>
                                    </p:animEffect>
                                  </p:childTnLst>
                                </p:cTn>
                              </p:par>
                              <p:par>
                                <p:cTn id="31" presetID="10" presetClass="entr" presetSubtype="0" fill="hold"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fade">
                                      <p:cBhvr>
                                        <p:cTn id="33" dur="500"/>
                                        <p:tgtEl>
                                          <p:spTgt spid="518"/>
                                        </p:tgtEl>
                                      </p:cBhvr>
                                    </p:animEffect>
                                  </p:childTnLst>
                                </p:cTn>
                              </p:par>
                              <p:par>
                                <p:cTn id="34" presetID="10" presetClass="entr" presetSubtype="0" fill="hold"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fade">
                                      <p:cBhvr>
                                        <p:cTn id="36" dur="500"/>
                                        <p:tgtEl>
                                          <p:spTgt spid="519"/>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fade">
                                      <p:cBhvr>
                                        <p:cTn id="42"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27" name="Google Shape;527;p16"/>
          <p:cNvGrpSpPr/>
          <p:nvPr/>
        </p:nvGrpSpPr>
        <p:grpSpPr>
          <a:xfrm>
            <a:off x="1087534" y="304800"/>
            <a:ext cx="7741921" cy="1584960"/>
            <a:chOff x="2049146" y="366920"/>
            <a:chExt cx="5706319" cy="1022067"/>
          </a:xfrm>
        </p:grpSpPr>
        <p:pic>
          <p:nvPicPr>
            <p:cNvPr id="528" name="Google Shape;528;p16"/>
            <p:cNvPicPr preferRelativeResize="0"/>
            <p:nvPr/>
          </p:nvPicPr>
          <p:blipFill rotWithShape="1">
            <a:blip r:embed="rId4">
              <a:alphaModFix/>
            </a:blip>
            <a:srcRect/>
            <a:stretch/>
          </p:blipFill>
          <p:spPr>
            <a:xfrm>
              <a:off x="3134688" y="366920"/>
              <a:ext cx="4620777" cy="1022067"/>
            </a:xfrm>
            <a:prstGeom prst="rect">
              <a:avLst/>
            </a:prstGeom>
            <a:noFill/>
            <a:ln>
              <a:noFill/>
            </a:ln>
          </p:spPr>
        </p:pic>
        <p:sp>
          <p:nvSpPr>
            <p:cNvPr id="529" name="Google Shape;529;p16"/>
            <p:cNvSpPr txBox="1"/>
            <p:nvPr/>
          </p:nvSpPr>
          <p:spPr>
            <a:xfrm>
              <a:off x="2049146"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Trả lời câu hỏi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35" name="Google Shape;535;p1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36" name="Google Shape;536;p17"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sp>
        <p:nvSpPr>
          <p:cNvPr id="537" name="Google Shape;537;p17"/>
          <p:cNvSpPr/>
          <p:nvPr/>
        </p:nvSpPr>
        <p:spPr>
          <a:xfrm>
            <a:off x="659471" y="656605"/>
            <a:ext cx="10895635" cy="1323399"/>
          </a:xfrm>
          <a:prstGeom prst="rect">
            <a:avLst/>
          </a:prstGeom>
          <a:noFill/>
          <a:ln>
            <a:noFill/>
          </a:ln>
        </p:spPr>
        <p:txBody>
          <a:bodyPr spcFirstLastPara="1" wrap="square" lIns="91425" tIns="45700" rIns="91425" bIns="45700" anchor="t" anchorCtr="0">
            <a:spAutoFit/>
          </a:bodyPr>
          <a:lstStyle/>
          <a:p>
            <a:r>
              <a:rPr lang="vi-VN" sz="4000" b="1" dirty="0">
                <a:solidFill>
                  <a:srgbClr val="00B050"/>
                </a:solidFill>
                <a:latin typeface="+mj-lt"/>
                <a:sym typeface="Arial"/>
              </a:rPr>
              <a:t>Câu 1. </a:t>
            </a:r>
            <a:r>
              <a:rPr lang="vi-VN" sz="4000" b="1" dirty="0">
                <a:solidFill>
                  <a:srgbClr val="00B050"/>
                </a:solidFill>
                <a:latin typeface="+mj-lt"/>
              </a:rPr>
              <a:t>Vào mùa hoa, cây gạo ( hoa gạo, búp nõn) đẹp như thế nào?</a:t>
            </a:r>
            <a:endParaRPr lang="en-US" sz="4000" b="1" dirty="0">
              <a:solidFill>
                <a:srgbClr val="00B050"/>
              </a:solidFill>
              <a:latin typeface="+mj-lt"/>
            </a:endParaRPr>
          </a:p>
        </p:txBody>
      </p:sp>
      <p:sp>
        <p:nvSpPr>
          <p:cNvPr id="538" name="Google Shape;538;p17"/>
          <p:cNvSpPr/>
          <p:nvPr/>
        </p:nvSpPr>
        <p:spPr>
          <a:xfrm>
            <a:off x="724985" y="2359330"/>
            <a:ext cx="11267768" cy="1754286"/>
          </a:xfrm>
          <a:prstGeom prst="rect">
            <a:avLst/>
          </a:prstGeom>
          <a:noFill/>
          <a:ln>
            <a:noFill/>
          </a:ln>
        </p:spPr>
        <p:txBody>
          <a:bodyPr spcFirstLastPara="1" wrap="square" lIns="91425" tIns="45700" rIns="91425" bIns="45700" anchor="t" anchorCtr="0">
            <a:spAutoFit/>
          </a:bodyPr>
          <a:lstStyle/>
          <a:p>
            <a:r>
              <a:rPr lang="nl-NL" sz="3600" dirty="0">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8">
                                            <p:txEl>
                                              <p:pRg st="0" end="0"/>
                                            </p:txEl>
                                          </p:spTgt>
                                        </p:tgtEl>
                                        <p:attrNameLst>
                                          <p:attrName>style.visibility</p:attrName>
                                        </p:attrNameLst>
                                      </p:cBhvr>
                                      <p:to>
                                        <p:strVal val="visible"/>
                                      </p:to>
                                    </p:set>
                                    <p:anim calcmode="lin" valueType="num">
                                      <p:cBhvr additive="base">
                                        <p:cTn id="12" dur="500"/>
                                        <p:tgtEl>
                                          <p:spTgt spid="5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44" name="Google Shape;544;p18"/>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45" name="Google Shape;545;p18" descr="What We Need To Know About Pinkfong | Modern Parenting"/>
          <p:cNvPicPr preferRelativeResize="0"/>
          <p:nvPr/>
        </p:nvPicPr>
        <p:blipFill rotWithShape="1">
          <a:blip r:embed="rId4">
            <a:alphaModFix/>
          </a:blip>
          <a:srcRect/>
          <a:stretch/>
        </p:blipFill>
        <p:spPr>
          <a:xfrm flipH="1">
            <a:off x="8995198" y="5134405"/>
            <a:ext cx="3128928" cy="1738293"/>
          </a:xfrm>
          <a:prstGeom prst="rect">
            <a:avLst/>
          </a:prstGeom>
          <a:noFill/>
          <a:ln>
            <a:noFill/>
          </a:ln>
        </p:spPr>
      </p:pic>
      <p:sp>
        <p:nvSpPr>
          <p:cNvPr id="546" name="Google Shape;546;p18"/>
          <p:cNvSpPr/>
          <p:nvPr/>
        </p:nvSpPr>
        <p:spPr>
          <a:xfrm>
            <a:off x="659470" y="978026"/>
            <a:ext cx="10895635" cy="1200288"/>
          </a:xfrm>
          <a:prstGeom prst="rect">
            <a:avLst/>
          </a:prstGeom>
          <a:noFill/>
          <a:ln>
            <a:noFill/>
          </a:ln>
        </p:spPr>
        <p:txBody>
          <a:bodyPr spcFirstLastPara="1" wrap="square" lIns="91425" tIns="45700" rIns="91425" bIns="45700" anchor="t" anchorCtr="0">
            <a:spAutoFit/>
          </a:bodyPr>
          <a:lstStyle/>
          <a:p>
            <a:r>
              <a:rPr lang="vi-VN" sz="3600" b="1">
                <a:solidFill>
                  <a:srgbClr val="00B050"/>
                </a:solidFill>
                <a:latin typeface="Times New Roman" panose="02020603050405020304" pitchFamily="18" charset="0"/>
                <a:cs typeface="Times New Roman" panose="02020603050405020304" pitchFamily="18" charset="0"/>
              </a:rPr>
              <a:t>Câu 2: Những chi tiết nào cho thấy các loài chim đem đến không khí tưng bừng trên cây gạo?</a:t>
            </a:r>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547" name="Google Shape;547;p18"/>
          <p:cNvSpPr/>
          <p:nvPr/>
        </p:nvSpPr>
        <p:spPr>
          <a:xfrm>
            <a:off x="777458" y="2557640"/>
            <a:ext cx="10895634" cy="1938952"/>
          </a:xfrm>
          <a:prstGeom prst="rect">
            <a:avLst/>
          </a:prstGeom>
          <a:noFill/>
          <a:ln>
            <a:noFill/>
          </a:ln>
        </p:spPr>
        <p:txBody>
          <a:bodyPr spcFirstLastPara="1" wrap="square" lIns="91425" tIns="45700" rIns="91425" bIns="45700" anchor="t" anchorCtr="0">
            <a:spAutoFit/>
          </a:bodyPr>
          <a:lstStyle/>
          <a:p>
            <a:r>
              <a:rPr lang="nl-NL" sz="4000" dirty="0">
                <a:solidFill>
                  <a:schemeClr val="tx1"/>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4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7">
                                            <p:txEl>
                                              <p:pRg st="0" end="0"/>
                                            </p:txEl>
                                          </p:spTgt>
                                        </p:tgtEl>
                                        <p:attrNameLst>
                                          <p:attrName>style.visibility</p:attrName>
                                        </p:attrNameLst>
                                      </p:cBhvr>
                                      <p:to>
                                        <p:strVal val="visible"/>
                                      </p:to>
                                    </p:set>
                                    <p:anim calcmode="lin" valueType="num">
                                      <p:cBhvr additive="base">
                                        <p:cTn id="12" dur="500"/>
                                        <p:tgtEl>
                                          <p:spTgt spid="5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56" name="Google Shape;556;p1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19" descr="What We Need To Know About Pinkfong | Modern Parenting"/>
          <p:cNvPicPr preferRelativeResize="0"/>
          <p:nvPr/>
        </p:nvPicPr>
        <p:blipFill rotWithShape="1">
          <a:blip r:embed="rId4">
            <a:alphaModFix/>
          </a:blip>
          <a:srcRect/>
          <a:stretch/>
        </p:blipFill>
        <p:spPr>
          <a:xfrm>
            <a:off x="-79024" y="4644517"/>
            <a:ext cx="4065041" cy="2258356"/>
          </a:xfrm>
          <a:prstGeom prst="rect">
            <a:avLst/>
          </a:prstGeom>
          <a:noFill/>
          <a:ln>
            <a:noFill/>
          </a:ln>
        </p:spPr>
      </p:pic>
      <p:sp>
        <p:nvSpPr>
          <p:cNvPr id="558" name="Google Shape;558;p19"/>
          <p:cNvSpPr/>
          <p:nvPr/>
        </p:nvSpPr>
        <p:spPr>
          <a:xfrm>
            <a:off x="190372" y="793800"/>
            <a:ext cx="11902695"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800" dirty="0">
                <a:solidFill>
                  <a:srgbClr val="00B050"/>
                </a:solidFill>
                <a:latin typeface="Times New Roman" panose="02020603050405020304" pitchFamily="18" charset="0"/>
                <a:cs typeface="Times New Roman" panose="02020603050405020304" pitchFamily="18" charset="0"/>
                <a:sym typeface="Arial"/>
              </a:rPr>
              <a:t>Câu 3</a:t>
            </a:r>
            <a:r>
              <a:rPr lang="en-US" sz="3800" dirty="0">
                <a:solidFill>
                  <a:srgbClr val="00B050"/>
                </a:solidFill>
                <a:latin typeface="Times New Roman" panose="02020603050405020304" pitchFamily="18" charset="0"/>
                <a:cs typeface="Times New Roman" panose="02020603050405020304" pitchFamily="18" charset="0"/>
              </a:rPr>
              <a:t>. </a:t>
            </a:r>
            <a:r>
              <a:rPr lang="vi-VN" sz="3800" dirty="0">
                <a:solidFill>
                  <a:srgbClr val="00B050"/>
                </a:solidFill>
                <a:latin typeface="Times New Roman" panose="02020603050405020304" pitchFamily="18" charset="0"/>
                <a:cs typeface="Times New Roman" panose="02020603050405020304" pitchFamily="18" charset="0"/>
              </a:rPr>
              <a:t>Vì sao trên cây gạo lại có “ ngày hội mùa xuân” ?</a:t>
            </a:r>
            <a:endParaRPr lang="en-US" sz="3800" dirty="0">
              <a:solidFill>
                <a:srgbClr val="00B050"/>
              </a:solidFill>
              <a:latin typeface="Times New Roman" panose="02020603050405020304" pitchFamily="18" charset="0"/>
              <a:cs typeface="Times New Roman" panose="02020603050405020304" pitchFamily="18" charset="0"/>
            </a:endParaRPr>
          </a:p>
        </p:txBody>
      </p:sp>
      <p:sp>
        <p:nvSpPr>
          <p:cNvPr id="562" name="Google Shape;562;p19"/>
          <p:cNvSpPr txBox="1"/>
          <p:nvPr/>
        </p:nvSpPr>
        <p:spPr>
          <a:xfrm>
            <a:off x="488170" y="2082069"/>
            <a:ext cx="11307097" cy="1754286"/>
          </a:xfrm>
          <a:prstGeom prst="rect">
            <a:avLst/>
          </a:prstGeom>
          <a:noFill/>
          <a:ln>
            <a:noFill/>
          </a:ln>
        </p:spPr>
        <p:txBody>
          <a:bodyPr spcFirstLastPara="1" wrap="square" lIns="91425" tIns="45700" rIns="91425" bIns="45700" anchor="t" anchorCtr="0">
            <a:spAutoFit/>
          </a:bodyPr>
          <a:lstStyle/>
          <a:p>
            <a:r>
              <a:rPr lang="nl-NL" sz="3600" dirty="0">
                <a:solidFill>
                  <a:schemeClr val="tx1"/>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69" name="Google Shape;569;p20"/>
          <p:cNvSpPr/>
          <p:nvPr/>
        </p:nvSpPr>
        <p:spPr>
          <a:xfrm>
            <a:off x="381000" y="381000"/>
            <a:ext cx="11521440" cy="559308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0" descr="What We Need To Know About Pinkfong | Modern Parenting"/>
          <p:cNvPicPr preferRelativeResize="0"/>
          <p:nvPr/>
        </p:nvPicPr>
        <p:blipFill rotWithShape="1">
          <a:blip r:embed="rId4">
            <a:alphaModFix/>
          </a:blip>
          <a:srcRect/>
          <a:stretch/>
        </p:blipFill>
        <p:spPr>
          <a:xfrm flipH="1">
            <a:off x="7775412" y="4267200"/>
            <a:ext cx="4660427" cy="2589126"/>
          </a:xfrm>
          <a:prstGeom prst="rect">
            <a:avLst/>
          </a:prstGeom>
          <a:noFill/>
          <a:ln>
            <a:noFill/>
          </a:ln>
        </p:spPr>
      </p:pic>
      <p:sp>
        <p:nvSpPr>
          <p:cNvPr id="571" name="Google Shape;571;p20"/>
          <p:cNvSpPr/>
          <p:nvPr/>
        </p:nvSpPr>
        <p:spPr>
          <a:xfrm>
            <a:off x="497276" y="658424"/>
            <a:ext cx="1152143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vi-VN" sz="4000" b="1" dirty="0">
                <a:solidFill>
                  <a:srgbClr val="00B050"/>
                </a:solidFill>
                <a:latin typeface="+mj-lt"/>
                <a:sym typeface="Arial"/>
              </a:rPr>
              <a:t>Câu 4</a:t>
            </a:r>
            <a:r>
              <a:rPr lang="en-US" sz="4000" b="1" dirty="0">
                <a:solidFill>
                  <a:srgbClr val="00B050"/>
                </a:solidFill>
                <a:latin typeface="+mj-lt"/>
              </a:rPr>
              <a:t>. </a:t>
            </a:r>
            <a:r>
              <a:rPr lang="vi-VN" sz="4000" b="1" dirty="0">
                <a:solidFill>
                  <a:srgbClr val="00B050"/>
                </a:solidFill>
                <a:latin typeface="+mj-lt"/>
              </a:rPr>
              <a:t>Những hình ảnh nào cho thấy cây gạo mang vẻ đẹp mới khi hết mùa hoa?</a:t>
            </a:r>
            <a:endParaRPr sz="4000" b="1" dirty="0">
              <a:solidFill>
                <a:srgbClr val="00B050"/>
              </a:solidFill>
              <a:latin typeface="+mj-lt"/>
              <a:sym typeface="Arial"/>
            </a:endParaRPr>
          </a:p>
        </p:txBody>
      </p:sp>
      <p:sp>
        <p:nvSpPr>
          <p:cNvPr id="2" name="TextBox 1"/>
          <p:cNvSpPr txBox="1"/>
          <p:nvPr/>
        </p:nvSpPr>
        <p:spPr>
          <a:xfrm>
            <a:off x="581343" y="2152564"/>
            <a:ext cx="11321097" cy="2554545"/>
          </a:xfrm>
          <a:prstGeom prst="rect">
            <a:avLst/>
          </a:prstGeom>
          <a:noFill/>
        </p:spPr>
        <p:txBody>
          <a:bodyPr wrap="square" rtlCol="0">
            <a:spAutoFit/>
          </a:bodyPr>
          <a:lstStyle/>
          <a:p>
            <a:r>
              <a:rPr lang="nl-NL" sz="4000" dirty="0">
                <a:solidFill>
                  <a:schemeClr val="tx1"/>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4000" dirty="0">
              <a:solidFill>
                <a:schemeClr val="tx1"/>
              </a:solidFill>
              <a:latin typeface="Times New Roman" panose="02020603050405020304" pitchFamily="18" charset="0"/>
              <a:cs typeface="Times New Roman" panose="02020603050405020304" pitchFamily="18" charset="0"/>
            </a:endParaRPr>
          </a:p>
          <a:p>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2340305" y="1097280"/>
            <a:ext cx="7511390" cy="5570198"/>
          </a:xfrm>
          <a:prstGeom prst="rect">
            <a:avLst/>
          </a:prstGeom>
          <a:noFill/>
          <a:ln>
            <a:noFill/>
          </a:ln>
        </p:spPr>
      </p:pic>
      <p:grpSp>
        <p:nvGrpSpPr>
          <p:cNvPr id="578" name="Google Shape;578;p21"/>
          <p:cNvGrpSpPr/>
          <p:nvPr/>
        </p:nvGrpSpPr>
        <p:grpSpPr>
          <a:xfrm>
            <a:off x="4282698" y="243112"/>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Nội dung</a:t>
              </a:r>
              <a:endParaRPr sz="4000" b="1">
                <a:solidFill>
                  <a:srgbClr val="FF0000"/>
                </a:solidFill>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615595" y="2985130"/>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9387840" y="3089676"/>
            <a:ext cx="2655718" cy="3829824"/>
          </a:xfrm>
          <a:prstGeom prst="rect">
            <a:avLst/>
          </a:prstGeom>
          <a:noFill/>
          <a:ln>
            <a:noFill/>
          </a:ln>
        </p:spPr>
      </p:pic>
      <p:sp>
        <p:nvSpPr>
          <p:cNvPr id="583" name="Google Shape;583;p21"/>
          <p:cNvSpPr/>
          <p:nvPr/>
        </p:nvSpPr>
        <p:spPr>
          <a:xfrm>
            <a:off x="2659379" y="2372806"/>
            <a:ext cx="6873239" cy="14772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5400" b="1" dirty="0">
                <a:solidFill>
                  <a:srgbClr val="C00000"/>
                </a:solidFill>
                <a:latin typeface="Fleur De Leah"/>
                <a:ea typeface="Fleur De Leah"/>
                <a:cs typeface="Fleur De Leah"/>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Cây</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gạo</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là</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biểu</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tượng</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đẹp</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của</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làng</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quê</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Việt</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Nam.</a:t>
            </a:r>
            <a:endParaRPr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22"/>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89" name="Google Shape;589;p22"/>
          <p:cNvGrpSpPr/>
          <p:nvPr/>
        </p:nvGrpSpPr>
        <p:grpSpPr>
          <a:xfrm>
            <a:off x="1569721" y="304800"/>
            <a:ext cx="7741920" cy="1584960"/>
            <a:chOff x="2404550" y="366920"/>
            <a:chExt cx="5706318" cy="1022067"/>
          </a:xfrm>
        </p:grpSpPr>
        <p:pic>
          <p:nvPicPr>
            <p:cNvPr id="590" name="Google Shape;590;p22"/>
            <p:cNvPicPr preferRelativeResize="0"/>
            <p:nvPr/>
          </p:nvPicPr>
          <p:blipFill rotWithShape="1">
            <a:blip r:embed="rId4">
              <a:alphaModFix/>
            </a:blip>
            <a:srcRect/>
            <a:stretch/>
          </p:blipFill>
          <p:spPr>
            <a:xfrm>
              <a:off x="3617703" y="366920"/>
              <a:ext cx="4137763" cy="1022067"/>
            </a:xfrm>
            <a:prstGeom prst="rect">
              <a:avLst/>
            </a:prstGeom>
            <a:noFill/>
            <a:ln>
              <a:noFill/>
            </a:ln>
          </p:spPr>
        </p:pic>
        <p:sp>
          <p:nvSpPr>
            <p:cNvPr id="591" name="Google Shape;591;p22"/>
            <p:cNvSpPr txBox="1"/>
            <p:nvPr/>
          </p:nvSpPr>
          <p:spPr>
            <a:xfrm>
              <a:off x="2404550" y="629097"/>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 lại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3"/>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597" name="Google Shape;597;p23"/>
          <p:cNvGrpSpPr/>
          <p:nvPr/>
        </p:nvGrpSpPr>
        <p:grpSpPr>
          <a:xfrm>
            <a:off x="11289" y="348302"/>
            <a:ext cx="3626603" cy="1160457"/>
            <a:chOff x="11289" y="348303"/>
            <a:chExt cx="3626603" cy="690904"/>
          </a:xfrm>
        </p:grpSpPr>
        <p:pic>
          <p:nvPicPr>
            <p:cNvPr id="598" name="Google Shape;598;p23"/>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599" name="Google Shape;599;p23"/>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Giọng đọc</a:t>
              </a:r>
              <a:endParaRPr sz="4000" b="1">
                <a:solidFill>
                  <a:srgbClr val="FF0000"/>
                </a:solidFill>
                <a:latin typeface="Arial"/>
                <a:ea typeface="Arial"/>
                <a:cs typeface="Arial"/>
                <a:sym typeface="Arial"/>
              </a:endParaRPr>
            </a:p>
          </p:txBody>
        </p:sp>
      </p:grpSp>
      <p:pic>
        <p:nvPicPr>
          <p:cNvPr id="600" name="Google Shape;600;p23"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601" name="Google Shape;601;p23"/>
          <p:cNvPicPr preferRelativeResize="0"/>
          <p:nvPr/>
        </p:nvPicPr>
        <p:blipFill rotWithShape="1">
          <a:blip r:embed="rId6">
            <a:alphaModFix/>
          </a:blip>
          <a:srcRect/>
          <a:stretch/>
        </p:blipFill>
        <p:spPr>
          <a:xfrm>
            <a:off x="3992879" y="762000"/>
            <a:ext cx="8096397" cy="4602480"/>
          </a:xfrm>
          <a:prstGeom prst="rect">
            <a:avLst/>
          </a:prstGeom>
          <a:noFill/>
          <a:ln>
            <a:noFill/>
          </a:ln>
        </p:spPr>
      </p:pic>
      <p:sp>
        <p:nvSpPr>
          <p:cNvPr id="602" name="Google Shape;602;p23"/>
          <p:cNvSpPr/>
          <p:nvPr/>
        </p:nvSpPr>
        <p:spPr>
          <a:xfrm>
            <a:off x="4804733" y="1174696"/>
            <a:ext cx="6895653" cy="3170058"/>
          </a:xfrm>
          <a:prstGeom prst="rect">
            <a:avLst/>
          </a:prstGeom>
          <a:noFill/>
          <a:ln>
            <a:noFill/>
          </a:ln>
        </p:spPr>
        <p:txBody>
          <a:bodyPr spcFirstLastPara="1" wrap="square" lIns="91425" tIns="45700" rIns="91425" bIns="45700" anchor="t" anchorCtr="0">
            <a:spAutoFit/>
          </a:bodyPr>
          <a:lstStyle/>
          <a:p>
            <a:pPr marL="457200" lvl="0" indent="-457200">
              <a:buClr>
                <a:srgbClr val="7030A0"/>
              </a:buClr>
              <a:buSzPts val="3600"/>
              <a:buFont typeface="Open Sans"/>
              <a:buChar char="-"/>
            </a:pPr>
            <a:r>
              <a:rPr lang="en-US" sz="4000">
                <a:solidFill>
                  <a:srgbClr val="7030A0"/>
                </a:solidFill>
                <a:latin typeface="Times New Roman" panose="02020603050405020304" pitchFamily="18" charset="0"/>
                <a:cs typeface="Times New Roman" panose="02020603050405020304" pitchFamily="18" charset="0"/>
              </a:rPr>
              <a:t>Đọc diễn cảm, nhấn giọng ở những từ ngữ giàu sức gợi tả, gợi cảm</a:t>
            </a:r>
            <a:endParaRPr sz="4000">
              <a:solidFill>
                <a:srgbClr val="7030A0"/>
              </a:solidFill>
              <a:latin typeface="Times New Roman" panose="02020603050405020304" pitchFamily="18" charset="0"/>
              <a:ea typeface="Open Sans"/>
              <a:cs typeface="Times New Roman" panose="02020603050405020304" pitchFamily="18" charset="0"/>
              <a:sym typeface="Open Sans"/>
            </a:endParaRPr>
          </a:p>
          <a:p>
            <a:pPr marL="457200" marR="0" lvl="0" indent="-457200" rtl="0">
              <a:spcBef>
                <a:spcPts val="0"/>
              </a:spcBef>
              <a:spcAft>
                <a:spcPts val="0"/>
              </a:spcAft>
              <a:buClr>
                <a:srgbClr val="7030A0"/>
              </a:buClr>
              <a:buSzPts val="3600"/>
              <a:buFont typeface="Open Sans"/>
              <a:buChar char="-"/>
            </a:pPr>
            <a:r>
              <a:rPr lang="en-US" sz="4000">
                <a:solidFill>
                  <a:srgbClr val="7030A0"/>
                </a:solidFill>
                <a:latin typeface="Times New Roman" panose="02020603050405020304" pitchFamily="18" charset="0"/>
                <a:ea typeface="Open Sans"/>
                <a:cs typeface="Times New Roman" panose="02020603050405020304" pitchFamily="18" charset="0"/>
                <a:sym typeface="Open Sans"/>
              </a:rPr>
              <a:t>Đọc diễn cảm những hình ảnh so sánh cây gạo, hoa gạo.</a:t>
            </a:r>
            <a:endParaRPr sz="400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500"/>
                                        <p:tgtEl>
                                          <p:spTgt spid="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500"/>
                                        <p:tgtEl>
                                          <p:spTgt spid="6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Bài 6: Cây gạo trang 27, 28 SGK Tiếng Việt 3 tập 2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0700"/>
            <a:ext cx="9330813"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0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11289" y="-128588"/>
            <a:ext cx="12169422" cy="6856325"/>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38764" y="646331"/>
            <a:ext cx="11905599" cy="3539390"/>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939594" y="0"/>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sp>
        <p:nvSpPr>
          <p:cNvPr id="2" name="Google Shape;437;p10">
            <a:extLst>
              <a:ext uri="{FF2B5EF4-FFF2-40B4-BE49-F238E27FC236}">
                <a16:creationId xmlns:a16="http://schemas.microsoft.com/office/drawing/2014/main" id="{925C18CE-86B6-DD2E-2CE6-A80213DEDC33}"/>
              </a:ext>
            </a:extLst>
          </p:cNvPr>
          <p:cNvSpPr/>
          <p:nvPr/>
        </p:nvSpPr>
        <p:spPr>
          <a:xfrm>
            <a:off x="258125" y="4185721"/>
            <a:ext cx="11458937" cy="2246729"/>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2800" dirty="0">
                <a:latin typeface="+mj-lt"/>
              </a:rPr>
            </a:br>
            <a:r>
              <a:rPr lang="en-US" sz="2800" i="1" dirty="0">
                <a:latin typeface="+mj-lt"/>
              </a:rPr>
              <a:t>                                                                      </a:t>
            </a:r>
            <a:r>
              <a:rPr lang="en-US" sz="2800" i="1" dirty="0" err="1">
                <a:solidFill>
                  <a:srgbClr val="000000"/>
                </a:solidFill>
                <a:latin typeface="Times New Roman" panose="02020603050405020304" pitchFamily="18" charset="0"/>
                <a:ea typeface="Calibri"/>
                <a:cs typeface="Times New Roman" panose="02020603050405020304" pitchFamily="18" charset="0"/>
                <a:sym typeface="Calibri"/>
              </a:rPr>
              <a:t>Vũ</a:t>
            </a:r>
            <a:r>
              <a:rPr lang="en-US" sz="2800" i="1" dirty="0">
                <a:solidFill>
                  <a:srgbClr val="000000"/>
                </a:solidFill>
                <a:latin typeface="Times New Roman" panose="02020603050405020304" pitchFamily="18" charset="0"/>
                <a:ea typeface="Calibri"/>
                <a:cs typeface="Times New Roman" panose="02020603050405020304" pitchFamily="18" charset="0"/>
                <a:sym typeface="Calibri"/>
              </a:rPr>
              <a:t> Tú Nam</a:t>
            </a:r>
            <a:endParaRPr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77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4"/>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608" name="Google Shape;608;p24"/>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09" name="Google Shape;609;p24"/>
          <p:cNvGrpSpPr/>
          <p:nvPr/>
        </p:nvGrpSpPr>
        <p:grpSpPr>
          <a:xfrm>
            <a:off x="2546575" y="624842"/>
            <a:ext cx="6747370" cy="1018804"/>
            <a:chOff x="-77943" y="348304"/>
            <a:chExt cx="2853259" cy="690904"/>
          </a:xfrm>
        </p:grpSpPr>
        <p:pic>
          <p:nvPicPr>
            <p:cNvPr id="610" name="Google Shape;610;p24"/>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611" name="Google Shape;611;p24"/>
            <p:cNvSpPr txBox="1"/>
            <p:nvPr/>
          </p:nvSpPr>
          <p:spPr>
            <a:xfrm>
              <a:off x="-77943" y="474600"/>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Times New Roman" panose="02020603050405020304" pitchFamily="18" charset="0"/>
                  <a:cs typeface="Times New Roman" panose="02020603050405020304" pitchFamily="18" charset="0"/>
                  <a:sym typeface="Arial"/>
                </a:rPr>
                <a:t>Tiêu chí nhận xét</a:t>
              </a:r>
              <a:endParaRPr sz="36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612" name="Google Shape;612;p24"/>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1</a:t>
            </a:r>
            <a:r>
              <a:rPr lang="vi-VN" sz="3200" b="1" i="1">
                <a:solidFill>
                  <a:srgbClr val="002060"/>
                </a:solidFill>
                <a:latin typeface="+mj-lt"/>
                <a:ea typeface="Questrial"/>
                <a:cs typeface="Questrial"/>
                <a:sym typeface="Questrial"/>
              </a:rPr>
              <a:t>.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613" name="Google Shape;613;p24"/>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2. Ngắt, nghỉ hơi đúng chỗ</a:t>
            </a:r>
            <a:endParaRPr>
              <a:latin typeface="Times New Roman" panose="02020603050405020304" pitchFamily="18" charset="0"/>
              <a:cs typeface="Times New Roman" panose="02020603050405020304" pitchFamily="18" charset="0"/>
            </a:endParaRPr>
          </a:p>
        </p:txBody>
      </p:sp>
      <p:sp>
        <p:nvSpPr>
          <p:cNvPr id="614" name="Google Shape;614;p24"/>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3. Tốc độ đọc đạt yêu cầu</a:t>
            </a:r>
            <a:endParaRPr>
              <a:latin typeface="Times New Roman" panose="02020603050405020304" pitchFamily="18" charset="0"/>
              <a:cs typeface="Times New Roman" panose="02020603050405020304" pitchFamily="18" charset="0"/>
            </a:endParaRPr>
          </a:p>
        </p:txBody>
      </p:sp>
      <p:pic>
        <p:nvPicPr>
          <p:cNvPr id="615" name="Google Shape;615;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616" name="Google Shape;616;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617" name="Google Shape;617;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618" name="Google Shape;618;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619" name="Google Shape;619;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620" name="Google Shape;620;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621" name="Google Shape;621;p24"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622" name="Google Shape;622;p24"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623" name="Google Shape;623;p24"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822"/>
                                        <p:tgtEl>
                                          <p:spTgt spid="612"/>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1822"/>
                                        <p:tgtEl>
                                          <p:spTgt spid="613"/>
                                        </p:tgtEl>
                                      </p:cBhvr>
                                    </p:animEffect>
                                  </p:childTnLst>
                                </p:cTn>
                              </p:par>
                              <p:par>
                                <p:cTn id="11" presetID="10" presetClass="entr" presetSubtype="0" fill="hold" nodeType="withEffect">
                                  <p:stCondLst>
                                    <p:cond delay="0"/>
                                  </p:stCondLst>
                                  <p:childTnLst>
                                    <p:set>
                                      <p:cBhvr>
                                        <p:cTn id="12" dur="1" fill="hold">
                                          <p:stCondLst>
                                            <p:cond delay="0"/>
                                          </p:stCondLst>
                                        </p:cTn>
                                        <p:tgtEl>
                                          <p:spTgt spid="614"/>
                                        </p:tgtEl>
                                        <p:attrNameLst>
                                          <p:attrName>style.visibility</p:attrName>
                                        </p:attrNameLst>
                                      </p:cBhvr>
                                      <p:to>
                                        <p:strVal val="visible"/>
                                      </p:to>
                                    </p:set>
                                    <p:animEffect transition="in" filter="fade">
                                      <p:cBhvr>
                                        <p:cTn id="13" dur="1822"/>
                                        <p:tgtEl>
                                          <p:spTgt spid="6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
                                        </p:tgtEl>
                                        <p:attrNameLst>
                                          <p:attrName>style.visibility</p:attrName>
                                        </p:attrNameLst>
                                      </p:cBhvr>
                                      <p:to>
                                        <p:strVal val="visible"/>
                                      </p:to>
                                    </p:set>
                                    <p:animEffect transition="in" filter="fade">
                                      <p:cBhvr>
                                        <p:cTn id="18" dur="500"/>
                                        <p:tgtEl>
                                          <p:spTgt spid="615"/>
                                        </p:tgtEl>
                                      </p:cBhvr>
                                    </p:animEffec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500"/>
                                        <p:tgtEl>
                                          <p:spTgt spid="616"/>
                                        </p:tgtEl>
                                      </p:cBhvr>
                                    </p:animEffect>
                                  </p:childTnLst>
                                </p:cTn>
                              </p:par>
                              <p:par>
                                <p:cTn id="22" presetID="10" presetClass="entr" presetSubtype="0" fill="hold" nodeType="withEffect">
                                  <p:stCondLst>
                                    <p:cond delay="0"/>
                                  </p:stCondLst>
                                  <p:childTnLst>
                                    <p:set>
                                      <p:cBhvr>
                                        <p:cTn id="23" dur="1" fill="hold">
                                          <p:stCondLst>
                                            <p:cond delay="0"/>
                                          </p:stCondLst>
                                        </p:cTn>
                                        <p:tgtEl>
                                          <p:spTgt spid="617"/>
                                        </p:tgtEl>
                                        <p:attrNameLst>
                                          <p:attrName>style.visibility</p:attrName>
                                        </p:attrNameLst>
                                      </p:cBhvr>
                                      <p:to>
                                        <p:strVal val="visible"/>
                                      </p:to>
                                    </p:set>
                                    <p:animEffect transition="in" filter="fade">
                                      <p:cBhvr>
                                        <p:cTn id="24" dur="500"/>
                                        <p:tgtEl>
                                          <p:spTgt spid="617"/>
                                        </p:tgtEl>
                                      </p:cBhvr>
                                    </p:animEffect>
                                  </p:childTnLst>
                                </p:cTn>
                              </p:par>
                              <p:par>
                                <p:cTn id="25" presetID="10" presetClass="entr" presetSubtype="0" fill="hold" nodeType="withEffect">
                                  <p:stCondLst>
                                    <p:cond delay="0"/>
                                  </p:stCondLst>
                                  <p:childTnLst>
                                    <p:set>
                                      <p:cBhvr>
                                        <p:cTn id="26" dur="1" fill="hold">
                                          <p:stCondLst>
                                            <p:cond delay="0"/>
                                          </p:stCondLst>
                                        </p:cTn>
                                        <p:tgtEl>
                                          <p:spTgt spid="618"/>
                                        </p:tgtEl>
                                        <p:attrNameLst>
                                          <p:attrName>style.visibility</p:attrName>
                                        </p:attrNameLst>
                                      </p:cBhvr>
                                      <p:to>
                                        <p:strVal val="visible"/>
                                      </p:to>
                                    </p:set>
                                    <p:animEffect transition="in" filter="fade">
                                      <p:cBhvr>
                                        <p:cTn id="27" dur="500"/>
                                        <p:tgtEl>
                                          <p:spTgt spid="618"/>
                                        </p:tgtEl>
                                      </p:cBhvr>
                                    </p:animEffect>
                                  </p:childTnLst>
                                </p:cTn>
                              </p:par>
                              <p:par>
                                <p:cTn id="28" presetID="10" presetClass="entr" presetSubtype="0" fill="hold" nodeType="withEffect">
                                  <p:stCondLst>
                                    <p:cond delay="0"/>
                                  </p:stCondLst>
                                  <p:childTnLst>
                                    <p:set>
                                      <p:cBhvr>
                                        <p:cTn id="29" dur="1" fill="hold">
                                          <p:stCondLst>
                                            <p:cond delay="0"/>
                                          </p:stCondLst>
                                        </p:cTn>
                                        <p:tgtEl>
                                          <p:spTgt spid="619"/>
                                        </p:tgtEl>
                                        <p:attrNameLst>
                                          <p:attrName>style.visibility</p:attrName>
                                        </p:attrNameLst>
                                      </p:cBhvr>
                                      <p:to>
                                        <p:strVal val="visible"/>
                                      </p:to>
                                    </p:set>
                                    <p:animEffect transition="in" filter="fade">
                                      <p:cBhvr>
                                        <p:cTn id="30" dur="500"/>
                                        <p:tgtEl>
                                          <p:spTgt spid="619"/>
                                        </p:tgtEl>
                                      </p:cBhvr>
                                    </p:animEffect>
                                  </p:childTnLst>
                                </p:cTn>
                              </p:par>
                              <p:par>
                                <p:cTn id="31" presetID="10" presetClass="entr" presetSubtype="0" fill="hold" nodeType="withEffect">
                                  <p:stCondLst>
                                    <p:cond delay="0"/>
                                  </p:stCondLst>
                                  <p:childTnLst>
                                    <p:set>
                                      <p:cBhvr>
                                        <p:cTn id="32" dur="1" fill="hold">
                                          <p:stCondLst>
                                            <p:cond delay="0"/>
                                          </p:stCondLst>
                                        </p:cTn>
                                        <p:tgtEl>
                                          <p:spTgt spid="620"/>
                                        </p:tgtEl>
                                        <p:attrNameLst>
                                          <p:attrName>style.visibility</p:attrName>
                                        </p:attrNameLst>
                                      </p:cBhvr>
                                      <p:to>
                                        <p:strVal val="visible"/>
                                      </p:to>
                                    </p:set>
                                    <p:animEffect transition="in" filter="fade">
                                      <p:cBhvr>
                                        <p:cTn id="33" dur="500"/>
                                        <p:tgtEl>
                                          <p:spTgt spid="620"/>
                                        </p:tgtEl>
                                      </p:cBhvr>
                                    </p:animEffect>
                                  </p:childTnLst>
                                </p:cTn>
                              </p:par>
                              <p:par>
                                <p:cTn id="34" presetID="10" presetClass="entr" presetSubtype="0" fill="hold" nodeType="withEffect">
                                  <p:stCondLst>
                                    <p:cond delay="0"/>
                                  </p:stCondLst>
                                  <p:childTnLst>
                                    <p:set>
                                      <p:cBhvr>
                                        <p:cTn id="35" dur="1" fill="hold">
                                          <p:stCondLst>
                                            <p:cond delay="0"/>
                                          </p:stCondLst>
                                        </p:cTn>
                                        <p:tgtEl>
                                          <p:spTgt spid="621"/>
                                        </p:tgtEl>
                                        <p:attrNameLst>
                                          <p:attrName>style.visibility</p:attrName>
                                        </p:attrNameLst>
                                      </p:cBhvr>
                                      <p:to>
                                        <p:strVal val="visible"/>
                                      </p:to>
                                    </p:set>
                                    <p:animEffect transition="in" filter="fade">
                                      <p:cBhvr>
                                        <p:cTn id="36" dur="500"/>
                                        <p:tgtEl>
                                          <p:spTgt spid="621"/>
                                        </p:tgtEl>
                                      </p:cBhvr>
                                    </p:animEffect>
                                  </p:childTnLst>
                                </p:cTn>
                              </p:par>
                              <p:par>
                                <p:cTn id="37" presetID="10" presetClass="entr" presetSubtype="0" fill="hold" nodeType="withEffect">
                                  <p:stCondLst>
                                    <p:cond delay="0"/>
                                  </p:stCondLst>
                                  <p:childTnLst>
                                    <p:set>
                                      <p:cBhvr>
                                        <p:cTn id="38" dur="1" fill="hold">
                                          <p:stCondLst>
                                            <p:cond delay="0"/>
                                          </p:stCondLst>
                                        </p:cTn>
                                        <p:tgtEl>
                                          <p:spTgt spid="622"/>
                                        </p:tgtEl>
                                        <p:attrNameLst>
                                          <p:attrName>style.visibility</p:attrName>
                                        </p:attrNameLst>
                                      </p:cBhvr>
                                      <p:to>
                                        <p:strVal val="visible"/>
                                      </p:to>
                                    </p:set>
                                    <p:animEffect transition="in" filter="fade">
                                      <p:cBhvr>
                                        <p:cTn id="39" dur="500"/>
                                        <p:tgtEl>
                                          <p:spTgt spid="622"/>
                                        </p:tgtEl>
                                      </p:cBhvr>
                                    </p:animEffect>
                                  </p:childTnLst>
                                </p:cTn>
                              </p:par>
                              <p:par>
                                <p:cTn id="40" presetID="10" presetClass="entr" presetSubtype="0" fill="hold" nodeType="withEffect">
                                  <p:stCondLst>
                                    <p:cond delay="0"/>
                                  </p:stCondLst>
                                  <p:childTnLst>
                                    <p:set>
                                      <p:cBhvr>
                                        <p:cTn id="41" dur="1" fill="hold">
                                          <p:stCondLst>
                                            <p:cond delay="0"/>
                                          </p:stCondLst>
                                        </p:cTn>
                                        <p:tgtEl>
                                          <p:spTgt spid="623"/>
                                        </p:tgtEl>
                                        <p:attrNameLst>
                                          <p:attrName>style.visibility</p:attrName>
                                        </p:attrNameLst>
                                      </p:cBhvr>
                                      <p:to>
                                        <p:strVal val="visible"/>
                                      </p:to>
                                    </p:set>
                                    <p:animEffect transition="in" filter="fade">
                                      <p:cBhvr>
                                        <p:cTn id="42"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627529" y="1116829"/>
            <a:ext cx="4600575" cy="5741171"/>
          </a:xfrm>
          <a:prstGeom prst="rect">
            <a:avLst/>
          </a:prstGeom>
        </p:spPr>
      </p:pic>
      <p:sp>
        <p:nvSpPr>
          <p:cNvPr id="8" name="Freeform: Shape 24">
            <a:extLst>
              <a:ext uri="{FF2B5EF4-FFF2-40B4-BE49-F238E27FC236}">
                <a16:creationId xmlns:a16="http://schemas.microsoft.com/office/drawing/2014/main" id="{C6195EE1-B6F5-4ED7-9965-CED9078FD87F}"/>
              </a:ext>
            </a:extLst>
          </p:cNvPr>
          <p:cNvSpPr/>
          <p:nvPr/>
        </p:nvSpPr>
        <p:spPr>
          <a:xfrm>
            <a:off x="3872754" y="146701"/>
            <a:ext cx="8171200" cy="5091506"/>
          </a:xfrm>
          <a:prstGeom prst="roundRect">
            <a:avLst/>
          </a:prstGeom>
          <a:solidFill>
            <a:schemeClr val="bg1">
              <a:alpha val="92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4652632" y="1116829"/>
            <a:ext cx="67117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600" b="1" u="sng" dirty="0">
                <a:solidFill>
                  <a:srgbClr val="FF0000"/>
                </a:solidFill>
                <a:latin typeface="Times New Roman" panose="02020603050405020304" pitchFamily="18" charset="0"/>
                <a:cs typeface="Times New Roman" panose="02020603050405020304" pitchFamily="18" charset="0"/>
              </a:rPr>
              <a:t>6 </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endPar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p:cNvSpPr txBox="1"/>
          <p:nvPr/>
        </p:nvSpPr>
        <p:spPr>
          <a:xfrm>
            <a:off x="4652632" y="2379345"/>
            <a:ext cx="7261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6600"/>
                </a:solidFill>
                <a:latin typeface="Times New Roman" panose="02020603050405020304" pitchFamily="18" charset="0"/>
                <a:cs typeface="Times New Roman" panose="02020603050405020304" pitchFamily="18" charset="0"/>
              </a:rPr>
              <a:t>Ôn</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chữ</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viết</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hoa</a:t>
            </a:r>
            <a:r>
              <a:rPr lang="en-US" sz="4000" b="1" dirty="0">
                <a:solidFill>
                  <a:srgbClr val="FF6600"/>
                </a:solidFill>
                <a:latin typeface="Times New Roman" panose="02020603050405020304" pitchFamily="18" charset="0"/>
                <a:cs typeface="Times New Roman" panose="02020603050405020304" pitchFamily="18" charset="0"/>
              </a:rPr>
              <a:t>:</a:t>
            </a:r>
            <a:r>
              <a:rPr lang="en-US" sz="4000" b="1" dirty="0">
                <a:solidFill>
                  <a:srgbClr val="FF6600"/>
                </a:solidFill>
                <a:latin typeface="Coiny" panose="02000903060500060000" pitchFamily="2" charset="0"/>
              </a:rPr>
              <a:t> </a:t>
            </a:r>
            <a:r>
              <a:rPr lang="en-US" sz="4000" b="1" dirty="0">
                <a:solidFill>
                  <a:srgbClr val="FF6600"/>
                </a:solidFill>
                <a:latin typeface="HP001 4 hàng" panose="020B0603050302020204" pitchFamily="34" charset="0"/>
                <a:ea typeface="HP001" panose="020B0604020202020204" charset="0"/>
              </a:rPr>
              <a:t>P, Q</a:t>
            </a:r>
            <a:endParaRPr kumimoji="0" lang="en-US" sz="4000" b="1" i="0" u="none" strike="noStrike" kern="1200" cap="none" spc="0" normalizeH="0" baseline="0" noProof="0" dirty="0">
              <a:ln>
                <a:noFill/>
              </a:ln>
              <a:solidFill>
                <a:srgbClr val="FF6600"/>
              </a:solidFill>
              <a:effectLst/>
              <a:uLnTx/>
              <a:uFillTx/>
              <a:latin typeface="HP001 4 hàng" panose="020B0603050302020204" pitchFamily="34" charset="0"/>
              <a:ea typeface="HP001" panose="020B0604020202020204" charset="0"/>
            </a:endParaRPr>
          </a:p>
        </p:txBody>
      </p:sp>
    </p:spTree>
    <p:custDataLst>
      <p:tags r:id="rId1"/>
    </p:custDataLst>
    <p:extLst>
      <p:ext uri="{BB962C8B-B14F-4D97-AF65-F5344CB8AC3E}">
        <p14:creationId xmlns:p14="http://schemas.microsoft.com/office/powerpoint/2010/main" val="35156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8" grpId="0"/>
    </p:bldLst>
  </p:timing>
  <p:extLst>
    <p:ext uri="{E180D4A7-C9FB-4DFB-919C-405C955672EB}">
      <p14:showEvtLst xmlns:p14="http://schemas.microsoft.com/office/powerpoint/2010/main">
        <p14:playEvt time="90"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4005052" y="771040"/>
              <a:ext cx="3872791" cy="3501643"/>
              <a:chOff x="4005053" y="589247"/>
              <a:chExt cx="3872791" cy="3501643"/>
            </a:xfrm>
          </p:grpSpPr>
          <p:sp>
            <p:nvSpPr>
              <p:cNvPr id="35" name="文本框 4">
                <a:extLst>
                  <a:ext uri="{FF2B5EF4-FFF2-40B4-BE49-F238E27FC236}">
                    <a16:creationId xmlns:a16="http://schemas.microsoft.com/office/drawing/2014/main" id="{2085A130-FCA5-4834-9D05-90B620F7174B}"/>
                  </a:ext>
                </a:extLst>
              </p:cNvPr>
              <p:cNvSpPr txBox="1"/>
              <p:nvPr/>
            </p:nvSpPr>
            <p:spPr>
              <a:xfrm>
                <a:off x="5691890" y="589247"/>
                <a:ext cx="8082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rPr>
                  <a:t>1</a:t>
                </a:r>
                <a:endParaRPr kumimoji="0" lang="zh-CN" altLang="en-US" sz="96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4005053" y="1967232"/>
                <a:ext cx="38727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Luyện</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viết</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chữ</a:t>
                </a:r>
                <a:endParaRPr kumimoji="0" lang="en-US" sz="6600" b="0" i="0" u="none" strike="noStrike" kern="1200" cap="none" spc="0" normalizeH="0" baseline="0" noProof="0" dirty="0">
                  <a:ln w="12700">
                    <a:solidFill>
                      <a:srgbClr val="FF3300"/>
                    </a:solidFill>
                  </a:ln>
                  <a:solidFill>
                    <a:srgbClr val="FF6600"/>
                  </a:solidFill>
                  <a:effectLst/>
                  <a:uLnTx/>
                  <a:uFillTx/>
                  <a:latin typeface="Calibri"/>
                  <a:ea typeface="+mn-ea"/>
                  <a:cs typeface="+mn-cs"/>
                </a:endParaRPr>
              </a:p>
            </p:txBody>
          </p:sp>
        </p:grpSp>
      </p:grpSp>
    </p:spTree>
    <p:custDataLst>
      <p:tags r:id="rId1"/>
    </p:custDataLst>
    <p:extLst>
      <p:ext uri="{BB962C8B-B14F-4D97-AF65-F5344CB8AC3E}">
        <p14:creationId xmlns:p14="http://schemas.microsoft.com/office/powerpoint/2010/main" val="2982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5" name="Group 154"/>
          <p:cNvGrpSpPr/>
          <p:nvPr/>
        </p:nvGrpSpPr>
        <p:grpSpPr>
          <a:xfrm flipH="1">
            <a:off x="0" y="100080"/>
            <a:ext cx="4877163" cy="945689"/>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Cùng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tìm</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hiểu</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57" name="Picture 156"/>
            <p:cNvPicPr>
              <a:picLocks noChangeAspect="1"/>
            </p:cNvPicPr>
            <p:nvPr/>
          </p:nvPicPr>
          <p:blipFill>
            <a:blip r:embed="rId3"/>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flipH="1">
            <a:off x="7086600" y="2236304"/>
            <a:ext cx="22682" cy="264636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617144" y="2866170"/>
            <a:ext cx="170021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ô ly rưỡi</a:t>
            </a:r>
          </a:p>
        </p:txBody>
      </p:sp>
      <p:sp>
        <p:nvSpPr>
          <p:cNvPr id="165" name="Rectangle 164"/>
          <p:cNvSpPr/>
          <p:nvPr/>
        </p:nvSpPr>
        <p:spPr>
          <a:xfrm>
            <a:off x="4361106" y="5244713"/>
            <a:ext cx="111921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noProof="0" dirty="0">
                <a:solidFill>
                  <a:srgbClr val="F40909"/>
                </a:solidFill>
                <a:latin typeface="Times New Roman" panose="02020603050405020304" pitchFamily="18" charset="0"/>
                <a:cs typeface="Times New Roman" panose="02020603050405020304" pitchFamily="18" charset="0"/>
                <a:sym typeface="Arial"/>
              </a:rPr>
              <a:t>2</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ly</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endParaRPr>
          </a:p>
        </p:txBody>
      </p:sp>
      <p:cxnSp>
        <p:nvCxnSpPr>
          <p:cNvPr id="166" name="Straight Arrow Connector 165"/>
          <p:cNvCxnSpPr>
            <a:cxnSpLocks/>
          </p:cNvCxnSpPr>
          <p:nvPr/>
        </p:nvCxnSpPr>
        <p:spPr>
          <a:xfrm flipH="1">
            <a:off x="3920516" y="5191634"/>
            <a:ext cx="2471572" cy="7379"/>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lang="en-US" sz="2800" b="1" kern="0" dirty="0">
                <a:solidFill>
                  <a:srgbClr val="F40909"/>
                </a:solidFill>
                <a:latin typeface="Times New Roman" panose="02020603050405020304" pitchFamily="18" charset="0"/>
                <a:cs typeface="Times New Roman" panose="02020603050405020304" pitchFamily="18" charset="0"/>
                <a:sym typeface="Arial"/>
              </a:rPr>
              <a:t>P</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p>
        </p:txBody>
      </p:sp>
      <p:sp>
        <p:nvSpPr>
          <p:cNvPr id="172" name="Rectangle 171"/>
          <p:cNvSpPr/>
          <p:nvPr/>
        </p:nvSpPr>
        <p:spPr>
          <a:xfrm>
            <a:off x="121755" y="4633047"/>
            <a:ext cx="3140603"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móc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ngược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trái</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73" name="Straight Arrow Connector 172"/>
          <p:cNvCxnSpPr>
            <a:cxnSpLocks/>
          </p:cNvCxnSpPr>
          <p:nvPr/>
        </p:nvCxnSpPr>
        <p:spPr>
          <a:xfrm flipV="1">
            <a:off x="2589587" y="3442319"/>
            <a:ext cx="2814825" cy="1254288"/>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8661823" y="860282"/>
            <a:ext cx="2555508"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trên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76" name="Straight Arrow Connector 175"/>
          <p:cNvCxnSpPr>
            <a:cxnSpLocks/>
          </p:cNvCxnSpPr>
          <p:nvPr/>
        </p:nvCxnSpPr>
        <p:spPr>
          <a:xfrm flipH="1">
            <a:off x="6143165" y="1543408"/>
            <a:ext cx="2947958" cy="737747"/>
          </a:xfrm>
          <a:prstGeom prst="straightConnector1">
            <a:avLst/>
          </a:prstGeom>
          <a:noFill/>
          <a:ln w="28575" cap="flat" cmpd="sng" algn="ctr">
            <a:solidFill>
              <a:srgbClr val="FF0000"/>
            </a:solidFill>
            <a:prstDash val="lgDash"/>
            <a:tailEnd type="triangle"/>
          </a:ln>
          <a:effectLst/>
        </p:spPr>
      </p:cxnSp>
      <p:graphicFrame>
        <p:nvGraphicFramePr>
          <p:cNvPr id="44" name="Group 5"/>
          <p:cNvGraphicFramePr>
            <a:graphicFrameLocks noGrp="1"/>
          </p:cNvGraphicFramePr>
          <p:nvPr/>
        </p:nvGraphicFramePr>
        <p:xfrm>
          <a:off x="3940543" y="1615344"/>
          <a:ext cx="3657600" cy="3276601"/>
        </p:xfrm>
        <a:graphic>
          <a:graphicData uri="http://schemas.openxmlformats.org/drawingml/2006/table">
            <a:tbl>
              <a:tblPr/>
              <a:tblGrid>
                <a:gridCol w="1287463">
                  <a:extLst>
                    <a:ext uri="{9D8B030D-6E8A-4147-A177-3AD203B41FA5}">
                      <a16:colId xmlns:a16="http://schemas.microsoft.com/office/drawing/2014/main" val="20000"/>
                    </a:ext>
                  </a:extLst>
                </a:gridCol>
                <a:gridCol w="1162050">
                  <a:extLst>
                    <a:ext uri="{9D8B030D-6E8A-4147-A177-3AD203B41FA5}">
                      <a16:colId xmlns:a16="http://schemas.microsoft.com/office/drawing/2014/main" val="20001"/>
                    </a:ext>
                  </a:extLst>
                </a:gridCol>
                <a:gridCol w="1208087">
                  <a:extLst>
                    <a:ext uri="{9D8B030D-6E8A-4147-A177-3AD203B41FA5}">
                      <a16:colId xmlns:a16="http://schemas.microsoft.com/office/drawing/2014/main" val="20002"/>
                    </a:ext>
                  </a:extLst>
                </a:gridCol>
              </a:tblGrid>
              <a:tr h="109061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5375">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061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7338" y="2088665"/>
            <a:ext cx="24447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wipe(down)">
                                      <p:cBhvr>
                                        <p:cTn id="36" dur="500"/>
                                        <p:tgtEl>
                                          <p:spTgt spid="17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6"/>
                                        </p:tgtEl>
                                        <p:attrNameLst>
                                          <p:attrName>style.visibility</p:attrName>
                                        </p:attrNameLst>
                                      </p:cBhvr>
                                      <p:to>
                                        <p:strVal val="visible"/>
                                      </p:to>
                                    </p:set>
                                    <p:animEffect transition="in" filter="fade">
                                      <p:cBhvr>
                                        <p:cTn id="41" dur="500"/>
                                        <p:tgtEl>
                                          <p:spTgt spid="17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5"/>
                                        </p:tgtEl>
                                        <p:attrNameLst>
                                          <p:attrName>style.visibility</p:attrName>
                                        </p:attrNameLst>
                                      </p:cBhvr>
                                      <p:to>
                                        <p:strVal val="visible"/>
                                      </p:to>
                                    </p:set>
                                    <p:animEffect transition="in" filter="wipe(down)">
                                      <p:cBhvr>
                                        <p:cTn id="46"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P spid="1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5" name="Group 154"/>
          <p:cNvGrpSpPr/>
          <p:nvPr/>
        </p:nvGrpSpPr>
        <p:grpSpPr>
          <a:xfrm flipH="1">
            <a:off x="0" y="100080"/>
            <a:ext cx="4877163" cy="945689"/>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Cùng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tìm</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hiểu</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57" name="Picture 156"/>
            <p:cNvPicPr>
              <a:picLocks noChangeAspect="1"/>
            </p:cNvPicPr>
            <p:nvPr/>
          </p:nvPicPr>
          <p:blipFill>
            <a:blip r:embed="rId3"/>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7109282" y="2236304"/>
            <a:ext cx="0" cy="291134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846129" y="3152257"/>
            <a:ext cx="18662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ô ly rưỡi</a:t>
            </a:r>
          </a:p>
        </p:txBody>
      </p:sp>
      <p:sp>
        <p:nvSpPr>
          <p:cNvPr id="165" name="Rectangle 164"/>
          <p:cNvSpPr/>
          <p:nvPr/>
        </p:nvSpPr>
        <p:spPr>
          <a:xfrm>
            <a:off x="4876952" y="5146713"/>
            <a:ext cx="1887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ly</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hơn</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endParaRPr>
          </a:p>
        </p:txBody>
      </p:sp>
      <p:cxnSp>
        <p:nvCxnSpPr>
          <p:cNvPr id="166" name="Straight Arrow Connector 165"/>
          <p:cNvCxnSpPr>
            <a:cxnSpLocks/>
          </p:cNvCxnSpPr>
          <p:nvPr/>
        </p:nvCxnSpPr>
        <p:spPr>
          <a:xfrm flipH="1" flipV="1">
            <a:off x="4427050" y="5156267"/>
            <a:ext cx="2547781" cy="2630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lang="en-US" sz="2800" b="1" kern="0" dirty="0">
                <a:solidFill>
                  <a:srgbClr val="F40909"/>
                </a:solidFill>
                <a:latin typeface="Times New Roman" panose="02020603050405020304" pitchFamily="18" charset="0"/>
                <a:cs typeface="Times New Roman" panose="02020603050405020304" pitchFamily="18" charset="0"/>
                <a:sym typeface="Arial"/>
              </a:rPr>
              <a:t>Q</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p>
        </p:txBody>
      </p:sp>
      <p:sp>
        <p:nvSpPr>
          <p:cNvPr id="172" name="Rectangle 171"/>
          <p:cNvSpPr/>
          <p:nvPr/>
        </p:nvSpPr>
        <p:spPr>
          <a:xfrm>
            <a:off x="467042" y="3315481"/>
            <a:ext cx="2395207"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5" name="Rectangle 174"/>
          <p:cNvSpPr/>
          <p:nvPr/>
        </p:nvSpPr>
        <p:spPr>
          <a:xfrm>
            <a:off x="8104354" y="2116950"/>
            <a:ext cx="2866490"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lượn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2" descr="C:\Users\admin\Downloads\Mẫu chữ\MẪU CHỮ ĐÃ XẾP\Chữ hoa\21.jpg"/>
          <p:cNvPicPr>
            <a:picLocks noChangeAspect="1" noChangeArrowheads="1"/>
          </p:cNvPicPr>
          <p:nvPr/>
        </p:nvPicPr>
        <p:blipFill>
          <a:blip r:embed="rId4">
            <a:extLst>
              <a:ext uri="{28A0092B-C50C-407E-A947-70E740481C1C}">
                <a14:useLocalDpi xmlns:a14="http://schemas.microsoft.com/office/drawing/2010/main" val="0"/>
              </a:ext>
            </a:extLst>
          </a:blip>
          <a:srcRect l="13109" t="23517" r="12270" b="23743"/>
          <a:stretch>
            <a:fillRect/>
          </a:stretch>
        </p:blipFill>
        <p:spPr bwMode="auto">
          <a:xfrm>
            <a:off x="4457025" y="1651298"/>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cxnSpLocks/>
          </p:cNvCxnSpPr>
          <p:nvPr/>
        </p:nvCxnSpPr>
        <p:spPr>
          <a:xfrm flipV="1">
            <a:off x="1851548" y="2469836"/>
            <a:ext cx="3192858" cy="923514"/>
          </a:xfrm>
          <a:prstGeom prst="straightConnector1">
            <a:avLst/>
          </a:prstGeom>
          <a:noFill/>
          <a:ln w="28575" cap="flat" cmpd="sng" algn="ctr">
            <a:solidFill>
              <a:srgbClr val="FF0000"/>
            </a:solidFill>
            <a:prstDash val="lgDash"/>
            <a:tailEnd type="triangle"/>
          </a:ln>
          <a:effectLst/>
        </p:spPr>
      </p:cxnSp>
      <p:cxnSp>
        <p:nvCxnSpPr>
          <p:cNvPr id="51" name="Straight Arrow Connector 50">
            <a:extLst>
              <a:ext uri="{FF2B5EF4-FFF2-40B4-BE49-F238E27FC236}">
                <a16:creationId xmlns:a16="http://schemas.microsoft.com/office/drawing/2014/main" id="{1AA1C19C-A460-40A0-8169-B8C25FC565E7}"/>
              </a:ext>
            </a:extLst>
          </p:cNvPr>
          <p:cNvCxnSpPr>
            <a:cxnSpLocks/>
          </p:cNvCxnSpPr>
          <p:nvPr/>
        </p:nvCxnSpPr>
        <p:spPr>
          <a:xfrm flipH="1">
            <a:off x="7041029" y="2730090"/>
            <a:ext cx="1622556" cy="1607376"/>
          </a:xfrm>
          <a:prstGeom prst="straightConnector1">
            <a:avLst/>
          </a:prstGeom>
          <a:noFill/>
          <a:ln w="28575" cap="flat" cmpd="sng" algn="ctr">
            <a:solidFill>
              <a:srgbClr val="FF0000"/>
            </a:solidFill>
            <a:prstDash val="lgDash"/>
            <a:tailEnd type="triangle"/>
          </a:ln>
          <a:effectLst/>
        </p:spPr>
      </p:cxnSp>
    </p:spTree>
    <p:custDataLst>
      <p:tags r:id="rId1"/>
    </p:custDataLst>
    <p:extLst>
      <p:ext uri="{BB962C8B-B14F-4D97-AF65-F5344CB8AC3E}">
        <p14:creationId xmlns:p14="http://schemas.microsoft.com/office/powerpoint/2010/main" val="26379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5">
                                            <p:txEl>
                                              <p:pRg st="0" end="0"/>
                                            </p:txEl>
                                          </p:spTgt>
                                        </p:tgtEl>
                                        <p:attrNameLst>
                                          <p:attrName>style.visibility</p:attrName>
                                        </p:attrNameLst>
                                      </p:cBhvr>
                                      <p:to>
                                        <p:strVal val="visible"/>
                                      </p:to>
                                    </p:set>
                                    <p:animEffect transition="in" filter="wipe(down)">
                                      <p:cBhvr>
                                        <p:cTn id="46" dur="500"/>
                                        <p:tgtEl>
                                          <p:spTgt spid="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oogle Shape;120;p5"/>
          <p:cNvGrpSpPr/>
          <p:nvPr/>
        </p:nvGrpSpPr>
        <p:grpSpPr>
          <a:xfrm>
            <a:off x="0" y="5748444"/>
            <a:ext cx="12192000" cy="1115227"/>
            <a:chOff x="0" y="4260525"/>
            <a:chExt cx="9144000" cy="887338"/>
          </a:xfrm>
        </p:grpSpPr>
        <p:sp>
          <p:nvSpPr>
            <p:cNvPr id="112"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2" name="Google Shape;131;p5"/>
          <p:cNvGrpSpPr/>
          <p:nvPr/>
        </p:nvGrpSpPr>
        <p:grpSpPr>
          <a:xfrm flipH="1">
            <a:off x="10876197" y="3666033"/>
            <a:ext cx="1341947" cy="3210584"/>
            <a:chOff x="-34400" y="2920300"/>
            <a:chExt cx="1006460" cy="2407938"/>
          </a:xfrm>
        </p:grpSpPr>
        <p:sp>
          <p:nvSpPr>
            <p:cNvPr id="123"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 name="Google Shape;136;p5"/>
          <p:cNvGrpSpPr/>
          <p:nvPr/>
        </p:nvGrpSpPr>
        <p:grpSpPr>
          <a:xfrm>
            <a:off x="786130" y="5834261"/>
            <a:ext cx="10236961" cy="1063443"/>
            <a:chOff x="1046797" y="6114528"/>
            <a:chExt cx="7677721" cy="963749"/>
          </a:xfrm>
        </p:grpSpPr>
        <p:sp>
          <p:nvSpPr>
            <p:cNvPr id="128"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2" name="Google Shape;141;p5"/>
          <p:cNvGrpSpPr/>
          <p:nvPr/>
        </p:nvGrpSpPr>
        <p:grpSpPr>
          <a:xfrm>
            <a:off x="-45867" y="3669633"/>
            <a:ext cx="1341947" cy="3210584"/>
            <a:chOff x="-34400" y="2920300"/>
            <a:chExt cx="1006460" cy="2407938"/>
          </a:xfrm>
        </p:grpSpPr>
        <p:sp>
          <p:nvSpPr>
            <p:cNvPr id="133"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37" name="Google Shape;147;p5"/>
          <p:cNvSpPr/>
          <p:nvPr/>
        </p:nvSpPr>
        <p:spPr>
          <a:xfrm rot="10800000">
            <a:off x="5388221" y="5873689"/>
            <a:ext cx="1079013" cy="282619"/>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Rectangle 4">
            <a:extLst>
              <a:ext uri="{FF2B5EF4-FFF2-40B4-BE49-F238E27FC236}">
                <a16:creationId xmlns:a16="http://schemas.microsoft.com/office/drawing/2014/main" id="{18231B5C-B7CD-46FB-9C9E-143CE6B90C55}"/>
              </a:ext>
            </a:extLst>
          </p:cNvPr>
          <p:cNvSpPr/>
          <p:nvPr/>
        </p:nvSpPr>
        <p:spPr>
          <a:xfrm>
            <a:off x="8285858" y="4792820"/>
            <a:ext cx="2318416" cy="47205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D8A66508-6B95-4423-A60D-C5638E643E8A}"/>
              </a:ext>
            </a:extLst>
          </p:cNvPr>
          <p:cNvSpPr txBox="1"/>
          <p:nvPr/>
        </p:nvSpPr>
        <p:spPr>
          <a:xfrm>
            <a:off x="5868000" y="-88482"/>
            <a:ext cx="4756048" cy="830997"/>
          </a:xfrm>
          <a:prstGeom prst="rect">
            <a:avLst/>
          </a:prstGeom>
          <a:noFill/>
        </p:spPr>
        <p:txBody>
          <a:bodyPr wrap="square" rtlCol="0">
            <a:spAutoFit/>
          </a:bodyPr>
          <a:lstStyle/>
          <a:p>
            <a:r>
              <a:rPr lang="en-US" sz="4800" dirty="0" err="1">
                <a:ln w="19050">
                  <a:solidFill>
                    <a:srgbClr val="F18105"/>
                  </a:solidFill>
                </a:ln>
                <a:solidFill>
                  <a:srgbClr val="F9EE08"/>
                </a:solidFill>
                <a:latin typeface="Times New Roman" panose="02020603050405020304" pitchFamily="18" charset="0"/>
                <a:cs typeface="Times New Roman" panose="02020603050405020304" pitchFamily="18" charset="0"/>
              </a:rPr>
              <a:t>Quy</a:t>
            </a:r>
            <a:r>
              <a:rPr lang="en-US" sz="4800" dirty="0">
                <a:ln w="19050">
                  <a:solidFill>
                    <a:srgbClr val="F18105"/>
                  </a:solidFill>
                </a:ln>
                <a:solidFill>
                  <a:srgbClr val="F9EE08"/>
                </a:solidFill>
                <a:latin typeface="Times New Roman" panose="02020603050405020304" pitchFamily="18" charset="0"/>
                <a:cs typeface="Times New Roman" panose="02020603050405020304" pitchFamily="18" charset="0"/>
              </a:rPr>
              <a:t> </a:t>
            </a:r>
            <a:r>
              <a:rPr lang="en-US" sz="4800" dirty="0" err="1">
                <a:ln w="19050">
                  <a:solidFill>
                    <a:srgbClr val="F18105"/>
                  </a:solidFill>
                </a:ln>
                <a:solidFill>
                  <a:srgbClr val="F9EE08"/>
                </a:solidFill>
                <a:latin typeface="Times New Roman" panose="02020603050405020304" pitchFamily="18" charset="0"/>
                <a:cs typeface="Times New Roman" panose="02020603050405020304" pitchFamily="18" charset="0"/>
              </a:rPr>
              <a:t>trình</a:t>
            </a:r>
            <a:r>
              <a:rPr lang="en-US" sz="4800" dirty="0">
                <a:ln w="19050">
                  <a:solidFill>
                    <a:srgbClr val="F18105"/>
                  </a:solidFill>
                </a:ln>
                <a:solidFill>
                  <a:srgbClr val="F9EE08"/>
                </a:solidFill>
                <a:latin typeface="Times New Roman" panose="02020603050405020304" pitchFamily="18" charset="0"/>
                <a:cs typeface="Times New Roman" panose="02020603050405020304" pitchFamily="18" charset="0"/>
              </a:rPr>
              <a:t> </a:t>
            </a:r>
            <a:r>
              <a:rPr lang="en-US" sz="4800" dirty="0" err="1">
                <a:ln w="19050">
                  <a:solidFill>
                    <a:srgbClr val="F18105"/>
                  </a:solidFill>
                </a:ln>
                <a:solidFill>
                  <a:srgbClr val="F9EE08"/>
                </a:solidFill>
                <a:latin typeface="Times New Roman" panose="02020603050405020304" pitchFamily="18" charset="0"/>
                <a:cs typeface="Times New Roman" panose="02020603050405020304" pitchFamily="18" charset="0"/>
              </a:rPr>
              <a:t>viết</a:t>
            </a:r>
            <a:endParaRPr lang="vi-VN" sz="4800" dirty="0">
              <a:ln w="19050">
                <a:solidFill>
                  <a:srgbClr val="E92B72"/>
                </a:solidFill>
              </a:ln>
              <a:solidFill>
                <a:srgbClr val="F4B4CF"/>
              </a:solidFill>
              <a:latin typeface="Times New Roman" panose="02020603050405020304" pitchFamily="18" charset="0"/>
              <a:cs typeface="Times New Roman" panose="02020603050405020304" pitchFamily="18" charset="0"/>
            </a:endParaRPr>
          </a:p>
        </p:txBody>
      </p:sp>
      <p:pic>
        <p:nvPicPr>
          <p:cNvPr id="44" name="Picture 43" descr="A picture containing clipart&#10;&#10;Description automatically generated">
            <a:extLst>
              <a:ext uri="{FF2B5EF4-FFF2-40B4-BE49-F238E27FC236}">
                <a16:creationId xmlns:a16="http://schemas.microsoft.com/office/drawing/2014/main" id="{E96AD496-3D14-4816-9B93-7F597BF271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93" b="94012" l="8529" r="93177">
                        <a14:foregroundMark x1="34115" y1="12974" x2="34755" y2="21557"/>
                        <a14:foregroundMark x1="35181" y1="6188" x2="33475" y2="19561"/>
                        <a14:foregroundMark x1="33475" y1="19561" x2="33262" y2="19760"/>
                        <a14:foregroundMark x1="32836" y1="28942" x2="32409" y2="29541"/>
                        <a14:foregroundMark x1="26013" y1="27745" x2="28145" y2="31537"/>
                        <a14:foregroundMark x1="23028" y1="89022" x2="22388" y2="90419"/>
                        <a14:foregroundMark x1="28785" y1="92415" x2="29211" y2="92814"/>
                        <a14:foregroundMark x1="21535" y1="92814" x2="21962" y2="93812"/>
                        <a14:foregroundMark x1="8742" y1="63074" x2="10021" y2="64870"/>
                        <a14:foregroundMark x1="86567" y1="36727" x2="90192" y2="43513"/>
                        <a14:foregroundMark x1="93390" y1="44511" x2="93177" y2="46108"/>
                        <a14:foregroundMark x1="67804" y1="26547" x2="69083" y2="34930"/>
                        <a14:foregroundMark x1="66738" y1="5190" x2="66738" y2="5190"/>
                        <a14:foregroundMark x1="29638" y1="3792" x2="29638" y2="3792"/>
                        <a14:foregroundMark x1="29211" y1="94012" x2="29211" y2="94012"/>
                        <a14:foregroundMark x1="56716" y1="93613" x2="56716" y2="93613"/>
                        <a14:foregroundMark x1="19403" y1="47505" x2="19403" y2="47505"/>
                        <a14:foregroundMark x1="19616" y1="44311" x2="19616" y2="44311"/>
                        <a14:foregroundMark x1="19403" y1="45509" x2="19403" y2="46307"/>
                        <a14:foregroundMark x1="19190" y1="48503" x2="19403" y2="49701"/>
                        <a14:foregroundMark x1="19616" y1="51098" x2="19616" y2="51497"/>
                        <a14:foregroundMark x1="20043" y1="52495" x2="20043" y2="52495"/>
                        <a14:foregroundMark x1="20256" y1="53892" x2="20256" y2="53892"/>
                        <a14:foregroundMark x1="19616" y1="44311" x2="19616" y2="44311"/>
                        <a14:foregroundMark x1="19190" y1="43713" x2="19190" y2="43713"/>
                        <a14:foregroundMark x1="19403" y1="43912" x2="19616" y2="45309"/>
                      </a14:backgroundRemoval>
                    </a14:imgEffect>
                  </a14:imgLayer>
                </a14:imgProps>
              </a:ext>
              <a:ext uri="{28A0092B-C50C-407E-A947-70E740481C1C}">
                <a14:useLocalDpi xmlns:a14="http://schemas.microsoft.com/office/drawing/2010/main" val="0"/>
              </a:ext>
            </a:extLst>
          </a:blip>
          <a:stretch>
            <a:fillRect/>
          </a:stretch>
        </p:blipFill>
        <p:spPr>
          <a:xfrm>
            <a:off x="-74915" y="2244087"/>
            <a:ext cx="4064829" cy="4342174"/>
          </a:xfrm>
          <a:prstGeom prst="rect">
            <a:avLst/>
          </a:prstGeom>
        </p:spPr>
      </p:pic>
      <p:grpSp>
        <p:nvGrpSpPr>
          <p:cNvPr id="49" name="Group 48">
            <a:extLst>
              <a:ext uri="{FF2B5EF4-FFF2-40B4-BE49-F238E27FC236}">
                <a16:creationId xmlns:a16="http://schemas.microsoft.com/office/drawing/2014/main" id="{5E219B2B-E96F-45E5-98A0-0D4A5573AD8B}"/>
              </a:ext>
            </a:extLst>
          </p:cNvPr>
          <p:cNvGrpSpPr/>
          <p:nvPr/>
        </p:nvGrpSpPr>
        <p:grpSpPr>
          <a:xfrm>
            <a:off x="489145" y="1004231"/>
            <a:ext cx="4005055" cy="868790"/>
            <a:chOff x="1904227" y="959338"/>
            <a:chExt cx="2468655" cy="754753"/>
          </a:xfrm>
        </p:grpSpPr>
        <p:sp>
          <p:nvSpPr>
            <p:cNvPr id="50" name="TextBox 49">
              <a:extLst>
                <a:ext uri="{FF2B5EF4-FFF2-40B4-BE49-F238E27FC236}">
                  <a16:creationId xmlns:a16="http://schemas.microsoft.com/office/drawing/2014/main" id="{F48A01CC-348E-46BD-8D77-0EF918DC93D1}"/>
                </a:ext>
              </a:extLst>
            </p:cNvPr>
            <p:cNvSpPr txBox="1"/>
            <p:nvPr/>
          </p:nvSpPr>
          <p:spPr>
            <a:xfrm>
              <a:off x="1904227" y="992170"/>
              <a:ext cx="2468655" cy="721921"/>
            </a:xfrm>
            <a:prstGeom prst="rect">
              <a:avLst/>
            </a:prstGeom>
            <a:noFill/>
          </p:spPr>
          <p:txBody>
            <a:bodyPr wrap="square" rtlCol="0">
              <a:spAutoFit/>
            </a:bodyPr>
            <a:lstStyle/>
            <a:p>
              <a:r>
                <a:rPr lang="en-US" sz="4800" dirty="0">
                  <a:ln w="28575">
                    <a:solidFill>
                      <a:srgbClr val="AE373C"/>
                    </a:solidFill>
                    <a:round/>
                  </a:ln>
                  <a:solidFill>
                    <a:srgbClr val="EDF31B"/>
                  </a:solidFill>
                  <a:latin typeface="Times New Roman" panose="02020603050405020304" pitchFamily="18" charset="0"/>
                  <a:cs typeface="Times New Roman" panose="02020603050405020304" pitchFamily="18" charset="0"/>
                </a:rPr>
                <a:t>CHỮ       HOA</a:t>
              </a:r>
              <a:endParaRPr lang="vi-VN" sz="4800" dirty="0">
                <a:ln w="28575">
                  <a:solidFill>
                    <a:srgbClr val="AE373C"/>
                  </a:solidFill>
                  <a:round/>
                </a:ln>
                <a:solidFill>
                  <a:srgbClr val="E1508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3276F2B6-8160-4DEE-AA8E-1C7C719CBA77}"/>
                </a:ext>
              </a:extLst>
            </p:cNvPr>
            <p:cNvSpPr txBox="1"/>
            <p:nvPr/>
          </p:nvSpPr>
          <p:spPr>
            <a:xfrm>
              <a:off x="2933043" y="959338"/>
              <a:ext cx="402926" cy="721922"/>
            </a:xfrm>
            <a:prstGeom prst="rect">
              <a:avLst/>
            </a:prstGeom>
            <a:noFill/>
          </p:spPr>
          <p:txBody>
            <a:bodyPr wrap="square" rtlCol="0">
              <a:spAutoFit/>
            </a:bodyPr>
            <a:lstStyle/>
            <a:p>
              <a:r>
                <a:rPr lang="en-US" sz="4800" b="1" dirty="0">
                  <a:ln w="28575">
                    <a:solidFill>
                      <a:srgbClr val="AE373C"/>
                    </a:solidFill>
                    <a:round/>
                  </a:ln>
                  <a:solidFill>
                    <a:srgbClr val="EDF31B"/>
                  </a:solidFill>
                  <a:latin typeface="HP001 4 hàng" panose="020B0603050302020204" pitchFamily="34" charset="0"/>
                </a:rPr>
                <a:t>P</a:t>
              </a:r>
              <a:endParaRPr lang="vi-VN" sz="4800" b="1" dirty="0">
                <a:ln w="28575">
                  <a:solidFill>
                    <a:srgbClr val="AE373C"/>
                  </a:solidFill>
                  <a:round/>
                </a:ln>
                <a:solidFill>
                  <a:srgbClr val="E15080"/>
                </a:solidFill>
                <a:latin typeface="HP001 4 hàng" panose="020B0603050302020204" pitchFamily="34" charset="0"/>
              </a:endParaRPr>
            </a:p>
          </p:txBody>
        </p:sp>
      </p:grpSp>
      <p:sp>
        <p:nvSpPr>
          <p:cNvPr id="57" name="Oval Callout 50">
            <a:extLst>
              <a:ext uri="{FF2B5EF4-FFF2-40B4-BE49-F238E27FC236}">
                <a16:creationId xmlns:a16="http://schemas.microsoft.com/office/drawing/2014/main" id="{4A4A3A0C-CBFB-4DDD-9204-04DA100568E8}"/>
              </a:ext>
            </a:extLst>
          </p:cNvPr>
          <p:cNvSpPr/>
          <p:nvPr/>
        </p:nvSpPr>
        <p:spPr>
          <a:xfrm>
            <a:off x="1484061" y="1826477"/>
            <a:ext cx="200208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Viết</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vào</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VTV</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2" name="Hướng dẫn viết chữ P hoa (Tập viết Lớp 2 - Tuần 19)">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505408" y="1004231"/>
            <a:ext cx="6306453" cy="4127860"/>
          </a:xfrm>
          <a:prstGeom prst="rect">
            <a:avLst/>
          </a:prstGeom>
        </p:spPr>
      </p:pic>
    </p:spTree>
    <p:custDataLst>
      <p:tags r:id="rId1"/>
    </p:custDataLst>
    <p:extLst>
      <p:ext uri="{BB962C8B-B14F-4D97-AF65-F5344CB8AC3E}">
        <p14:creationId xmlns:p14="http://schemas.microsoft.com/office/powerpoint/2010/main" val="45822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iterate type="lt">
                                    <p:tmAbs val="80"/>
                                  </p:iterate>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2" presetClass="entr" presetSubtype="8" decel="100000" fill="hold" nodeType="withEffect">
                                  <p:stCondLst>
                                    <p:cond delay="200"/>
                                  </p:stCondLst>
                                  <p:childTnLst>
                                    <p:set>
                                      <p:cBhvr>
                                        <p:cTn id="8" dur="1" fill="hold">
                                          <p:stCondLst>
                                            <p:cond delay="0"/>
                                          </p:stCondLst>
                                        </p:cTn>
                                        <p:tgtEl>
                                          <p:spTgt spid="44"/>
                                        </p:tgtEl>
                                        <p:attrNameLst>
                                          <p:attrName>style.visibility</p:attrName>
                                        </p:attrNameLst>
                                      </p:cBhvr>
                                      <p:to>
                                        <p:strVal val="visible"/>
                                      </p:to>
                                    </p:set>
                                    <p:anim calcmode="lin" valueType="num">
                                      <p:cBhvr additive="base">
                                        <p:cTn id="9" dur="1250" fill="hold"/>
                                        <p:tgtEl>
                                          <p:spTgt spid="44"/>
                                        </p:tgtEl>
                                        <p:attrNameLst>
                                          <p:attrName>ppt_x</p:attrName>
                                        </p:attrNameLst>
                                      </p:cBhvr>
                                      <p:tavLst>
                                        <p:tav tm="0">
                                          <p:val>
                                            <p:strVal val="0-#ppt_w/2"/>
                                          </p:val>
                                        </p:tav>
                                        <p:tav tm="100000">
                                          <p:val>
                                            <p:strVal val="#ppt_x"/>
                                          </p:val>
                                        </p:tav>
                                      </p:tavLst>
                                    </p:anim>
                                    <p:anim calcmode="lin" valueType="num">
                                      <p:cBhvr additive="base">
                                        <p:cTn id="10" dur="1250" fill="hold"/>
                                        <p:tgtEl>
                                          <p:spTgt spid="44"/>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4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video>
              <p:cMediaNode vol="80000">
                <p:cTn id="26" fill="hold" display="0">
                  <p:stCondLst>
                    <p:cond delay="indefinite"/>
                  </p:stCondLst>
                </p:cTn>
                <p:tgtEl>
                  <p:spTgt spid="2"/>
                </p:tgtEl>
              </p:cMediaNode>
            </p:video>
          </p:childTnLst>
        </p:cTn>
      </p:par>
    </p:tnLst>
    <p:bldLst>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4642" y="5171715"/>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3116" y="5531035"/>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103710" y="4929188"/>
            <a:ext cx="2325063" cy="182145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2" name="Rectangle 41">
            <a:extLst>
              <a:ext uri="{FF2B5EF4-FFF2-40B4-BE49-F238E27FC236}">
                <a16:creationId xmlns:a16="http://schemas.microsoft.com/office/drawing/2014/main" id="{69537A60-0A9F-4F92-B748-6D0DF29F24D7}"/>
              </a:ext>
            </a:extLst>
          </p:cNvPr>
          <p:cNvSpPr/>
          <p:nvPr/>
        </p:nvSpPr>
        <p:spPr>
          <a:xfrm>
            <a:off x="5558522" y="434348"/>
            <a:ext cx="6690167" cy="19778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id="{93376947-940B-4EBA-99FF-6E09FD1304B2}"/>
              </a:ext>
            </a:extLst>
          </p:cNvPr>
          <p:cNvSpPr txBox="1"/>
          <p:nvPr/>
        </p:nvSpPr>
        <p:spPr>
          <a:xfrm>
            <a:off x="1542908" y="40890"/>
            <a:ext cx="4756048" cy="830997"/>
          </a:xfrm>
          <a:prstGeom prst="rect">
            <a:avLst/>
          </a:prstGeom>
          <a:noFill/>
        </p:spPr>
        <p:txBody>
          <a:bodyPr wrap="square" rtlCol="0">
            <a:spAutoFit/>
          </a:bodyPr>
          <a:lstStyle/>
          <a:p>
            <a:r>
              <a:rPr lang="en-US" sz="4800" dirty="0" err="1">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Quy</a:t>
            </a:r>
            <a:r>
              <a:rPr lang="en-US" sz="4800" dirty="0">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trình</a:t>
            </a:r>
            <a:r>
              <a:rPr lang="en-US" sz="4800" dirty="0">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rPr>
              <a:t>viết</a:t>
            </a:r>
            <a:endParaRPr lang="vi-VN" sz="4800" dirty="0">
              <a:ln w="19050">
                <a:solidFill>
                  <a:srgbClr val="E92B72"/>
                </a:solidFill>
              </a:ln>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1" name="Picture 50" descr="A picture containing clipart&#10;&#10;Description automatically generated">
            <a:extLst>
              <a:ext uri="{FF2B5EF4-FFF2-40B4-BE49-F238E27FC236}">
                <a16:creationId xmlns:a16="http://schemas.microsoft.com/office/drawing/2014/main" id="{EDC10E79-53E4-4224-A2B6-D1F1DD5AFA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93" b="94012" l="8529" r="93177">
                        <a14:foregroundMark x1="34115" y1="12974" x2="34755" y2="21557"/>
                        <a14:foregroundMark x1="35181" y1="6188" x2="33475" y2="19561"/>
                        <a14:foregroundMark x1="33475" y1="19561" x2="33262" y2="19760"/>
                        <a14:foregroundMark x1="32836" y1="28942" x2="32409" y2="29541"/>
                        <a14:foregroundMark x1="26013" y1="27745" x2="28145" y2="31537"/>
                        <a14:foregroundMark x1="23028" y1="89022" x2="22388" y2="90419"/>
                        <a14:foregroundMark x1="28785" y1="92415" x2="29211" y2="92814"/>
                        <a14:foregroundMark x1="21535" y1="92814" x2="21962" y2="93812"/>
                        <a14:foregroundMark x1="8742" y1="63074" x2="10021" y2="64870"/>
                        <a14:foregroundMark x1="86567" y1="36727" x2="90192" y2="43513"/>
                        <a14:foregroundMark x1="93390" y1="44511" x2="93177" y2="46108"/>
                        <a14:foregroundMark x1="67804" y1="26547" x2="69083" y2="34930"/>
                        <a14:foregroundMark x1="66738" y1="5190" x2="66738" y2="5190"/>
                        <a14:foregroundMark x1="29638" y1="3792" x2="29638" y2="3792"/>
                        <a14:foregroundMark x1="29211" y1="94012" x2="29211" y2="94012"/>
                        <a14:foregroundMark x1="56716" y1="93613" x2="56716" y2="93613"/>
                        <a14:foregroundMark x1="19403" y1="47505" x2="19403" y2="47505"/>
                        <a14:foregroundMark x1="19616" y1="44311" x2="19616" y2="44311"/>
                        <a14:foregroundMark x1="19403" y1="45509" x2="19403" y2="46307"/>
                        <a14:foregroundMark x1="19190" y1="48503" x2="19403" y2="49701"/>
                        <a14:foregroundMark x1="19616" y1="51098" x2="19616" y2="51497"/>
                        <a14:foregroundMark x1="20043" y1="52495" x2="20043" y2="52495"/>
                        <a14:foregroundMark x1="20256" y1="53892" x2="20256" y2="53892"/>
                        <a14:foregroundMark x1="19616" y1="44311" x2="19616" y2="44311"/>
                        <a14:foregroundMark x1="19190" y1="43713" x2="19190" y2="43713"/>
                        <a14:foregroundMark x1="19403" y1="43912" x2="19616" y2="45309"/>
                      </a14:backgroundRemoval>
                    </a14:imgEffect>
                  </a14:imgLayer>
                </a14:imgProps>
              </a:ext>
              <a:ext uri="{28A0092B-C50C-407E-A947-70E740481C1C}">
                <a14:useLocalDpi xmlns:a14="http://schemas.microsoft.com/office/drawing/2010/main" val="0"/>
              </a:ext>
            </a:extLst>
          </a:blip>
          <a:stretch>
            <a:fillRect/>
          </a:stretch>
        </p:blipFill>
        <p:spPr>
          <a:xfrm>
            <a:off x="8145818" y="2048920"/>
            <a:ext cx="4064829" cy="4342174"/>
          </a:xfrm>
          <a:prstGeom prst="rect">
            <a:avLst/>
          </a:prstGeom>
        </p:spPr>
      </p:pic>
      <p:pic>
        <p:nvPicPr>
          <p:cNvPr id="56" name="Picture 55" descr="Shape, circle&#10;&#10;Description automatically generated">
            <a:extLst>
              <a:ext uri="{FF2B5EF4-FFF2-40B4-BE49-F238E27FC236}">
                <a16:creationId xmlns:a16="http://schemas.microsoft.com/office/drawing/2014/main" id="{1EB5B8D1-DE11-4BA6-AE86-96D80F30649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50" b="95125" l="1000" r="95375">
                        <a14:foregroundMark x1="51000" y1="39000" x2="48250" y2="60250"/>
                        <a14:foregroundMark x1="48250" y1="60250" x2="49250" y2="63875"/>
                        <a14:foregroundMark x1="38375" y1="43250" x2="30750" y2="59250"/>
                        <a14:foregroundMark x1="30750" y1="59250" x2="31500" y2="68625"/>
                        <a14:foregroundMark x1="31500" y1="68625" x2="32375" y2="67250"/>
                        <a14:foregroundMark x1="33000" y1="48250" x2="43000" y2="71000"/>
                        <a14:foregroundMark x1="31625" y1="47875" x2="32875" y2="60125"/>
                        <a14:foregroundMark x1="32875" y1="60125" x2="33875" y2="60000"/>
                        <a14:foregroundMark x1="33875" y1="49250" x2="37250" y2="64750"/>
                        <a14:foregroundMark x1="37250" y1="64750" x2="35625" y2="57125"/>
                        <a14:foregroundMark x1="27500" y1="40250" x2="23875" y2="54625"/>
                        <a14:foregroundMark x1="23875" y1="54625" x2="21875" y2="54750"/>
                        <a14:foregroundMark x1="14875" y1="37750" x2="13375" y2="57875"/>
                        <a14:foregroundMark x1="11750" y1="48250" x2="11750" y2="57375"/>
                        <a14:foregroundMark x1="11750" y1="57000" x2="19500" y2="73375"/>
                        <a14:foregroundMark x1="19500" y1="73375" x2="20750" y2="74625"/>
                        <a14:foregroundMark x1="18750" y1="68875" x2="23375" y2="77750"/>
                        <a14:foregroundMark x1="23375" y1="77750" x2="23625" y2="74500"/>
                        <a14:foregroundMark x1="16000" y1="62625" x2="29625" y2="72125"/>
                        <a14:foregroundMark x1="29625" y1="72125" x2="36250" y2="71375"/>
                        <a14:foregroundMark x1="36500" y1="55000" x2="41375" y2="49375"/>
                        <a14:foregroundMark x1="41375" y1="49375" x2="41375" y2="47875"/>
                        <a14:foregroundMark x1="39625" y1="36375" x2="49375" y2="32500"/>
                        <a14:foregroundMark x1="32500" y1="24875" x2="46125" y2="19375"/>
                        <a14:foregroundMark x1="46125" y1="19375" x2="45125" y2="23250"/>
                        <a14:foregroundMark x1="36125" y1="19250" x2="55375" y2="27375"/>
                        <a14:foregroundMark x1="55375" y1="27375" x2="58125" y2="29750"/>
                        <a14:foregroundMark x1="49500" y1="23625" x2="69625" y2="40500"/>
                        <a14:foregroundMark x1="69625" y1="40500" x2="68000" y2="41000"/>
                        <a14:foregroundMark x1="4588" y1="35589" x2="5500" y2="38000"/>
                        <a14:foregroundMark x1="9375" y1="39750" x2="8250" y2="56875"/>
                        <a14:foregroundMark x1="7625" y1="46875" x2="9500" y2="61000"/>
                        <a14:foregroundMark x1="9500" y1="61000" x2="11125" y2="64750"/>
                        <a14:foregroundMark x1="12250" y1="62250" x2="17750" y2="69250"/>
                        <a14:foregroundMark x1="15000" y1="73250" x2="30625" y2="82875"/>
                        <a14:foregroundMark x1="30625" y1="82875" x2="35250" y2="80625"/>
                        <a14:foregroundMark x1="41625" y1="81125" x2="47750" y2="85125"/>
                        <a14:foregroundMark x1="47750" y1="85125" x2="50625" y2="85000"/>
                        <a14:foregroundMark x1="36500" y1="86875" x2="48250" y2="90375"/>
                        <a14:foregroundMark x1="48250" y1="90375" x2="50000" y2="90375"/>
                        <a14:foregroundMark x1="46375" y1="93250" x2="61250" y2="94375"/>
                        <a14:foregroundMark x1="61250" y1="94375" x2="61250" y2="94125"/>
                        <a14:foregroundMark x1="78250" y1="69000" x2="75375" y2="81750"/>
                        <a14:foregroundMark x1="85000" y1="60000" x2="83625" y2="66875"/>
                        <a14:foregroundMark x1="83625" y1="66875" x2="82000" y2="69375"/>
                        <a14:foregroundMark x1="89250" y1="48875" x2="89000" y2="60125"/>
                        <a14:foregroundMark x1="88125" y1="52250" x2="89375" y2="62500"/>
                        <a14:foregroundMark x1="89375" y1="62500" x2="89000" y2="64000"/>
                        <a14:foregroundMark x1="81500" y1="43125" x2="79250" y2="68125"/>
                        <a14:foregroundMark x1="70750" y1="42000" x2="71875" y2="65250"/>
                        <a14:foregroundMark x1="72375" y1="44875" x2="83875" y2="70500"/>
                        <a14:foregroundMark x1="83875" y1="70500" x2="84125" y2="66750"/>
                        <a14:foregroundMark x1="80500" y1="45750" x2="80750" y2="60125"/>
                        <a14:foregroundMark x1="79750" y1="44500" x2="78000" y2="47375"/>
                        <a14:foregroundMark x1="57250" y1="17750" x2="69375" y2="24875"/>
                        <a14:foregroundMark x1="52750" y1="14875" x2="63500" y2="20000"/>
                        <a14:foregroundMark x1="38500" y1="19875" x2="44375" y2="20625"/>
                        <a14:foregroundMark x1="36500" y1="18000" x2="43375" y2="17125"/>
                        <a14:foregroundMark x1="25375" y1="17500" x2="31875" y2="21000"/>
                        <a14:foregroundMark x1="31875" y1="21000" x2="32250" y2="30375"/>
                        <a14:foregroundMark x1="32250" y1="30375" x2="32125" y2="30625"/>
                        <a14:foregroundMark x1="24250" y1="23375" x2="13875" y2="42250"/>
                        <a14:foregroundMark x1="18000" y1="33125" x2="13500" y2="45875"/>
                        <a14:foregroundMark x1="13500" y1="35500" x2="13500" y2="48125"/>
                        <a14:foregroundMark x1="13500" y1="48125" x2="13625" y2="46000"/>
                        <a14:foregroundMark x1="13250" y1="29625" x2="10750" y2="52500"/>
                        <a14:foregroundMark x1="10750" y1="52500" x2="12500" y2="51125"/>
                        <a14:foregroundMark x1="17750" y1="38375" x2="18000" y2="49125"/>
                        <a14:foregroundMark x1="18000" y1="49125" x2="18000" y2="48375"/>
                        <a14:foregroundMark x1="19000" y1="36375" x2="20500" y2="54500"/>
                        <a14:foregroundMark x1="20500" y1="54500" x2="21875" y2="47625"/>
                        <a14:foregroundMark x1="22500" y1="45625" x2="24875" y2="61250"/>
                        <a14:foregroundMark x1="24875" y1="61250" x2="25125" y2="61500"/>
                        <a14:foregroundMark x1="23000" y1="53000" x2="23500" y2="64500"/>
                        <a14:foregroundMark x1="18000" y1="54125" x2="23125" y2="67875"/>
                        <a14:foregroundMark x1="23125" y1="67875" x2="23625" y2="66500"/>
                        <a14:foregroundMark x1="21625" y1="57625" x2="23375" y2="70125"/>
                        <a14:foregroundMark x1="17500" y1="60625" x2="27750" y2="72375"/>
                        <a14:foregroundMark x1="27750" y1="72375" x2="28000" y2="73375"/>
                        <a14:foregroundMark x1="13125" y1="73000" x2="23250" y2="81625"/>
                        <a14:foregroundMark x1="22750" y1="82000" x2="32875" y2="85500"/>
                        <a14:foregroundMark x1="32875" y1="85500" x2="35750" y2="85500"/>
                        <a14:foregroundMark x1="34625" y1="90250" x2="41250" y2="93250"/>
                        <a14:foregroundMark x1="41250" y1="93250" x2="41875" y2="93250"/>
                        <a14:foregroundMark x1="49250" y1="92625" x2="58750" y2="89875"/>
                        <a14:foregroundMark x1="58750" y1="89875" x2="69875" y2="79625"/>
                        <a14:foregroundMark x1="66875" y1="91500" x2="76125" y2="80125"/>
                        <a14:foregroundMark x1="76125" y1="80125" x2="79250" y2="71875"/>
                        <a14:foregroundMark x1="79250" y1="71875" x2="79250" y2="71625"/>
                        <a14:foregroundMark x1="85250" y1="66500" x2="82875" y2="77750"/>
                        <a14:foregroundMark x1="82875" y1="77750" x2="82000" y2="78875"/>
                        <a14:foregroundMark x1="90750" y1="57250" x2="90875" y2="68125"/>
                        <a14:foregroundMark x1="90625" y1="43750" x2="94750" y2="55875"/>
                        <a14:foregroundMark x1="89625" y1="34125" x2="91125" y2="45500"/>
                        <a14:foregroundMark x1="81000" y1="22375" x2="81500" y2="28000"/>
                        <a14:foregroundMark x1="57625" y1="12250" x2="70875" y2="26000"/>
                        <a14:foregroundMark x1="55875" y1="17500" x2="67125" y2="21000"/>
                        <a14:foregroundMark x1="67125" y1="21000" x2="65000" y2="20500"/>
                        <a14:foregroundMark x1="56750" y1="13125" x2="67625" y2="19500"/>
                        <a14:foregroundMark x1="67625" y1="19500" x2="64250" y2="24625"/>
                        <a14:foregroundMark x1="44625" y1="19125" x2="48250" y2="31750"/>
                        <a14:foregroundMark x1="48250" y1="31750" x2="49250" y2="33375"/>
                        <a14:foregroundMark x1="53750" y1="21500" x2="63750" y2="41250"/>
                        <a14:foregroundMark x1="63750" y1="41250" x2="63000" y2="34500"/>
                        <a14:foregroundMark x1="59875" y1="24750" x2="65500" y2="43625"/>
                        <a14:foregroundMark x1="65500" y1="43625" x2="64750" y2="35000"/>
                        <a14:foregroundMark x1="63875" y1="28000" x2="70250" y2="41750"/>
                        <a14:foregroundMark x1="70250" y1="41750" x2="69500" y2="40125"/>
                        <a14:foregroundMark x1="63625" y1="26125" x2="69750" y2="42750"/>
                        <a14:foregroundMark x1="69750" y1="42750" x2="67000" y2="35125"/>
                        <a14:foregroundMark x1="61125" y1="24625" x2="71125" y2="43750"/>
                        <a14:foregroundMark x1="64375" y1="22000" x2="73750" y2="36875"/>
                        <a14:foregroundMark x1="73750" y1="36875" x2="70000" y2="31250"/>
                        <a14:foregroundMark x1="62250" y1="18375" x2="65500" y2="27000"/>
                        <a14:foregroundMark x1="38625" y1="20625" x2="25750" y2="30375"/>
                        <a14:foregroundMark x1="25750" y1="30375" x2="24875" y2="30250"/>
                        <a14:foregroundMark x1="27375" y1="20250" x2="22250" y2="29875"/>
                        <a14:foregroundMark x1="22250" y1="29875" x2="21875" y2="30250"/>
                        <a14:foregroundMark x1="21500" y1="22500" x2="14125" y2="27625"/>
                        <a14:foregroundMark x1="14125" y1="27625" x2="15500" y2="25375"/>
                        <a14:foregroundMark x1="18625" y1="19750" x2="13500" y2="26250"/>
                        <a14:foregroundMark x1="13500" y1="26250" x2="12875" y2="25250"/>
                        <a14:foregroundMark x1="21375" y1="17500" x2="18500" y2="24125"/>
                        <a14:foregroundMark x1="18500" y1="24125" x2="21000" y2="23000"/>
                        <a14:foregroundMark x1="34500" y1="16750" x2="42375" y2="16750"/>
                        <a14:foregroundMark x1="42375" y1="16750" x2="45875" y2="16625"/>
                        <a14:foregroundMark x1="39500" y1="16625" x2="47250" y2="19875"/>
                        <a14:foregroundMark x1="41625" y1="16125" x2="56625" y2="16125"/>
                        <a14:foregroundMark x1="56625" y1="16125" x2="56250" y2="17750"/>
                        <a14:foregroundMark x1="52125" y1="14875" x2="54875" y2="41875"/>
                        <a14:foregroundMark x1="54875" y1="41875" x2="53375" y2="42000"/>
                        <a14:foregroundMark x1="45875" y1="27000" x2="36375" y2="41625"/>
                        <a14:foregroundMark x1="36375" y1="41625" x2="32125" y2="43875"/>
                        <a14:foregroundMark x1="30000" y1="29250" x2="31500" y2="36750"/>
                        <a14:foregroundMark x1="31500" y1="36750" x2="34125" y2="31375"/>
                        <a14:foregroundMark x1="36125" y1="26000" x2="39250" y2="29000"/>
                        <a14:foregroundMark x1="44625" y1="20375" x2="44625" y2="30625"/>
                        <a14:foregroundMark x1="44625" y1="30625" x2="45875" y2="30500"/>
                        <a14:foregroundMark x1="47750" y1="25500" x2="45875" y2="35500"/>
                        <a14:foregroundMark x1="45875" y1="35500" x2="42500" y2="39500"/>
                        <a14:foregroundMark x1="12750" y1="70625" x2="12750" y2="70625"/>
                        <a14:foregroundMark x1="9125" y1="69750" x2="15250" y2="76000"/>
                        <a14:foregroundMark x1="8125" y1="59500" x2="10375" y2="67625"/>
                        <a14:foregroundMark x1="10375" y1="67625" x2="10750" y2="67375"/>
                        <a14:foregroundMark x1="6625" y1="47250" x2="10000" y2="56250"/>
                        <a14:foregroundMark x1="8875" y1="34625" x2="7625" y2="46000"/>
                        <a14:foregroundMark x1="6500" y1="39000" x2="4750" y2="45875"/>
                        <a14:foregroundMark x1="4750" y1="45875" x2="4500" y2="45875"/>
                        <a14:foregroundMark x1="8000" y1="31000" x2="8375" y2="37375"/>
                        <a14:foregroundMark x1="13375" y1="25000" x2="9375" y2="35375"/>
                        <a14:foregroundMark x1="11625" y1="26250" x2="24875" y2="16125"/>
                        <a14:foregroundMark x1="24875" y1="16125" x2="32000" y2="12375"/>
                        <a14:foregroundMark x1="32000" y1="12375" x2="51625" y2="10125"/>
                        <a14:foregroundMark x1="51625" y1="10125" x2="60750" y2="12375"/>
                        <a14:foregroundMark x1="60750" y1="12375" x2="77500" y2="25375"/>
                        <a14:foregroundMark x1="77500" y1="25375" x2="86125" y2="41000"/>
                        <a14:foregroundMark x1="86125" y1="41000" x2="91375" y2="71000"/>
                        <a14:foregroundMark x1="91375" y1="71000" x2="82500" y2="84250"/>
                        <a14:foregroundMark x1="82500" y1="84250" x2="77807" y2="88161"/>
                        <a14:foregroundMark x1="76102" y1="89383" x2="75750" y2="89500"/>
                        <a14:foregroundMark x1="90125" y1="54250" x2="87625" y2="65625"/>
                        <a14:foregroundMark x1="87625" y1="65625" x2="76875" y2="81500"/>
                        <a14:foregroundMark x1="76875" y1="81500" x2="71000" y2="86125"/>
                        <a14:foregroundMark x1="71000" y1="86125" x2="71000" y2="86125"/>
                        <a14:foregroundMark x1="72250" y1="85000" x2="65250" y2="90875"/>
                        <a14:foregroundMark x1="65250" y1="90875" x2="64875" y2="88125"/>
                        <a14:foregroundMark x1="78625" y1="80250" x2="69750" y2="87625"/>
                        <a14:foregroundMark x1="69750" y1="87625" x2="64250" y2="89625"/>
                        <a14:foregroundMark x1="73000" y1="87625" x2="41125" y2="92250"/>
                        <a14:foregroundMark x1="41125" y1="92250" x2="32750" y2="91375"/>
                        <a14:foregroundMark x1="32750" y1="91375" x2="20250" y2="82500"/>
                        <a14:foregroundMark x1="25500" y1="68625" x2="30250" y2="79875"/>
                        <a14:foregroundMark x1="30250" y1="79875" x2="32250" y2="81875"/>
                        <a14:foregroundMark x1="22625" y1="63500" x2="25625" y2="73875"/>
                        <a14:foregroundMark x1="25625" y1="73875" x2="30000" y2="78500"/>
                        <a14:foregroundMark x1="23625" y1="66250" x2="27625" y2="76500"/>
                        <a14:foregroundMark x1="27625" y1="76500" x2="26875" y2="74875"/>
                        <a14:foregroundMark x1="21875" y1="67750" x2="23625" y2="74000"/>
                        <a14:foregroundMark x1="21375" y1="66750" x2="29875" y2="71750"/>
                        <a14:foregroundMark x1="29875" y1="71750" x2="29375" y2="71875"/>
                        <a14:foregroundMark x1="66750" y1="51125" x2="69125" y2="66875"/>
                        <a14:foregroundMark x1="68875" y1="62375" x2="72750" y2="76750"/>
                        <a14:foregroundMark x1="72750" y1="76750" x2="72625" y2="69750"/>
                        <a14:foregroundMark x1="71625" y1="62750" x2="73000" y2="76625"/>
                        <a14:foregroundMark x1="73250" y1="69000" x2="74000" y2="83000"/>
                        <a14:foregroundMark x1="74125" y1="60375" x2="75625" y2="75375"/>
                        <a14:foregroundMark x1="77375" y1="54750" x2="77375" y2="67000"/>
                        <a14:foregroundMark x1="77375" y1="67000" x2="78125" y2="64625"/>
                        <a14:foregroundMark x1="79625" y1="42750" x2="81750" y2="53625"/>
                        <a14:foregroundMark x1="81750" y1="53625" x2="82750" y2="51250"/>
                        <a14:foregroundMark x1="82750" y1="37250" x2="84750" y2="50750"/>
                        <a14:foregroundMark x1="84750" y1="50750" x2="85500" y2="52250"/>
                        <a14:foregroundMark x1="81875" y1="36875" x2="85250" y2="71125"/>
                        <a14:foregroundMark x1="85250" y1="71125" x2="85500" y2="67875"/>
                        <a14:foregroundMark x1="85125" y1="51500" x2="89500" y2="57000"/>
                        <a14:foregroundMark x1="89500" y1="57000" x2="89875" y2="56875"/>
                        <a14:foregroundMark x1="67750" y1="27500" x2="79500" y2="36500"/>
                        <a14:foregroundMark x1="73500" y1="26875" x2="78375" y2="33875"/>
                        <a14:foregroundMark x1="78375" y1="33875" x2="76125" y2="32125"/>
                        <a14:foregroundMark x1="70875" y1="24875" x2="83125" y2="38250"/>
                        <a14:foregroundMark x1="75625" y1="27250" x2="87125" y2="38000"/>
                        <a14:foregroundMark x1="87125" y1="38000" x2="87375" y2="37625"/>
                        <a14:foregroundMark x1="85500" y1="30625" x2="90875" y2="40750"/>
                        <a14:foregroundMark x1="90875" y1="40750" x2="91000" y2="40750"/>
                        <a14:foregroundMark x1="85625" y1="26375" x2="90500" y2="38125"/>
                        <a14:foregroundMark x1="90500" y1="38125" x2="90500" y2="38750"/>
                        <a14:foregroundMark x1="84500" y1="26750" x2="92500" y2="37875"/>
                        <a14:foregroundMark x1="92500" y1="37875" x2="93125" y2="39875"/>
                        <a14:foregroundMark x1="88000" y1="30750" x2="91625" y2="39125"/>
                        <a14:foregroundMark x1="91625" y1="39125" x2="92375" y2="44750"/>
                        <a14:foregroundMark x1="92875" y1="42000" x2="94375" y2="53375"/>
                        <a14:foregroundMark x1="94375" y1="53375" x2="93750" y2="52625"/>
                        <a14:foregroundMark x1="95000" y1="47875" x2="95250" y2="50750"/>
                        <a14:foregroundMark x1="94375" y1="42375" x2="94500" y2="48875"/>
                        <a14:foregroundMark x1="94875" y1="43500" x2="95250" y2="49875"/>
                        <a14:foregroundMark x1="95375" y1="50375" x2="94500" y2="60875"/>
                        <a14:foregroundMark x1="94500" y1="60875" x2="93625" y2="60500"/>
                        <a14:foregroundMark x1="93375" y1="55000" x2="93125" y2="60750"/>
                        <a14:foregroundMark x1="93000" y1="53500" x2="90875" y2="62250"/>
                        <a14:foregroundMark x1="90875" y1="62250" x2="90750" y2="61625"/>
                        <a14:foregroundMark x1="87750" y1="54500" x2="82750" y2="45625"/>
                        <a14:foregroundMark x1="78875" y1="41875" x2="76250" y2="62375"/>
                        <a14:foregroundMark x1="76250" y1="62375" x2="76750" y2="60250"/>
                        <a14:foregroundMark x1="78750" y1="40250" x2="78750" y2="60375"/>
                        <a14:foregroundMark x1="78750" y1="60375" x2="76875" y2="54125"/>
                        <a14:foregroundMark x1="74625" y1="44500" x2="70500" y2="82125"/>
                        <a14:foregroundMark x1="70500" y1="82125" x2="69125" y2="80750"/>
                        <a14:foregroundMark x1="68500" y1="75875" x2="67000" y2="82125"/>
                        <a14:foregroundMark x1="68875" y1="75875" x2="58875" y2="84625"/>
                        <a14:foregroundMark x1="58875" y1="84625" x2="49000" y2="85250"/>
                        <a14:foregroundMark x1="49000" y1="85250" x2="49750" y2="85125"/>
                        <a14:foregroundMark x1="51125" y1="85000" x2="64625" y2="86000"/>
                        <a14:foregroundMark x1="48250" y1="88875" x2="59500" y2="89000"/>
                        <a14:foregroundMark x1="59500" y1="89000" x2="55000" y2="89500"/>
                        <a14:foregroundMark x1="43375" y1="92500" x2="45625" y2="94000"/>
                        <a14:foregroundMark x1="41500" y1="94375" x2="43125" y2="94375"/>
                        <a14:foregroundMark x1="44875" y1="95125" x2="48875" y2="95125"/>
                        <a14:foregroundMark x1="53000" y1="95125" x2="53875" y2="94875"/>
                        <a14:foregroundMark x1="62625" y1="90375" x2="66125" y2="88000"/>
                        <a14:foregroundMark x1="58875" y1="91500" x2="67250" y2="88125"/>
                        <a14:foregroundMark x1="67250" y1="88125" x2="67250" y2="88000"/>
                        <a14:foregroundMark x1="72250" y1="88250" x2="75125" y2="86625"/>
                        <a14:foregroundMark x1="69375" y1="89875" x2="75375" y2="85875"/>
                        <a14:foregroundMark x1="75375" y1="85875" x2="75500" y2="85375"/>
                        <a14:foregroundMark x1="67750" y1="92375" x2="73750" y2="88625"/>
                        <a14:foregroundMark x1="73750" y1="88625" x2="73750" y2="88500"/>
                        <a14:foregroundMark x1="81000" y1="81250" x2="80500" y2="80250"/>
                        <a14:foregroundMark x1="76500" y1="85500" x2="77750" y2="84000"/>
                        <a14:foregroundMark x1="77500" y1="83250" x2="74750" y2="85125"/>
                        <a14:foregroundMark x1="68500" y1="91625" x2="57375" y2="93750"/>
                        <a14:foregroundMark x1="61875" y1="91625" x2="50750" y2="93375"/>
                        <a14:foregroundMark x1="57750" y1="94375" x2="58875" y2="94250"/>
                        <a14:foregroundMark x1="56125" y1="95000" x2="58750" y2="95125"/>
                        <a14:foregroundMark x1="39750" y1="85500" x2="40500" y2="88000"/>
                        <a14:foregroundMark x1="35125" y1="82500" x2="40375" y2="85750"/>
                        <a14:foregroundMark x1="35000" y1="75500" x2="40125" y2="81875"/>
                        <a14:foregroundMark x1="40125" y1="81875" x2="40750" y2="82250"/>
                        <a14:foregroundMark x1="36875" y1="70875" x2="39500" y2="55625"/>
                        <a14:foregroundMark x1="39500" y1="49000" x2="43875" y2="62625"/>
                        <a14:foregroundMark x1="40500" y1="50875" x2="41250" y2="63625"/>
                        <a14:foregroundMark x1="41250" y1="63625" x2="40250" y2="62250"/>
                        <a14:foregroundMark x1="25500" y1="41875" x2="25375" y2="51625"/>
                        <a14:foregroundMark x1="25375" y1="51625" x2="25000" y2="51500"/>
                        <a14:foregroundMark x1="20375" y1="31875" x2="19875" y2="50375"/>
                        <a14:foregroundMark x1="19875" y1="50375" x2="19875" y2="47250"/>
                        <a14:foregroundMark x1="21250" y1="33250" x2="28000" y2="62000"/>
                        <a14:foregroundMark x1="28000" y1="62000" x2="28000" y2="57750"/>
                        <a14:foregroundMark x1="28000" y1="40750" x2="27500" y2="54375"/>
                        <a14:foregroundMark x1="27500" y1="54375" x2="26875" y2="54375"/>
                        <a14:foregroundMark x1="25125" y1="38750" x2="20750" y2="55875"/>
                        <a14:foregroundMark x1="20750" y1="55875" x2="19250" y2="53250"/>
                        <a14:foregroundMark x1="12500" y1="44375" x2="10500" y2="58000"/>
                        <a14:foregroundMark x1="8875" y1="52625" x2="8875" y2="62875"/>
                        <a14:foregroundMark x1="8875" y1="62875" x2="7875" y2="62625"/>
                        <a14:foregroundMark x1="6625" y1="54625" x2="7875" y2="65125"/>
                        <a14:foregroundMark x1="7875" y1="65125" x2="7875" y2="63625"/>
                        <a14:foregroundMark x1="6500" y1="54750" x2="8875" y2="61875"/>
                        <a14:foregroundMark x1="8875" y1="61875" x2="9250" y2="58500"/>
                        <a14:foregroundMark x1="8500" y1="48000" x2="8500" y2="56625"/>
                        <a14:foregroundMark x1="8500" y1="56625" x2="8500" y2="54250"/>
                        <a14:foregroundMark x1="8250" y1="45750" x2="7250" y2="58625"/>
                        <a14:foregroundMark x1="7250" y1="58625" x2="7125" y2="55250"/>
                        <a14:foregroundMark x1="6250" y1="48375" x2="6375" y2="57000"/>
                        <a14:foregroundMark x1="6375" y1="57000" x2="7000" y2="54875"/>
                        <a14:foregroundMark x1="8125" y1="51250" x2="8250" y2="61750"/>
                        <a14:foregroundMark x1="8250" y1="61750" x2="8500" y2="61000"/>
                        <a14:foregroundMark x1="3125" y1="45125" x2="1820" y2="51500"/>
                        <a14:foregroundMark x1="4750" y1="44000" x2="6000" y2="57000"/>
                        <a14:foregroundMark x1="5625" y1="51750" x2="6625" y2="64500"/>
                        <a14:foregroundMark x1="6375" y1="61750" x2="10000" y2="75000"/>
                        <a14:foregroundMark x1="12875" y1="76125" x2="19500" y2="83500"/>
                        <a14:foregroundMark x1="19500" y1="83500" x2="19375" y2="83750"/>
                        <a14:foregroundMark x1="18125" y1="81125" x2="25625" y2="86125"/>
                        <a14:foregroundMark x1="25625" y1="86125" x2="25625" y2="85875"/>
                        <a14:foregroundMark x1="13625" y1="27625" x2="10000" y2="35375"/>
                        <a14:foregroundMark x1="10000" y1="35375" x2="9500" y2="35875"/>
                        <a14:foregroundMark x1="11875" y1="26125" x2="10750" y2="32375"/>
                        <a14:foregroundMark x1="8875" y1="30250" x2="9625" y2="29500"/>
                        <a14:foregroundMark x1="6979" y1="32195" x2="12000" y2="25500"/>
                        <a14:foregroundMark x1="12000" y1="25500" x2="17625" y2="22000"/>
                        <a14:foregroundMark x1="23375" y1="15375" x2="28750" y2="13000"/>
                        <a14:foregroundMark x1="31750" y1="11750" x2="47625" y2="10125"/>
                        <a14:foregroundMark x1="47625" y1="10125" x2="47750" y2="10875"/>
                        <a14:foregroundMark x1="46125" y1="9875" x2="60750" y2="10500"/>
                        <a14:foregroundMark x1="60750" y1="10500" x2="61500" y2="12375"/>
                        <a14:foregroundMark x1="55750" y1="9000" x2="66250" y2="15625"/>
                        <a14:foregroundMark x1="66250" y1="15625" x2="66000" y2="15625"/>
                        <a14:foregroundMark x1="59875" y1="10500" x2="70875" y2="19125"/>
                        <a14:foregroundMark x1="70875" y1="19125" x2="70875" y2="19125"/>
                        <a14:foregroundMark x1="70750" y1="15000" x2="78125" y2="23375"/>
                        <a14:foregroundMark x1="78125" y1="23375" x2="75625" y2="22000"/>
                        <a14:foregroundMark x1="75000" y1="18000" x2="86750" y2="29000"/>
                        <a14:foregroundMark x1="86750" y1="29000" x2="86625" y2="29375"/>
                        <a14:foregroundMark x1="76250" y1="19125" x2="91750" y2="38500"/>
                        <a14:foregroundMark x1="91875" y1="42875" x2="92750" y2="46500"/>
                        <a14:foregroundMark x1="88250" y1="37000" x2="91750" y2="45250"/>
                        <a14:foregroundMark x1="91750" y1="45250" x2="91500" y2="45000"/>
                        <a14:foregroundMark x1="83750" y1="32625" x2="89875" y2="47750"/>
                        <a14:foregroundMark x1="89875" y1="47750" x2="90000" y2="46500"/>
                        <a14:foregroundMark x1="69250" y1="23250" x2="73250" y2="36250"/>
                        <a14:foregroundMark x1="73250" y1="36250" x2="73375" y2="35500"/>
                        <a14:foregroundMark x1="72250" y1="26500" x2="76625" y2="37625"/>
                        <a14:foregroundMark x1="89250" y1="43375" x2="89250" y2="41875"/>
                        <a14:foregroundMark x1="94125" y1="42125" x2="95000" y2="44000"/>
                        <a14:foregroundMark x1="94375" y1="41500" x2="95125" y2="45250"/>
                        <a14:foregroundMark x1="87625" y1="27750" x2="88250" y2="31625"/>
                        <a14:foregroundMark x1="77875" y1="17750" x2="78375" y2="20125"/>
                        <a14:foregroundMark x1="67625" y1="14375" x2="70875" y2="16000"/>
                        <a14:foregroundMark x1="54375" y1="11750" x2="48250" y2="15500"/>
                        <a14:foregroundMark x1="48250" y1="15500" x2="42625" y2="17125"/>
                        <a14:foregroundMark x1="39625" y1="11000" x2="32500" y2="13375"/>
                        <a14:foregroundMark x1="32500" y1="13375" x2="32500" y2="13375"/>
                        <a14:foregroundMark x1="35375" y1="10750" x2="48125" y2="8750"/>
                        <a14:foregroundMark x1="46875" y1="7625" x2="57500" y2="7750"/>
                        <a14:foregroundMark x1="57500" y1="7750" x2="57250" y2="7875"/>
                        <a14:foregroundMark x1="56250" y1="6625" x2="61000" y2="10875"/>
                        <a14:foregroundMark x1="64125" y1="11000" x2="69750" y2="16250"/>
                        <a14:foregroundMark x1="69750" y1="16250" x2="69750" y2="16250"/>
                        <a14:foregroundMark x1="71000" y1="12625" x2="73875" y2="15500"/>
                        <a14:foregroundMark x1="74125" y1="12250" x2="79750" y2="17750"/>
                        <a14:foregroundMark x1="79750" y1="17750" x2="79750" y2="19250"/>
                        <a14:foregroundMark x1="76250" y1="15625" x2="85500" y2="27000"/>
                        <a14:foregroundMark x1="87500" y1="27375" x2="91875" y2="35250"/>
                        <a14:foregroundMark x1="91875" y1="35250" x2="91625" y2="34750"/>
                        <a14:foregroundMark x1="66250" y1="9750" x2="45625" y2="10125"/>
                        <a14:foregroundMark x1="45625" y1="10125" x2="44625" y2="10625"/>
                        <a14:foregroundMark x1="36625" y1="8750" x2="13549" y2="18750"/>
                        <a14:foregroundMark x1="30750" y1="9125" x2="46375" y2="5250"/>
                        <a14:foregroundMark x1="46375" y1="5250" x2="48250" y2="5250"/>
                        <a14:foregroundMark x1="50375" y1="5875" x2="60750" y2="8375"/>
                        <a14:foregroundMark x1="57625" y1="6500" x2="70125" y2="10875"/>
                        <a14:foregroundMark x1="72000" y1="10125" x2="75625" y2="13625"/>
                        <a14:foregroundMark x1="43875" y1="59625" x2="43250" y2="63625"/>
                        <a14:foregroundMark x1="28375" y1="34500" x2="30250" y2="80500"/>
                        <a14:foregroundMark x1="28875" y1="90750" x2="32375" y2="91750"/>
                        <a14:backgroundMark x1="3875" y1="25000" x2="2125" y2="32375"/>
                        <a14:backgroundMark x1="10500" y1="17625" x2="9750" y2="22125"/>
                        <a14:backgroundMark x1="12250" y1="18750" x2="12250" y2="20875"/>
                        <a14:backgroundMark x1="5000" y1="31500" x2="3625" y2="35250"/>
                        <a14:backgroundMark x1="625" y1="52625" x2="1250" y2="57625"/>
                        <a14:backgroundMark x1="875" y1="51875" x2="1250" y2="55625"/>
                        <a14:backgroundMark x1="1500" y1="51500" x2="1500" y2="54375"/>
                        <a14:backgroundMark x1="77625" y1="89875" x2="77625" y2="89875"/>
                        <a14:backgroundMark x1="76375" y1="88875" x2="77625" y2="88500"/>
                      </a14:backgroundRemoval>
                    </a14:imgEffect>
                  </a14:imgLayer>
                </a14:imgProps>
              </a:ext>
              <a:ext uri="{28A0092B-C50C-407E-A947-70E740481C1C}">
                <a14:useLocalDpi xmlns:a14="http://schemas.microsoft.com/office/drawing/2010/main" val="0"/>
              </a:ext>
            </a:extLst>
          </a:blip>
          <a:stretch>
            <a:fillRect/>
          </a:stretch>
        </p:blipFill>
        <p:spPr>
          <a:xfrm>
            <a:off x="212999" y="40890"/>
            <a:ext cx="968561" cy="968561"/>
          </a:xfrm>
          <a:prstGeom prst="rect">
            <a:avLst/>
          </a:prstGeom>
        </p:spPr>
      </p:pic>
      <p:grpSp>
        <p:nvGrpSpPr>
          <p:cNvPr id="57" name="Group 56">
            <a:extLst>
              <a:ext uri="{FF2B5EF4-FFF2-40B4-BE49-F238E27FC236}">
                <a16:creationId xmlns:a16="http://schemas.microsoft.com/office/drawing/2014/main" id="{A10BF08E-6FAF-4D09-8167-7EE47615903E}"/>
              </a:ext>
            </a:extLst>
          </p:cNvPr>
          <p:cNvGrpSpPr/>
          <p:nvPr/>
        </p:nvGrpSpPr>
        <p:grpSpPr>
          <a:xfrm>
            <a:off x="8467572" y="782675"/>
            <a:ext cx="4376891" cy="1001638"/>
            <a:chOff x="2179626" y="1066416"/>
            <a:chExt cx="1979974" cy="870164"/>
          </a:xfrm>
        </p:grpSpPr>
        <p:sp>
          <p:nvSpPr>
            <p:cNvPr id="58" name="TextBox 57">
              <a:extLst>
                <a:ext uri="{FF2B5EF4-FFF2-40B4-BE49-F238E27FC236}">
                  <a16:creationId xmlns:a16="http://schemas.microsoft.com/office/drawing/2014/main" id="{4D95BEE2-1C0B-46DA-AFF5-F14A0CBDB8C0}"/>
                </a:ext>
              </a:extLst>
            </p:cNvPr>
            <p:cNvSpPr txBox="1"/>
            <p:nvPr/>
          </p:nvSpPr>
          <p:spPr>
            <a:xfrm>
              <a:off x="2179626" y="1066416"/>
              <a:ext cx="1979974" cy="721921"/>
            </a:xfrm>
            <a:prstGeom prst="rect">
              <a:avLst/>
            </a:prstGeom>
            <a:noFill/>
          </p:spPr>
          <p:txBody>
            <a:bodyPr wrap="square" rtlCol="0">
              <a:spAutoFit/>
            </a:bodyPr>
            <a:lstStyle/>
            <a:p>
              <a:r>
                <a:rPr lang="en-US" sz="4800" dirty="0">
                  <a:ln w="28575">
                    <a:solidFill>
                      <a:srgbClr val="AE373C"/>
                    </a:solidFill>
                    <a:round/>
                  </a:ln>
                  <a:solidFill>
                    <a:srgbClr val="EDF31B"/>
                  </a:solidFill>
                  <a:latin typeface="Times New Roman" panose="02020603050405020304" pitchFamily="18" charset="0"/>
                  <a:cs typeface="Times New Roman" panose="02020603050405020304" pitchFamily="18" charset="0"/>
                </a:rPr>
                <a:t>CHỮ     HOA</a:t>
              </a:r>
              <a:endParaRPr lang="vi-VN" sz="4800" dirty="0">
                <a:ln w="28575">
                  <a:solidFill>
                    <a:srgbClr val="AE373C"/>
                  </a:solidFill>
                  <a:round/>
                </a:ln>
                <a:solidFill>
                  <a:srgbClr val="E1508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3F5E6CAB-EF4F-4CB0-9924-E612640369E3}"/>
                </a:ext>
              </a:extLst>
            </p:cNvPr>
            <p:cNvSpPr txBox="1"/>
            <p:nvPr/>
          </p:nvSpPr>
          <p:spPr>
            <a:xfrm>
              <a:off x="2827155" y="1214659"/>
              <a:ext cx="402926" cy="721921"/>
            </a:xfrm>
            <a:prstGeom prst="rect">
              <a:avLst/>
            </a:prstGeom>
            <a:noFill/>
          </p:spPr>
          <p:txBody>
            <a:bodyPr wrap="square" rtlCol="0">
              <a:spAutoFit/>
            </a:bodyPr>
            <a:lstStyle/>
            <a:p>
              <a:r>
                <a:rPr lang="en-US" sz="4800" b="1" dirty="0">
                  <a:ln w="28575">
                    <a:solidFill>
                      <a:srgbClr val="AE373C"/>
                    </a:solidFill>
                    <a:round/>
                  </a:ln>
                  <a:solidFill>
                    <a:srgbClr val="EDF31B"/>
                  </a:solidFill>
                  <a:latin typeface="HP001 4 hàng" panose="020B0603050302020204" pitchFamily="34" charset="0"/>
                </a:rPr>
                <a:t>Q</a:t>
              </a:r>
              <a:endParaRPr lang="vi-VN" sz="4800" b="1" dirty="0">
                <a:ln w="28575">
                  <a:solidFill>
                    <a:srgbClr val="AE373C"/>
                  </a:solidFill>
                  <a:round/>
                </a:ln>
                <a:solidFill>
                  <a:srgbClr val="E15080"/>
                </a:solidFill>
                <a:latin typeface="HP001 4 hàng" panose="020B0603050302020204" pitchFamily="34" charset="0"/>
              </a:endParaRPr>
            </a:p>
          </p:txBody>
        </p:sp>
      </p:grpSp>
      <p:sp>
        <p:nvSpPr>
          <p:cNvPr id="65" name="Oval Callout 50">
            <a:extLst>
              <a:ext uri="{FF2B5EF4-FFF2-40B4-BE49-F238E27FC236}">
                <a16:creationId xmlns:a16="http://schemas.microsoft.com/office/drawing/2014/main" id="{E7FE4F21-3546-4283-92F0-8C4EBBC668A9}"/>
              </a:ext>
            </a:extLst>
          </p:cNvPr>
          <p:cNvSpPr/>
          <p:nvPr/>
        </p:nvSpPr>
        <p:spPr>
          <a:xfrm>
            <a:off x="7141560" y="1610980"/>
            <a:ext cx="1908349" cy="923731"/>
          </a:xfrm>
          <a:prstGeom prst="wedgeEllipseCallout">
            <a:avLst>
              <a:gd name="adj1" fmla="val 17408"/>
              <a:gd name="adj2" fmla="val 61780"/>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Viết</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vào</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VTV</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3" name="Hướng dẫn viết chữ Q hoa (Tập viết Lớp 2 - Tuần 2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93172" y="1002897"/>
            <a:ext cx="5793377" cy="3730883"/>
          </a:xfrm>
          <a:prstGeom prst="rect">
            <a:avLst/>
          </a:prstGeom>
        </p:spPr>
      </p:pic>
    </p:spTree>
    <p:custDataLst>
      <p:tags r:id="rId1"/>
    </p:custDataLst>
    <p:extLst>
      <p:ext uri="{BB962C8B-B14F-4D97-AF65-F5344CB8AC3E}">
        <p14:creationId xmlns:p14="http://schemas.microsoft.com/office/powerpoint/2010/main" val="318094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250" fill="hold"/>
                                        <p:tgtEl>
                                          <p:spTgt spid="42"/>
                                        </p:tgtEl>
                                        <p:attrNameLst>
                                          <p:attrName>ppt_x</p:attrName>
                                        </p:attrNameLst>
                                      </p:cBhvr>
                                      <p:tavLst>
                                        <p:tav tm="0">
                                          <p:val>
                                            <p:strVal val="0-#ppt_w/2"/>
                                          </p:val>
                                        </p:tav>
                                        <p:tav tm="100000">
                                          <p:val>
                                            <p:strVal val="#ppt_x"/>
                                          </p:val>
                                        </p:tav>
                                      </p:tavLst>
                                    </p:anim>
                                    <p:anim calcmode="lin" valueType="num">
                                      <p:cBhvr additive="base">
                                        <p:cTn id="8" dur="1250" fill="hold"/>
                                        <p:tgtEl>
                                          <p:spTgt spid="4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600"/>
                                  </p:stCondLst>
                                  <p:iterate type="lt">
                                    <p:tmAbs val="80"/>
                                  </p:iterate>
                                  <p:childTnLst>
                                    <p:set>
                                      <p:cBhvr>
                                        <p:cTn id="10" dur="1" fill="hold">
                                          <p:stCondLst>
                                            <p:cond delay="0"/>
                                          </p:stCondLst>
                                        </p:cTn>
                                        <p:tgtEl>
                                          <p:spTgt spid="43">
                                            <p:txEl>
                                              <p:pRg st="0" end="0"/>
                                            </p:txEl>
                                          </p:spTgt>
                                        </p:tgtEl>
                                        <p:attrNameLst>
                                          <p:attrName>style.visibility</p:attrName>
                                        </p:attrNameLst>
                                      </p:cBhvr>
                                      <p:to>
                                        <p:strVal val="visible"/>
                                      </p:to>
                                    </p:set>
                                  </p:childTnLst>
                                </p:cTn>
                              </p:par>
                              <p:par>
                                <p:cTn id="11" presetID="2" presetClass="entr" presetSubtype="8" decel="100000" fill="hold" nodeType="withEffect">
                                  <p:stCondLst>
                                    <p:cond delay="20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1250" fill="hold"/>
                                        <p:tgtEl>
                                          <p:spTgt spid="51"/>
                                        </p:tgtEl>
                                        <p:attrNameLst>
                                          <p:attrName>ppt_x</p:attrName>
                                        </p:attrNameLst>
                                      </p:cBhvr>
                                      <p:tavLst>
                                        <p:tav tm="0">
                                          <p:val>
                                            <p:strVal val="0-#ppt_w/2"/>
                                          </p:val>
                                        </p:tav>
                                        <p:tav tm="100000">
                                          <p:val>
                                            <p:strVal val="#ppt_x"/>
                                          </p:val>
                                        </p:tav>
                                      </p:tavLst>
                                    </p:anim>
                                    <p:anim calcmode="lin" valueType="num">
                                      <p:cBhvr additive="base">
                                        <p:cTn id="14" dur="1250" fill="hold"/>
                                        <p:tgtEl>
                                          <p:spTgt spid="51"/>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40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cTn>
                <p:tgtEl>
                  <p:spTgt spid="3"/>
                </p:tgtEl>
              </p:cMediaNode>
            </p:video>
          </p:childTnLst>
        </p:cTn>
      </p:par>
    </p:tnLst>
    <p:bldLst>
      <p:bldP spid="42" grpId="0" animBg="1"/>
      <p:bldP spid="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2556359" y="808570"/>
              <a:ext cx="6271059" cy="3323987"/>
              <a:chOff x="2556360" y="626777"/>
              <a:chExt cx="6271059" cy="3323987"/>
            </a:xfrm>
          </p:grpSpPr>
          <p:sp>
            <p:nvSpPr>
              <p:cNvPr id="35" name="文本框 4">
                <a:extLst>
                  <a:ext uri="{FF2B5EF4-FFF2-40B4-BE49-F238E27FC236}">
                    <a16:creationId xmlns:a16="http://schemas.microsoft.com/office/drawing/2014/main" id="{2085A130-FCA5-4834-9D05-90B620F7174B}"/>
                  </a:ext>
                </a:extLst>
              </p:cNvPr>
              <p:cNvSpPr txBox="1"/>
              <p:nvPr/>
            </p:nvSpPr>
            <p:spPr>
              <a:xfrm>
                <a:off x="5469840" y="626777"/>
                <a:ext cx="8082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rPr>
                  <a:t>2</a:t>
                </a:r>
                <a:endParaRPr kumimoji="0" lang="zh-CN" altLang="en-US" sz="72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2556360" y="1827106"/>
                <a:ext cx="627105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Viết</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câu</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ứng</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dụng</a:t>
                </a:r>
                <a:endParaRPr kumimoji="0" lang="en-US" sz="6600" b="0" i="0" u="none" strike="noStrike" kern="1200" cap="none" spc="0" normalizeH="0" baseline="0" noProof="0" dirty="0">
                  <a:ln w="12700">
                    <a:solidFill>
                      <a:srgbClr val="FF3300"/>
                    </a:solidFill>
                  </a:ln>
                  <a:solidFill>
                    <a:srgbClr val="FF6600"/>
                  </a:solidFill>
                  <a:effectLst/>
                  <a:uLnTx/>
                  <a:uFillTx/>
                  <a:latin typeface="Calibri"/>
                  <a:ea typeface="+mn-ea"/>
                  <a:cs typeface="+mn-cs"/>
                </a:endParaRPr>
              </a:p>
            </p:txBody>
          </p:sp>
        </p:grpSp>
      </p:grpSp>
    </p:spTree>
    <p:custDataLst>
      <p:tags r:id="rId1"/>
    </p:custDataLst>
    <p:extLst>
      <p:ext uri="{BB962C8B-B14F-4D97-AF65-F5344CB8AC3E}">
        <p14:creationId xmlns:p14="http://schemas.microsoft.com/office/powerpoint/2010/main" val="9120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51" name="Google Shape;48;p3"/>
          <p:cNvGrpSpPr/>
          <p:nvPr/>
        </p:nvGrpSpPr>
        <p:grpSpPr>
          <a:xfrm>
            <a:off x="-45866" y="3893733"/>
            <a:ext cx="9998671" cy="3371664"/>
            <a:chOff x="-34400" y="2920300"/>
            <a:chExt cx="7499003" cy="2528748"/>
          </a:xfrm>
        </p:grpSpPr>
        <p:grpSp>
          <p:nvGrpSpPr>
            <p:cNvPr id="52" name="Google Shape;49;p3"/>
            <p:cNvGrpSpPr/>
            <p:nvPr/>
          </p:nvGrpSpPr>
          <p:grpSpPr>
            <a:xfrm>
              <a:off x="377295" y="3991903"/>
              <a:ext cx="3480268" cy="1282215"/>
              <a:chOff x="377295" y="3991903"/>
              <a:chExt cx="3480268" cy="1282215"/>
            </a:xfrm>
          </p:grpSpPr>
          <p:sp>
            <p:nvSpPr>
              <p:cNvPr id="79"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3" name="Google Shape;61;p3"/>
            <p:cNvGrpSpPr/>
            <p:nvPr/>
          </p:nvGrpSpPr>
          <p:grpSpPr>
            <a:xfrm>
              <a:off x="4740748" y="4022919"/>
              <a:ext cx="2723855" cy="1296260"/>
              <a:chOff x="4740748" y="4022919"/>
              <a:chExt cx="2723855" cy="1296260"/>
            </a:xfrm>
          </p:grpSpPr>
          <p:sp>
            <p:nvSpPr>
              <p:cNvPr id="71"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70;p3"/>
            <p:cNvGrpSpPr/>
            <p:nvPr/>
          </p:nvGrpSpPr>
          <p:grpSpPr>
            <a:xfrm>
              <a:off x="-34400" y="2920300"/>
              <a:ext cx="1006460" cy="2407938"/>
              <a:chOff x="-34400" y="2920300"/>
              <a:chExt cx="1006460" cy="2407938"/>
            </a:xfrm>
          </p:grpSpPr>
          <p:sp>
            <p:nvSpPr>
              <p:cNvPr id="67"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5" name="Google Shape;75;p3"/>
            <p:cNvGrpSpPr/>
            <p:nvPr/>
          </p:nvGrpSpPr>
          <p:grpSpPr>
            <a:xfrm>
              <a:off x="3020522" y="3839455"/>
              <a:ext cx="1061260" cy="1595677"/>
              <a:chOff x="3020522" y="3839455"/>
              <a:chExt cx="1061260" cy="1595677"/>
            </a:xfrm>
          </p:grpSpPr>
          <p:sp>
            <p:nvSpPr>
              <p:cNvPr id="64"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6" name="Google Shape;79;p3"/>
            <p:cNvGrpSpPr/>
            <p:nvPr/>
          </p:nvGrpSpPr>
          <p:grpSpPr>
            <a:xfrm>
              <a:off x="4376621" y="3930330"/>
              <a:ext cx="1138339" cy="1457482"/>
              <a:chOff x="4376621" y="3930330"/>
              <a:chExt cx="1138339" cy="1457482"/>
            </a:xfrm>
          </p:grpSpPr>
          <p:sp>
            <p:nvSpPr>
              <p:cNvPr id="61"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rgbClr val="01C1C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83;p3"/>
            <p:cNvGrpSpPr/>
            <p:nvPr/>
          </p:nvGrpSpPr>
          <p:grpSpPr>
            <a:xfrm>
              <a:off x="3804453" y="3817886"/>
              <a:ext cx="944680" cy="1631161"/>
              <a:chOff x="3804453" y="3817886"/>
              <a:chExt cx="944680" cy="1631161"/>
            </a:xfrm>
          </p:grpSpPr>
          <p:sp>
            <p:nvSpPr>
              <p:cNvPr id="58"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00"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10281450" y="3905030"/>
            <a:ext cx="2401468" cy="2996851"/>
          </a:xfrm>
          <a:prstGeom prst="rect">
            <a:avLst/>
          </a:prstGeom>
        </p:spPr>
      </p:pic>
      <p:grpSp>
        <p:nvGrpSpPr>
          <p:cNvPr id="101" name="Group 100"/>
          <p:cNvGrpSpPr/>
          <p:nvPr/>
        </p:nvGrpSpPr>
        <p:grpSpPr>
          <a:xfrm flipH="1">
            <a:off x="0" y="195370"/>
            <a:ext cx="5029564" cy="945689"/>
            <a:chOff x="3505019" y="358759"/>
            <a:chExt cx="5029564" cy="945689"/>
          </a:xfrm>
        </p:grpSpPr>
        <p:grpSp>
          <p:nvGrpSpPr>
            <p:cNvPr id="102" name="Group 101"/>
            <p:cNvGrpSpPr/>
            <p:nvPr/>
          </p:nvGrpSpPr>
          <p:grpSpPr>
            <a:xfrm>
              <a:off x="3505019" y="358759"/>
              <a:ext cx="5029564" cy="945689"/>
              <a:chOff x="2223365" y="2728526"/>
              <a:chExt cx="5029564" cy="945689"/>
            </a:xfrm>
          </p:grpSpPr>
          <p:grpSp>
            <p:nvGrpSpPr>
              <p:cNvPr id="104" name="组合 46"/>
              <p:cNvGrpSpPr/>
              <p:nvPr/>
            </p:nvGrpSpPr>
            <p:grpSpPr>
              <a:xfrm>
                <a:off x="2375766" y="2728526"/>
                <a:ext cx="4877163" cy="945689"/>
                <a:chOff x="3342327" y="1777845"/>
                <a:chExt cx="3463174" cy="671514"/>
              </a:xfrm>
            </p:grpSpPr>
            <p:sp>
              <p:nvSpPr>
                <p:cNvPr id="106" name="梯形 50"/>
                <p:cNvSpPr/>
                <p:nvPr/>
              </p:nvSpPr>
              <p:spPr>
                <a:xfrm rot="5400000">
                  <a:off x="6189694" y="1833551"/>
                  <a:ext cx="671514" cy="560101"/>
                </a:xfrm>
                <a:prstGeom prst="trapezoid">
                  <a:avLst>
                    <a:gd name="adj" fmla="val 396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B9BD5">
                        <a:lumMod val="75000"/>
                      </a:srgbClr>
                    </a:solidFill>
                    <a:effectLst/>
                    <a:uLnTx/>
                    <a:uFillTx/>
                    <a:latin typeface="inpin heiti" charset="-122"/>
                    <a:ea typeface="inpin heiti" charset="-122"/>
                    <a:cs typeface="+mn-cs"/>
                  </a:endParaRPr>
                </a:p>
              </p:txBody>
            </p:sp>
            <p:sp>
              <p:nvSpPr>
                <p:cNvPr id="107" name="矩形 49"/>
                <p:cNvSpPr/>
                <p:nvPr/>
              </p:nvSpPr>
              <p:spPr>
                <a:xfrm>
                  <a:off x="3342327" y="1777845"/>
                  <a:ext cx="2903820" cy="671513"/>
                </a:xfrm>
                <a:prstGeom prst="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05" name="Google Shape;697;p24"/>
              <p:cNvSpPr txBox="1">
                <a:spLocks/>
              </p:cNvSpPr>
              <p:nvPr/>
            </p:nvSpPr>
            <p:spPr>
              <a:xfrm>
                <a:off x="22233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lang="en-US" sz="4000" b="1" kern="0" dirty="0" err="1">
                    <a:solidFill>
                      <a:srgbClr val="FF0000"/>
                    </a:solidFill>
                    <a:latin typeface="Times New Roman" panose="02020603050405020304" pitchFamily="18" charset="0"/>
                    <a:cs typeface="Times New Roman" panose="02020603050405020304" pitchFamily="18" charset="0"/>
                  </a:rPr>
                  <a:t>Viết</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câu</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ứng</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dụng</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03" name="Picture 102"/>
            <p:cNvPicPr>
              <a:picLocks noChangeAspect="1"/>
            </p:cNvPicPr>
            <p:nvPr/>
          </p:nvPicPr>
          <p:blipFill>
            <a:blip r:embed="rId4"/>
            <a:stretch>
              <a:fillRect/>
            </a:stretch>
          </p:blipFill>
          <p:spPr>
            <a:xfrm flipH="1">
              <a:off x="7803781" y="490477"/>
              <a:ext cx="509568" cy="663136"/>
            </a:xfrm>
            <a:prstGeom prst="rect">
              <a:avLst/>
            </a:prstGeom>
          </p:spPr>
        </p:pic>
      </p:grpSp>
      <p:sp>
        <p:nvSpPr>
          <p:cNvPr id="90" name="Rectangle 89"/>
          <p:cNvSpPr/>
          <p:nvPr/>
        </p:nvSpPr>
        <p:spPr>
          <a:xfrm>
            <a:off x="787733" y="3528782"/>
            <a:ext cx="10195700"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Ý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Phú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a:p>
            <a:r>
              <a:rPr lang="en-US" sz="24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63E7ECB8-6FCA-495C-8FEC-D0B609A85527}"/>
              </a:ext>
            </a:extLst>
          </p:cNvPr>
          <p:cNvSpPr txBox="1"/>
          <p:nvPr/>
        </p:nvSpPr>
        <p:spPr>
          <a:xfrm>
            <a:off x="1296081" y="1581328"/>
            <a:ext cx="10061207" cy="1938992"/>
          </a:xfrm>
          <a:prstGeom prst="rect">
            <a:avLst/>
          </a:prstGeom>
          <a:noFill/>
        </p:spPr>
        <p:txBody>
          <a:bodyPr wrap="square" rtlCol="0">
            <a:spAutoFit/>
          </a:bodyPr>
          <a:lstStyle/>
          <a:p>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Phú</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Quốc</a:t>
            </a:r>
            <a:r>
              <a:rPr lang="en-US" sz="4000" b="1" dirty="0">
                <a:ln w="6350" cmpd="thinThick">
                  <a:noFill/>
                </a:ln>
                <a:latin typeface="HP001 4 hàng" panose="020B0603050302020204" pitchFamily="34" charset="0"/>
                <a:ea typeface="HP001" panose="020B0604020202020204" charset="0"/>
              </a:rPr>
              <a:t> – </a:t>
            </a:r>
            <a:r>
              <a:rPr lang="en-US" sz="4000" b="1" dirty="0" err="1">
                <a:ln w="6350" cmpd="thinThick">
                  <a:noFill/>
                </a:ln>
                <a:latin typeface="HP001 4 hàng" panose="020B0603050302020204" pitchFamily="34" charset="0"/>
                <a:ea typeface="HP001" panose="020B0604020202020204" charset="0"/>
              </a:rPr>
              <a:t>đảo</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ngọc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xanh</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xanh</a:t>
            </a:r>
            <a:endParaRPr lang="el-GR" sz="4000" b="1" dirty="0">
              <a:ln w="6350" cmpd="thinThick">
                <a:noFill/>
              </a:ln>
              <a:latin typeface="HP001 4 hàng" panose="020B0603050302020204" pitchFamily="34" charset="0"/>
              <a:ea typeface="HP001" panose="020B0604020202020204" charset="0"/>
            </a:endParaRPr>
          </a:p>
          <a:p>
            <a:r>
              <a:rPr lang="en-US" sz="4000" b="1" dirty="0" err="1">
                <a:ln w="6350" cmpd="thinThick">
                  <a:noFill/>
                </a:ln>
                <a:latin typeface="HP001 4 hàng" panose="020B0603050302020204" pitchFamily="34" charset="0"/>
                <a:ea typeface="HP001" panose="020B0604020202020204" charset="0"/>
              </a:rPr>
              <a:t>Trời</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mây</a:t>
            </a:r>
            <a:r>
              <a:rPr lang="en-US" sz="4000" b="1" dirty="0">
                <a:ln w="6350" cmpd="thinThick">
                  <a:noFill/>
                </a:ln>
                <a:latin typeface="HP001 4 hàng" panose="020B0603050302020204" pitchFamily="34" charset="0"/>
                <a:ea typeface="HP001" panose="020B0604020202020204" charset="0"/>
              </a:rPr>
              <a:t> non </a:t>
            </a:r>
            <a:r>
              <a:rPr lang="en-US" sz="4000" b="1" dirty="0" err="1">
                <a:ln w="6350" cmpd="thinThick">
                  <a:noFill/>
                </a:ln>
                <a:latin typeface="HP001 4 hàng" panose="020B0603050302020204" pitchFamily="34" charset="0"/>
                <a:ea typeface="HP001" panose="020B0604020202020204" charset="0"/>
              </a:rPr>
              <a:t>nước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đất</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lành</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trời</a:t>
            </a:r>
            <a:r>
              <a:rPr lang="en-US" sz="4000" b="1" dirty="0">
                <a:ln w="6350" cmpd="thinThick">
                  <a:noFill/>
                </a:ln>
                <a:latin typeface="HP001 4 hàng" panose="020B0603050302020204" pitchFamily="34" charset="0"/>
                <a:ea typeface="HP001" panose="020B0604020202020204" charset="0"/>
              </a:rPr>
              <a:t> Nam.</a:t>
            </a:r>
          </a:p>
          <a:p>
            <a:pPr algn="r"/>
            <a:r>
              <a:rPr lang="en-US" sz="4000" b="1" dirty="0">
                <a:ln w="6350" cmpd="thinThick">
                  <a:noFill/>
                </a:ln>
                <a:latin typeface="HP001 4 hàng" panose="020B0603050302020204" pitchFamily="34" charset="0"/>
                <a:ea typeface="HP001" panose="020B0604020202020204" charset="0"/>
              </a:rPr>
              <a:t>(</a:t>
            </a:r>
            <a:r>
              <a:rPr lang="en-US" sz="4000" b="1" dirty="0" err="1">
                <a:ln w="6350" cmpd="thinThick">
                  <a:noFill/>
                </a:ln>
                <a:latin typeface="HP001 4 hàng" panose="020B0603050302020204" pitchFamily="34" charset="0"/>
                <a:ea typeface="HP001" panose="020B0604020202020204" charset="0"/>
              </a:rPr>
              <a:t>Trúc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Lâm</a:t>
            </a:r>
            <a:r>
              <a:rPr lang="en-US" sz="4000" b="1" dirty="0">
                <a:ln w="6350" cmpd="thinThick">
                  <a:noFill/>
                </a:ln>
                <a:latin typeface="HP001 4 hàng" panose="020B0603050302020204" pitchFamily="34" charset="0"/>
                <a:ea typeface="HP001" panose="020B0604020202020204" charset="0"/>
              </a:rPr>
              <a:t>)</a:t>
            </a:r>
          </a:p>
        </p:txBody>
      </p:sp>
    </p:spTree>
    <p:custDataLst>
      <p:tags r:id="rId1"/>
    </p:custDataLst>
    <p:extLst>
      <p:ext uri="{BB962C8B-B14F-4D97-AF65-F5344CB8AC3E}">
        <p14:creationId xmlns:p14="http://schemas.microsoft.com/office/powerpoint/2010/main" val="384722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356" name="Google Shape;356;p3"/>
          <p:cNvSpPr/>
          <p:nvPr/>
        </p:nvSpPr>
        <p:spPr>
          <a:xfrm>
            <a:off x="699009" y="823038"/>
            <a:ext cx="10816559" cy="5317631"/>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3"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grpSp>
        <p:nvGrpSpPr>
          <p:cNvPr id="358" name="Google Shape;358;p3"/>
          <p:cNvGrpSpPr/>
          <p:nvPr/>
        </p:nvGrpSpPr>
        <p:grpSpPr>
          <a:xfrm>
            <a:off x="2899975" y="366920"/>
            <a:ext cx="5706318" cy="1022067"/>
            <a:chOff x="2662906" y="366920"/>
            <a:chExt cx="5706318" cy="1022067"/>
          </a:xfrm>
        </p:grpSpPr>
        <p:pic>
          <p:nvPicPr>
            <p:cNvPr id="359" name="Google Shape;359;p3"/>
            <p:cNvPicPr preferRelativeResize="0"/>
            <p:nvPr/>
          </p:nvPicPr>
          <p:blipFill rotWithShape="1">
            <a:blip r:embed="rId5">
              <a:alphaModFix/>
            </a:blip>
            <a:srcRect/>
            <a:stretch/>
          </p:blipFill>
          <p:spPr>
            <a:xfrm>
              <a:off x="3861878" y="366920"/>
              <a:ext cx="3893589" cy="1022067"/>
            </a:xfrm>
            <a:prstGeom prst="rect">
              <a:avLst/>
            </a:prstGeom>
            <a:noFill/>
            <a:ln>
              <a:noFill/>
            </a:ln>
          </p:spPr>
        </p:pic>
        <p:sp>
          <p:nvSpPr>
            <p:cNvPr id="360" name="Google Shape;360;p3"/>
            <p:cNvSpPr txBox="1"/>
            <p:nvPr/>
          </p:nvSpPr>
          <p:spPr>
            <a:xfrm>
              <a:off x="2662906" y="462454"/>
              <a:ext cx="570631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rgbClr val="FF0000"/>
                  </a:solidFill>
                  <a:latin typeface="+mj-lt"/>
                  <a:ea typeface="Pattaya"/>
                  <a:cs typeface="Pattaya"/>
                  <a:sym typeface="Pattaya"/>
                </a:rPr>
                <a:t>Mục tiêu</a:t>
              </a:r>
              <a:endParaRPr sz="4800">
                <a:solidFill>
                  <a:srgbClr val="FF0000"/>
                </a:solidFill>
                <a:latin typeface="+mj-lt"/>
                <a:ea typeface="Pattaya"/>
                <a:cs typeface="Pattaya"/>
                <a:sym typeface="Pattaya"/>
              </a:endParaRPr>
            </a:p>
          </p:txBody>
        </p:sp>
      </p:grpSp>
      <p:pic>
        <p:nvPicPr>
          <p:cNvPr id="361" name="Google Shape;361;p3" descr="Paper Airplane Png - Yellow Paper Plane Png, Transparent Png - kindpng"/>
          <p:cNvPicPr preferRelativeResize="0"/>
          <p:nvPr/>
        </p:nvPicPr>
        <p:blipFill rotWithShape="1">
          <a:blip r:embed="rId6">
            <a:alphaModFix/>
          </a:blip>
          <a:srcRect/>
          <a:stretch/>
        </p:blipFill>
        <p:spPr>
          <a:xfrm>
            <a:off x="1493735" y="1935019"/>
            <a:ext cx="1169171" cy="711019"/>
          </a:xfrm>
          <a:prstGeom prst="rect">
            <a:avLst/>
          </a:prstGeom>
          <a:noFill/>
          <a:ln>
            <a:noFill/>
          </a:ln>
        </p:spPr>
      </p:pic>
      <p:sp>
        <p:nvSpPr>
          <p:cNvPr id="362" name="Google Shape;362;p3"/>
          <p:cNvSpPr txBox="1"/>
          <p:nvPr/>
        </p:nvSpPr>
        <p:spPr>
          <a:xfrm>
            <a:off x="2626388" y="1925616"/>
            <a:ext cx="8380453" cy="553998"/>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Đọc đúng, trôi chảy; đọc diễn cảm bài đọc.</a:t>
            </a:r>
            <a:endParaRPr sz="3600" b="1">
              <a:solidFill>
                <a:srgbClr val="0C0C0C"/>
              </a:solidFill>
              <a:latin typeface="+mj-lt"/>
              <a:ea typeface="Questrial"/>
              <a:cs typeface="Questrial"/>
              <a:sym typeface="Questrial"/>
            </a:endParaRPr>
          </a:p>
        </p:txBody>
      </p:sp>
      <p:sp>
        <p:nvSpPr>
          <p:cNvPr id="363" name="Google Shape;363;p3"/>
          <p:cNvSpPr txBox="1"/>
          <p:nvPr/>
        </p:nvSpPr>
        <p:spPr>
          <a:xfrm>
            <a:off x="2753219" y="3063818"/>
            <a:ext cx="8126793" cy="110799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Trình bày được nội dung, ý nghĩa của câu chuyện.</a:t>
            </a:r>
            <a:endParaRPr sz="3600" b="1">
              <a:solidFill>
                <a:srgbClr val="0C0C0C"/>
              </a:solidFill>
              <a:latin typeface="+mj-lt"/>
              <a:ea typeface="Questrial"/>
              <a:cs typeface="Questrial"/>
              <a:sym typeface="Questrial"/>
            </a:endParaRPr>
          </a:p>
        </p:txBody>
      </p:sp>
      <p:pic>
        <p:nvPicPr>
          <p:cNvPr id="364" name="Google Shape;364;p3" descr="Paper Airplane Png - Yellow Paper Plane Png, Transparent Png - kindpng"/>
          <p:cNvPicPr preferRelativeResize="0"/>
          <p:nvPr/>
        </p:nvPicPr>
        <p:blipFill rotWithShape="1">
          <a:blip r:embed="rId6">
            <a:alphaModFix/>
          </a:blip>
          <a:srcRect/>
          <a:stretch/>
        </p:blipFill>
        <p:spPr>
          <a:xfrm>
            <a:off x="1513514" y="3234342"/>
            <a:ext cx="1169171" cy="711019"/>
          </a:xfrm>
          <a:prstGeom prst="rect">
            <a:avLst/>
          </a:prstGeom>
          <a:noFill/>
          <a:ln>
            <a:noFill/>
          </a:ln>
        </p:spPr>
      </p:pic>
      <p:pic>
        <p:nvPicPr>
          <p:cNvPr id="365" name="Google Shape;365;p3" descr="Paper Airplane Png - Yellow Paper Plane Png, Transparent Png - kindpng"/>
          <p:cNvPicPr preferRelativeResize="0"/>
          <p:nvPr/>
        </p:nvPicPr>
        <p:blipFill rotWithShape="1">
          <a:blip r:embed="rId6">
            <a:alphaModFix/>
          </a:blip>
          <a:srcRect/>
          <a:stretch/>
        </p:blipFill>
        <p:spPr>
          <a:xfrm>
            <a:off x="3721697" y="4546619"/>
            <a:ext cx="1169171" cy="711019"/>
          </a:xfrm>
          <a:prstGeom prst="rect">
            <a:avLst/>
          </a:prstGeom>
          <a:noFill/>
          <a:ln>
            <a:noFill/>
          </a:ln>
        </p:spPr>
      </p:pic>
      <p:sp>
        <p:nvSpPr>
          <p:cNvPr id="366" name="Google Shape;366;p3"/>
          <p:cNvSpPr txBox="1"/>
          <p:nvPr/>
        </p:nvSpPr>
        <p:spPr>
          <a:xfrm>
            <a:off x="4782625" y="4425096"/>
            <a:ext cx="622421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Biết</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được</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vẻ</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đẹp</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của</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cây</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gạo</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a:t>
            </a:r>
            <a:endParaRPr sz="3600" b="1"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2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par>
                                <p:cTn id="13" presetID="2" presetClass="entr" presetSubtype="4" fill="hold" nodeType="withEffect">
                                  <p:stCondLst>
                                    <p:cond delay="0"/>
                                  </p:stCondLst>
                                  <p:childTnLst>
                                    <p:set>
                                      <p:cBhvr>
                                        <p:cTn id="14" dur="1" fill="hold">
                                          <p:stCondLst>
                                            <p:cond delay="0"/>
                                          </p:stCondLst>
                                        </p:cTn>
                                        <p:tgtEl>
                                          <p:spTgt spid="362"/>
                                        </p:tgtEl>
                                        <p:attrNameLst>
                                          <p:attrName>style.visibility</p:attrName>
                                        </p:attrNameLst>
                                      </p:cBhvr>
                                      <p:to>
                                        <p:strVal val="visible"/>
                                      </p:to>
                                    </p:set>
                                    <p:anim calcmode="lin" valueType="num">
                                      <p:cBhvr additive="base">
                                        <p:cTn id="15" dur="1300"/>
                                        <p:tgtEl>
                                          <p:spTgt spid="3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fade">
                                      <p:cBhvr>
                                        <p:cTn id="20" dur="1000"/>
                                        <p:tgtEl>
                                          <p:spTgt spid="364"/>
                                        </p:tgtEl>
                                      </p:cBhvr>
                                    </p:animEffect>
                                  </p:childTnLst>
                                </p:cTn>
                              </p:par>
                              <p:par>
                                <p:cTn id="21" presetID="2" presetClass="entr" presetSubtype="4" fill="hold" nodeType="withEffect">
                                  <p:stCondLst>
                                    <p:cond delay="0"/>
                                  </p:stCondLst>
                                  <p:childTnLst>
                                    <p:set>
                                      <p:cBhvr>
                                        <p:cTn id="22" dur="1" fill="hold">
                                          <p:stCondLst>
                                            <p:cond delay="0"/>
                                          </p:stCondLst>
                                        </p:cTn>
                                        <p:tgtEl>
                                          <p:spTgt spid="363"/>
                                        </p:tgtEl>
                                        <p:attrNameLst>
                                          <p:attrName>style.visibility</p:attrName>
                                        </p:attrNameLst>
                                      </p:cBhvr>
                                      <p:to>
                                        <p:strVal val="visible"/>
                                      </p:to>
                                    </p:set>
                                    <p:anim calcmode="lin" valueType="num">
                                      <p:cBhvr additive="base">
                                        <p:cTn id="23" dur="1400"/>
                                        <p:tgtEl>
                                          <p:spTgt spid="3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par>
                                <p:cTn id="29" presetID="10"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animEffect transition="in" filter="fade">
                                      <p:cBhvr>
                                        <p:cTn id="3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4" name="Freeform: Shape 24">
            <a:extLst>
              <a:ext uri="{FF2B5EF4-FFF2-40B4-BE49-F238E27FC236}">
                <a16:creationId xmlns:a16="http://schemas.microsoft.com/office/drawing/2014/main" id="{C6195EE1-B6F5-4ED7-9965-CED9078FD87F}"/>
              </a:ext>
            </a:extLst>
          </p:cNvPr>
          <p:cNvSpPr/>
          <p:nvPr/>
        </p:nvSpPr>
        <p:spPr>
          <a:xfrm>
            <a:off x="217239" y="373259"/>
            <a:ext cx="11696700" cy="6246725"/>
          </a:xfrm>
          <a:prstGeom prst="roundRect">
            <a:avLst/>
          </a:prstGeom>
          <a:solidFill>
            <a:schemeClr val="bg1">
              <a:alpha val="83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p:cNvGrpSpPr/>
          <p:nvPr/>
        </p:nvGrpSpPr>
        <p:grpSpPr>
          <a:xfrm flipH="1">
            <a:off x="0" y="122398"/>
            <a:ext cx="4877163" cy="945689"/>
            <a:chOff x="3657419" y="358759"/>
            <a:chExt cx="4877163" cy="945689"/>
          </a:xfrm>
        </p:grpSpPr>
        <p:grpSp>
          <p:nvGrpSpPr>
            <p:cNvPr id="29" name="Group 28"/>
            <p:cNvGrpSpPr/>
            <p:nvPr/>
          </p:nvGrpSpPr>
          <p:grpSpPr>
            <a:xfrm>
              <a:off x="3657419" y="358759"/>
              <a:ext cx="4877163" cy="945689"/>
              <a:chOff x="2375765" y="2728526"/>
              <a:chExt cx="4877163" cy="945689"/>
            </a:xfrm>
          </p:grpSpPr>
          <p:grpSp>
            <p:nvGrpSpPr>
              <p:cNvPr id="31" name="组合 46"/>
              <p:cNvGrpSpPr/>
              <p:nvPr/>
            </p:nvGrpSpPr>
            <p:grpSpPr>
              <a:xfrm>
                <a:off x="2768748" y="2728526"/>
                <a:ext cx="4484180" cy="945689"/>
                <a:chOff x="3621376" y="1777845"/>
                <a:chExt cx="3184125" cy="671514"/>
              </a:xfrm>
            </p:grpSpPr>
            <p:sp>
              <p:nvSpPr>
                <p:cNvPr id="33" name="梯形 50"/>
                <p:cNvSpPr/>
                <p:nvPr/>
              </p:nvSpPr>
              <p:spPr>
                <a:xfrm rot="5400000">
                  <a:off x="6189694" y="1833551"/>
                  <a:ext cx="671514" cy="560101"/>
                </a:xfrm>
                <a:prstGeom prst="trapezoid">
                  <a:avLst>
                    <a:gd name="adj" fmla="val 3969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B9BD5">
                        <a:lumMod val="75000"/>
                      </a:srgbClr>
                    </a:solidFill>
                    <a:effectLst/>
                    <a:uLnTx/>
                    <a:uFillTx/>
                    <a:latin typeface="inpin heiti" charset="-122"/>
                    <a:ea typeface="inpin heiti" charset="-122"/>
                    <a:cs typeface="+mn-cs"/>
                  </a:endParaRPr>
                </a:p>
              </p:txBody>
            </p:sp>
            <p:sp>
              <p:nvSpPr>
                <p:cNvPr id="34" name="矩形 49"/>
                <p:cNvSpPr/>
                <p:nvPr/>
              </p:nvSpPr>
              <p:spPr>
                <a:xfrm>
                  <a:off x="3621376" y="1777845"/>
                  <a:ext cx="2624771" cy="6715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32"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Câu</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ứng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dụng</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30" name="Picture 29"/>
            <p:cNvPicPr>
              <a:picLocks noChangeAspect="1"/>
            </p:cNvPicPr>
            <p:nvPr/>
          </p:nvPicPr>
          <p:blipFill>
            <a:blip r:embed="rId4"/>
            <a:stretch>
              <a:fillRect/>
            </a:stretch>
          </p:blipFill>
          <p:spPr>
            <a:xfrm flipH="1">
              <a:off x="7803781" y="490477"/>
              <a:ext cx="509568" cy="663136"/>
            </a:xfrm>
            <a:prstGeom prst="rect">
              <a:avLst/>
            </a:prstGeom>
          </p:spPr>
        </p:pic>
      </p:grpSp>
      <p:sp>
        <p:nvSpPr>
          <p:cNvPr id="37" name="TextBox 36"/>
          <p:cNvSpPr txBox="1"/>
          <p:nvPr/>
        </p:nvSpPr>
        <p:spPr>
          <a:xfrm>
            <a:off x="6674323" y="92021"/>
            <a:ext cx="3764198" cy="107721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3" name="Oval 42"/>
          <p:cNvSpPr/>
          <p:nvPr/>
        </p:nvSpPr>
        <p:spPr>
          <a:xfrm>
            <a:off x="7719839" y="3168862"/>
            <a:ext cx="414062" cy="4249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9102763" y="3018358"/>
            <a:ext cx="414062" cy="4601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p:cNvSpPr txBox="1"/>
          <p:nvPr/>
        </p:nvSpPr>
        <p:spPr>
          <a:xfrm>
            <a:off x="8712700" y="1210816"/>
            <a:ext cx="28742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Dấu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sắc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noProof="0" dirty="0">
                <a:solidFill>
                  <a:srgbClr val="7030A0"/>
                </a:solidFill>
                <a:latin typeface="Times New Roman" panose="02020603050405020304" pitchFamily="18" charset="0"/>
                <a:cs typeface="Times New Roman" panose="02020603050405020304" pitchFamily="18" charset="0"/>
              </a:rPr>
              <a:t>ơ</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7CC4D4D9-4754-4C28-94CF-D5F90EF2EE99}"/>
              </a:ext>
            </a:extLst>
          </p:cNvPr>
          <p:cNvPicPr>
            <a:picLocks noChangeAspect="1"/>
          </p:cNvPicPr>
          <p:nvPr/>
        </p:nvPicPr>
        <p:blipFill rotWithShape="1">
          <a:blip r:embed="rId5"/>
          <a:srcRect l="56801" t="996" r="13956" b="494"/>
          <a:stretch/>
        </p:blipFill>
        <p:spPr>
          <a:xfrm rot="16200000">
            <a:off x="4804031" y="-1525211"/>
            <a:ext cx="2726818" cy="11172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22">
            <a:extLst>
              <a:ext uri="{FF2B5EF4-FFF2-40B4-BE49-F238E27FC236}">
                <a16:creationId xmlns:a16="http://schemas.microsoft.com/office/drawing/2014/main" id="{267BC5D1-F602-41FB-9FFD-4FE48A717B2B}"/>
              </a:ext>
            </a:extLst>
          </p:cNvPr>
          <p:cNvGrpSpPr/>
          <p:nvPr/>
        </p:nvGrpSpPr>
        <p:grpSpPr>
          <a:xfrm>
            <a:off x="-60822" y="4259514"/>
            <a:ext cx="2309859" cy="2476088"/>
            <a:chOff x="286641" y="2630278"/>
            <a:chExt cx="2309859" cy="2476088"/>
          </a:xfrm>
        </p:grpSpPr>
        <p:pic>
          <p:nvPicPr>
            <p:cNvPr id="26" name="Picture 2" descr="Cute girl cartoon writing on a book Royalty Free Vector">
              <a:extLst>
                <a:ext uri="{FF2B5EF4-FFF2-40B4-BE49-F238E27FC236}">
                  <a16:creationId xmlns:a16="http://schemas.microsoft.com/office/drawing/2014/main" id="{D7297B25-8EC7-4BAD-BB66-F1D283D17D6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7" name="Oval Callout 62">
              <a:extLst>
                <a:ext uri="{FF2B5EF4-FFF2-40B4-BE49-F238E27FC236}">
                  <a16:creationId xmlns:a16="http://schemas.microsoft.com/office/drawing/2014/main" id="{1A2DF7FD-C73D-461F-B039-B45B0A853DCC}"/>
                </a:ext>
              </a:extLst>
            </p:cNvPr>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Viết</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vào</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Vở</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tập</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viết</a:t>
              </a:r>
              <a:endPar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endParaRPr>
            </a:p>
          </p:txBody>
        </p:sp>
      </p:grpSp>
      <p:sp>
        <p:nvSpPr>
          <p:cNvPr id="35" name="TextBox 34">
            <a:extLst>
              <a:ext uri="{FF2B5EF4-FFF2-40B4-BE49-F238E27FC236}">
                <a16:creationId xmlns:a16="http://schemas.microsoft.com/office/drawing/2014/main" id="{10E623C3-2286-45D0-BE19-0BBFB040C34D}"/>
              </a:ext>
            </a:extLst>
          </p:cNvPr>
          <p:cNvSpPr txBox="1"/>
          <p:nvPr/>
        </p:nvSpPr>
        <p:spPr>
          <a:xfrm>
            <a:off x="2499361" y="3117017"/>
            <a:ext cx="8015240" cy="1200329"/>
          </a:xfrm>
          <a:prstGeom prst="rect">
            <a:avLst/>
          </a:prstGeom>
          <a:noFill/>
        </p:spPr>
        <p:txBody>
          <a:bodyPr wrap="square">
            <a:spAutoFit/>
          </a:bodyPr>
          <a:lstStyle/>
          <a:p>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Phú</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Quốc</a:t>
            </a:r>
            <a:r>
              <a:rPr lang="en-US" sz="3600" b="1" dirty="0">
                <a:ln w="6350" cmpd="thinThick">
                  <a:noFill/>
                </a:ln>
                <a:latin typeface="HP001 4 hàng" panose="020B0603050302020204" pitchFamily="34" charset="0"/>
                <a:ea typeface="HP001" panose="020B0604020202020204" charset="0"/>
              </a:rPr>
              <a:t> – </a:t>
            </a:r>
            <a:r>
              <a:rPr lang="en-US" sz="3600" b="1" dirty="0" err="1">
                <a:ln w="6350" cmpd="thinThick">
                  <a:noFill/>
                </a:ln>
                <a:latin typeface="HP001 4 hàng" panose="020B0603050302020204" pitchFamily="34" charset="0"/>
                <a:ea typeface="HP001" panose="020B0604020202020204" charset="0"/>
              </a:rPr>
              <a:t>đảo</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ngọc</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xanh</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xanh</a:t>
            </a:r>
            <a:endParaRPr lang="el-GR" sz="3600" b="1" dirty="0">
              <a:ln w="6350" cmpd="thinThick">
                <a:noFill/>
              </a:ln>
              <a:latin typeface="HP001 4 hàng" panose="020B0603050302020204" pitchFamily="34" charset="0"/>
              <a:ea typeface="HP001" panose="020B0604020202020204" charset="0"/>
            </a:endParaRPr>
          </a:p>
          <a:p>
            <a:endParaRPr lang="en-US" sz="3600" dirty="0"/>
          </a:p>
        </p:txBody>
      </p:sp>
      <p:sp>
        <p:nvSpPr>
          <p:cNvPr id="38" name="TextBox 37">
            <a:extLst>
              <a:ext uri="{FF2B5EF4-FFF2-40B4-BE49-F238E27FC236}">
                <a16:creationId xmlns:a16="http://schemas.microsoft.com/office/drawing/2014/main" id="{B734567A-AD1E-4EF0-8399-15CA40D43BD2}"/>
              </a:ext>
            </a:extLst>
          </p:cNvPr>
          <p:cNvSpPr txBox="1"/>
          <p:nvPr/>
        </p:nvSpPr>
        <p:spPr>
          <a:xfrm>
            <a:off x="2220795" y="3961537"/>
            <a:ext cx="8480543" cy="646331"/>
          </a:xfrm>
          <a:prstGeom prst="rect">
            <a:avLst/>
          </a:prstGeom>
          <a:noFill/>
        </p:spPr>
        <p:txBody>
          <a:bodyPr wrap="square">
            <a:spAutoFit/>
          </a:bodyPr>
          <a:lstStyle/>
          <a:p>
            <a:r>
              <a:rPr lang="en-US" sz="3600" b="1" dirty="0" err="1">
                <a:ln w="6350" cmpd="thinThick">
                  <a:noFill/>
                </a:ln>
                <a:latin typeface="HP001 4 hàng" panose="020B0603050302020204" pitchFamily="34" charset="0"/>
                <a:ea typeface="HP001" panose="020B0604020202020204" charset="0"/>
              </a:rPr>
              <a:t>Trời</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mây</a:t>
            </a:r>
            <a:r>
              <a:rPr lang="en-US" sz="3600" b="1" dirty="0">
                <a:ln w="6350" cmpd="thinThick">
                  <a:noFill/>
                </a:ln>
                <a:latin typeface="HP001 4 hàng" panose="020B0603050302020204" pitchFamily="34" charset="0"/>
                <a:ea typeface="HP001" panose="020B0604020202020204" charset="0"/>
              </a:rPr>
              <a:t> non </a:t>
            </a:r>
            <a:r>
              <a:rPr lang="en-US" sz="3600" b="1" dirty="0" err="1">
                <a:ln w="6350" cmpd="thinThick">
                  <a:noFill/>
                </a:ln>
                <a:latin typeface="HP001 4 hàng" panose="020B0603050302020204" pitchFamily="34" charset="0"/>
                <a:ea typeface="HP001" panose="020B0604020202020204" charset="0"/>
              </a:rPr>
              <a:t>nước</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đất</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lành</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trời</a:t>
            </a:r>
            <a:r>
              <a:rPr lang="en-US" sz="3600" b="1" dirty="0">
                <a:ln w="6350" cmpd="thinThick">
                  <a:noFill/>
                </a:ln>
                <a:latin typeface="HP001 4 hàng" panose="020B0603050302020204" pitchFamily="34" charset="0"/>
                <a:ea typeface="HP001" panose="020B0604020202020204" charset="0"/>
              </a:rPr>
              <a:t> Nam.</a:t>
            </a:r>
          </a:p>
        </p:txBody>
      </p:sp>
      <p:sp>
        <p:nvSpPr>
          <p:cNvPr id="39" name="TextBox 38">
            <a:extLst>
              <a:ext uri="{FF2B5EF4-FFF2-40B4-BE49-F238E27FC236}">
                <a16:creationId xmlns:a16="http://schemas.microsoft.com/office/drawing/2014/main" id="{D6E16183-76CC-4BB8-96C4-A63EF34A3A04}"/>
              </a:ext>
            </a:extLst>
          </p:cNvPr>
          <p:cNvSpPr txBox="1"/>
          <p:nvPr/>
        </p:nvSpPr>
        <p:spPr>
          <a:xfrm>
            <a:off x="9001418" y="4802449"/>
            <a:ext cx="3429000" cy="646331"/>
          </a:xfrm>
          <a:prstGeom prst="rect">
            <a:avLst/>
          </a:prstGeom>
          <a:noFill/>
        </p:spPr>
        <p:txBody>
          <a:bodyPr wrap="square">
            <a:spAutoFit/>
          </a:bodyPr>
          <a:lstStyle/>
          <a:p>
            <a:r>
              <a:rPr lang="en-US" sz="3600" b="1" dirty="0">
                <a:ln w="6350" cmpd="thinThick">
                  <a:noFill/>
                </a:ln>
                <a:latin typeface="HP001 4 hàng" panose="020B0603050302020204" pitchFamily="34" charset="0"/>
                <a:ea typeface="HP001" panose="020B0604020202020204" charset="0"/>
              </a:rPr>
              <a:t>(Ca </a:t>
            </a:r>
            <a:r>
              <a:rPr lang="en-US" sz="3600" b="1" dirty="0" err="1">
                <a:ln w="6350" cmpd="thinThick">
                  <a:noFill/>
                </a:ln>
                <a:latin typeface="HP001 4 hàng" panose="020B0603050302020204" pitchFamily="34" charset="0"/>
                <a:ea typeface="HP001" panose="020B0604020202020204" charset="0"/>
              </a:rPr>
              <a:t>dao</a:t>
            </a:r>
            <a:r>
              <a:rPr lang="en-US" sz="3600" b="1" dirty="0">
                <a:ln w="6350" cmpd="thinThick">
                  <a:noFill/>
                </a:ln>
                <a:latin typeface="HP001 4 hàng" panose="020B0603050302020204" pitchFamily="34" charset="0"/>
                <a:ea typeface="HP001" panose="020B0604020202020204" charset="0"/>
              </a:rPr>
              <a:t>)</a:t>
            </a:r>
          </a:p>
        </p:txBody>
      </p:sp>
      <p:cxnSp>
        <p:nvCxnSpPr>
          <p:cNvPr id="41" name="Straight Arrow Connector 40">
            <a:extLst>
              <a:ext uri="{FF2B5EF4-FFF2-40B4-BE49-F238E27FC236}">
                <a16:creationId xmlns:a16="http://schemas.microsoft.com/office/drawing/2014/main" id="{FEB65002-C73A-488F-A571-C817CBF3D1E5}"/>
              </a:ext>
            </a:extLst>
          </p:cNvPr>
          <p:cNvCxnSpPr>
            <a:cxnSpLocks/>
          </p:cNvCxnSpPr>
          <p:nvPr/>
        </p:nvCxnSpPr>
        <p:spPr>
          <a:xfrm flipH="1">
            <a:off x="5797219" y="2132184"/>
            <a:ext cx="3027483" cy="18500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1000" fill="hold"/>
                                        <p:tgtEl>
                                          <p:spTgt spid="37"/>
                                        </p:tgtEl>
                                        <p:attrNameLst>
                                          <p:attrName>ppt_w</p:attrName>
                                        </p:attrNameLst>
                                      </p:cBhvr>
                                      <p:tavLst>
                                        <p:tav tm="0">
                                          <p:val>
                                            <p:fltVal val="0"/>
                                          </p:val>
                                        </p:tav>
                                        <p:tav tm="100000">
                                          <p:val>
                                            <p:strVal val="#ppt_w"/>
                                          </p:val>
                                        </p:tav>
                                      </p:tavLst>
                                    </p:anim>
                                    <p:anim calcmode="lin" valueType="num">
                                      <p:cBhvr>
                                        <p:cTn id="23" dur="1000" fill="hold"/>
                                        <p:tgtEl>
                                          <p:spTgt spid="37"/>
                                        </p:tgtEl>
                                        <p:attrNameLst>
                                          <p:attrName>ppt_h</p:attrName>
                                        </p:attrNameLst>
                                      </p:cBhvr>
                                      <p:tavLst>
                                        <p:tav tm="0">
                                          <p:val>
                                            <p:fltVal val="0"/>
                                          </p:val>
                                        </p:tav>
                                        <p:tav tm="100000">
                                          <p:val>
                                            <p:strVal val="#ppt_h"/>
                                          </p:val>
                                        </p:tav>
                                      </p:tavLst>
                                    </p:anim>
                                    <p:anim calcmode="lin" valueType="num">
                                      <p:cBhvr>
                                        <p:cTn id="24" dur="1000" fill="hold"/>
                                        <p:tgtEl>
                                          <p:spTgt spid="37"/>
                                        </p:tgtEl>
                                        <p:attrNameLst>
                                          <p:attrName>style.rotation</p:attrName>
                                        </p:attrNameLst>
                                      </p:cBhvr>
                                      <p:tavLst>
                                        <p:tav tm="0">
                                          <p:val>
                                            <p:fltVal val="90"/>
                                          </p:val>
                                        </p:tav>
                                        <p:tav tm="100000">
                                          <p:val>
                                            <p:fltVal val="0"/>
                                          </p:val>
                                        </p:tav>
                                      </p:tavLst>
                                    </p:anim>
                                    <p:animEffect transition="in" filter="fade">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down)">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7" grpId="0"/>
      <p:bldP spid="35" grpId="0"/>
      <p:bldP spid="38"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11289" y="-128588"/>
            <a:ext cx="12169422" cy="6856325"/>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38764" y="646331"/>
            <a:ext cx="11905599" cy="3539390"/>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939594" y="0"/>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sp>
        <p:nvSpPr>
          <p:cNvPr id="2" name="Google Shape;437;p10">
            <a:extLst>
              <a:ext uri="{FF2B5EF4-FFF2-40B4-BE49-F238E27FC236}">
                <a16:creationId xmlns:a16="http://schemas.microsoft.com/office/drawing/2014/main" id="{925C18CE-86B6-DD2E-2CE6-A80213DEDC33}"/>
              </a:ext>
            </a:extLst>
          </p:cNvPr>
          <p:cNvSpPr/>
          <p:nvPr/>
        </p:nvSpPr>
        <p:spPr>
          <a:xfrm>
            <a:off x="258125" y="4185721"/>
            <a:ext cx="11458937" cy="2246729"/>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2800" dirty="0">
                <a:latin typeface="+mj-lt"/>
              </a:rPr>
            </a:br>
            <a:r>
              <a:rPr lang="en-US" sz="2800" i="1" dirty="0">
                <a:latin typeface="+mj-lt"/>
              </a:rPr>
              <a:t>                                                                      </a:t>
            </a:r>
            <a:r>
              <a:rPr lang="en-US" sz="2800" i="1" dirty="0" err="1">
                <a:solidFill>
                  <a:srgbClr val="000000"/>
                </a:solidFill>
                <a:latin typeface="Times New Roman" panose="02020603050405020304" pitchFamily="18" charset="0"/>
                <a:ea typeface="Calibri"/>
                <a:cs typeface="Times New Roman" panose="02020603050405020304" pitchFamily="18" charset="0"/>
                <a:sym typeface="Calibri"/>
              </a:rPr>
              <a:t>Vũ</a:t>
            </a:r>
            <a:r>
              <a:rPr lang="en-US" sz="2800" i="1" dirty="0">
                <a:solidFill>
                  <a:srgbClr val="000000"/>
                </a:solidFill>
                <a:latin typeface="Times New Roman" panose="02020603050405020304" pitchFamily="18" charset="0"/>
                <a:ea typeface="Calibri"/>
                <a:cs typeface="Times New Roman" panose="02020603050405020304" pitchFamily="18" charset="0"/>
                <a:sym typeface="Calibri"/>
              </a:rPr>
              <a:t> Tú Nam</a:t>
            </a:r>
            <a:endParaRPr sz="28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61210"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grpSp>
        <p:nvGrpSpPr>
          <p:cNvPr id="424" name="Google Shape;424;p9"/>
          <p:cNvGrpSpPr/>
          <p:nvPr/>
        </p:nvGrpSpPr>
        <p:grpSpPr>
          <a:xfrm>
            <a:off x="80151" y="348303"/>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120791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grpSp>
        <p:nvGrpSpPr>
          <p:cNvPr id="434" name="Google Shape;434;p10"/>
          <p:cNvGrpSpPr/>
          <p:nvPr/>
        </p:nvGrpSpPr>
        <p:grpSpPr>
          <a:xfrm>
            <a:off x="80151" y="348303"/>
            <a:ext cx="3626603" cy="690904"/>
            <a:chOff x="80151" y="348303"/>
            <a:chExt cx="3626603" cy="690904"/>
          </a:xfrm>
        </p:grpSpPr>
        <p:pic>
          <p:nvPicPr>
            <p:cNvPr id="435" name="Google Shape;435;p10"/>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36" name="Google Shape;436;p10"/>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vi-VN" sz="36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3600" dirty="0">
                <a:latin typeface="+mj-lt"/>
              </a:rPr>
            </a:br>
            <a:r>
              <a:rPr lang="en-US" sz="3600" i="1" dirty="0">
                <a:latin typeface="+mj-lt"/>
              </a:rPr>
              <a:t>                                                                      </a:t>
            </a:r>
            <a:r>
              <a:rPr lang="en-US" sz="3600" i="1" dirty="0" err="1">
                <a:solidFill>
                  <a:srgbClr val="000000"/>
                </a:solidFill>
                <a:latin typeface="+mj-lt"/>
                <a:ea typeface="Calibri"/>
                <a:cs typeface="Times New Roman" panose="02020603050405020304" pitchFamily="18" charset="0"/>
                <a:sym typeface="Calibri"/>
              </a:rPr>
              <a:t>Vũ</a:t>
            </a:r>
            <a:r>
              <a:rPr lang="en-US" sz="3600" i="1" dirty="0">
                <a:solidFill>
                  <a:srgbClr val="000000"/>
                </a:solidFill>
                <a:latin typeface="+mj-lt"/>
                <a:ea typeface="Calibri"/>
                <a:cs typeface="Times New Roman" panose="02020603050405020304" pitchFamily="18" charset="0"/>
                <a:sym typeface="Calibri"/>
              </a:rPr>
              <a:t> Tú Nam</a:t>
            </a:r>
            <a:endParaRPr sz="3600" i="1" dirty="0">
              <a:latin typeface="+mj-lt"/>
              <a:cs typeface="Times New Roman" panose="02020603050405020304" pitchFamily="18" charset="0"/>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445" name="Google Shape;445;p11"/>
          <p:cNvGrpSpPr/>
          <p:nvPr/>
        </p:nvGrpSpPr>
        <p:grpSpPr>
          <a:xfrm>
            <a:off x="0" y="348302"/>
            <a:ext cx="3626603" cy="1160457"/>
            <a:chOff x="0" y="348303"/>
            <a:chExt cx="3626603" cy="690904"/>
          </a:xfrm>
        </p:grpSpPr>
        <p:pic>
          <p:nvPicPr>
            <p:cNvPr id="446" name="Google Shape;446;p11"/>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47" name="Google Shape;447;p11"/>
            <p:cNvSpPr txBox="1"/>
            <p:nvPr/>
          </p:nvSpPr>
          <p:spPr>
            <a:xfrm>
              <a:off x="0" y="483027"/>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Từ khó</a:t>
              </a:r>
              <a:endParaRPr sz="4000" b="1">
                <a:solidFill>
                  <a:srgbClr val="FF0000"/>
                </a:solidFill>
                <a:latin typeface="+mj-lt"/>
                <a:ea typeface="Arial"/>
                <a:cs typeface="Arial"/>
                <a:sym typeface="Arial"/>
              </a:endParaRPr>
            </a:p>
          </p:txBody>
        </p:sp>
      </p:grpSp>
      <p:pic>
        <p:nvPicPr>
          <p:cNvPr id="448" name="Google Shape;448;p11"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449" name="Google Shape;449;p11"/>
          <p:cNvPicPr preferRelativeResize="0"/>
          <p:nvPr/>
        </p:nvPicPr>
        <p:blipFill rotWithShape="1">
          <a:blip r:embed="rId6">
            <a:alphaModFix/>
          </a:blip>
          <a:srcRect/>
          <a:stretch/>
        </p:blipFill>
        <p:spPr>
          <a:xfrm>
            <a:off x="5075320" y="426990"/>
            <a:ext cx="6349764" cy="5010249"/>
          </a:xfrm>
          <a:prstGeom prst="rect">
            <a:avLst/>
          </a:prstGeom>
          <a:noFill/>
          <a:ln>
            <a:noFill/>
          </a:ln>
        </p:spPr>
      </p:pic>
      <p:sp>
        <p:nvSpPr>
          <p:cNvPr id="450" name="Google Shape;450;p11"/>
          <p:cNvSpPr/>
          <p:nvPr/>
        </p:nvSpPr>
        <p:spPr>
          <a:xfrm>
            <a:off x="7004568" y="1124039"/>
            <a:ext cx="310299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sừng</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sững</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1" name="Google Shape;451;p11"/>
          <p:cNvSpPr/>
          <p:nvPr/>
        </p:nvSpPr>
        <p:spPr>
          <a:xfrm>
            <a:off x="7135041" y="2068919"/>
            <a:ext cx="28938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búp</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nõn</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2" name="Google Shape;452;p11"/>
          <p:cNvSpPr/>
          <p:nvPr/>
        </p:nvSpPr>
        <p:spPr>
          <a:xfrm>
            <a:off x="7004568" y="3004362"/>
            <a:ext cx="246894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sáo</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sậu</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3" name="Google Shape;453;p11"/>
          <p:cNvSpPr/>
          <p:nvPr/>
        </p:nvSpPr>
        <p:spPr>
          <a:xfrm>
            <a:off x="7034530" y="4086131"/>
            <a:ext cx="256352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lũ</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lũ</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500"/>
                                        <p:tgtEl>
                                          <p:spTgt spid="4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2"/>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459" name="Google Shape;459;p12"/>
          <p:cNvPicPr preferRelativeResize="0"/>
          <p:nvPr/>
        </p:nvPicPr>
        <p:blipFill rotWithShape="1">
          <a:blip r:embed="rId4">
            <a:alphaModFix/>
          </a:blip>
          <a:srcRect/>
          <a:stretch/>
        </p:blipFill>
        <p:spPr>
          <a:xfrm flipH="1">
            <a:off x="148442" y="971681"/>
            <a:ext cx="12192000" cy="4572000"/>
          </a:xfrm>
          <a:prstGeom prst="rect">
            <a:avLst/>
          </a:prstGeom>
          <a:noFill/>
          <a:ln>
            <a:noFill/>
          </a:ln>
        </p:spPr>
      </p:pic>
      <p:grpSp>
        <p:nvGrpSpPr>
          <p:cNvPr id="460" name="Google Shape;460;p12"/>
          <p:cNvGrpSpPr/>
          <p:nvPr/>
        </p:nvGrpSpPr>
        <p:grpSpPr>
          <a:xfrm>
            <a:off x="11289" y="348302"/>
            <a:ext cx="3626603" cy="1160457"/>
            <a:chOff x="11289" y="348303"/>
            <a:chExt cx="3626603" cy="690904"/>
          </a:xfrm>
        </p:grpSpPr>
        <p:pic>
          <p:nvPicPr>
            <p:cNvPr id="461" name="Google Shape;461;p12"/>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462" name="Google Shape;462;p12"/>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Câu </a:t>
              </a:r>
              <a:r>
                <a:rPr lang="en-US" sz="4000" b="1">
                  <a:solidFill>
                    <a:srgbClr val="FF0000"/>
                  </a:solidFill>
                  <a:latin typeface="Times New Roman" panose="02020603050405020304" pitchFamily="18" charset="0"/>
                  <a:cs typeface="Times New Roman" panose="02020603050405020304" pitchFamily="18" charset="0"/>
                  <a:sym typeface="Arial"/>
                </a:rPr>
                <a:t>dài</a:t>
              </a:r>
              <a:endParaRPr sz="40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463" name="Google Shape;463;p12"/>
          <p:cNvSpPr/>
          <p:nvPr/>
        </p:nvSpPr>
        <p:spPr>
          <a:xfrm>
            <a:off x="409856" y="1927497"/>
            <a:ext cx="195163" cy="267001"/>
          </a:xfrm>
          <a:prstGeom prst="ellipse">
            <a:avLst/>
          </a:prstGeom>
          <a:solidFill>
            <a:srgbClr val="41CF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4" name="Google Shape;464;p12"/>
          <p:cNvSpPr/>
          <p:nvPr/>
        </p:nvSpPr>
        <p:spPr>
          <a:xfrm>
            <a:off x="507438" y="1778196"/>
            <a:ext cx="11241212" cy="1569620"/>
          </a:xfrm>
          <a:prstGeom prst="rect">
            <a:avLst/>
          </a:prstGeom>
          <a:noFill/>
          <a:ln>
            <a:noFill/>
          </a:ln>
        </p:spPr>
        <p:txBody>
          <a:bodyPr spcFirstLastPara="1" wrap="square" lIns="91425" tIns="45700" rIns="91425" bIns="45700" anchor="t" anchorCtr="0">
            <a:spAutoFit/>
          </a:bodyPr>
          <a:lstStyle/>
          <a:p>
            <a:pPr lvl="0"/>
            <a:r>
              <a:rPr lang="en-US" sz="3200" i="1">
                <a:latin typeface="Times New Roman" panose="02020603050405020304" pitchFamily="18" charset="0"/>
                <a:cs typeface="Times New Roman" panose="02020603050405020304" pitchFamily="18" charset="0"/>
              </a:rPr>
              <a:t>Chào mào,  sáo sậu, sáo đen… đàn đàn lũ lũ bay đi bay về,  lượn lên lượn xuống.</a:t>
            </a:r>
            <a:br>
              <a:rPr lang="en-US" sz="3200" i="1">
                <a:latin typeface="Times New Roman" panose="02020603050405020304" pitchFamily="18" charset="0"/>
                <a:cs typeface="Times New Roman" panose="02020603050405020304" pitchFamily="18" charset="0"/>
              </a:rPr>
            </a:b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5" name="Google Shape;465;p12"/>
          <p:cNvCxnSpPr/>
          <p:nvPr/>
        </p:nvCxnSpPr>
        <p:spPr>
          <a:xfrm flipH="1">
            <a:off x="2395636" y="1769203"/>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6" name="Google Shape;466;p12"/>
          <p:cNvCxnSpPr/>
          <p:nvPr/>
        </p:nvCxnSpPr>
        <p:spPr>
          <a:xfrm flipH="1">
            <a:off x="3862776" y="17021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7" name="Google Shape;467;p12"/>
          <p:cNvCxnSpPr/>
          <p:nvPr/>
        </p:nvCxnSpPr>
        <p:spPr>
          <a:xfrm flipH="1">
            <a:off x="5662991" y="1707630"/>
            <a:ext cx="154983" cy="584775"/>
          </a:xfrm>
          <a:prstGeom prst="straightConnector1">
            <a:avLst/>
          </a:prstGeom>
          <a:noFill/>
          <a:ln w="38100" cap="flat" cmpd="sng">
            <a:solidFill>
              <a:schemeClr val="accent2"/>
            </a:solidFill>
            <a:prstDash val="solid"/>
            <a:miter lim="800000"/>
            <a:headEnd type="none" w="sm" len="sm"/>
            <a:tailEnd type="none" w="sm" len="sm"/>
          </a:ln>
        </p:spPr>
      </p:cxnSp>
      <p:sp>
        <p:nvSpPr>
          <p:cNvPr id="468" name="Google Shape;468;p12"/>
          <p:cNvSpPr/>
          <p:nvPr/>
        </p:nvSpPr>
        <p:spPr>
          <a:xfrm>
            <a:off x="370285" y="3175247"/>
            <a:ext cx="234734" cy="246240"/>
          </a:xfrm>
          <a:prstGeom prst="ellipse">
            <a:avLst/>
          </a:prstGeom>
          <a:solidFill>
            <a:srgbClr val="FFC78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9" name="Google Shape;469;p12"/>
          <p:cNvSpPr/>
          <p:nvPr/>
        </p:nvSpPr>
        <p:spPr>
          <a:xfrm>
            <a:off x="583853" y="3084622"/>
            <a:ext cx="11185964" cy="1077178"/>
          </a:xfrm>
          <a:prstGeom prst="rect">
            <a:avLst/>
          </a:prstGeom>
          <a:noFill/>
          <a:ln>
            <a:noFill/>
          </a:ln>
        </p:spPr>
        <p:txBody>
          <a:bodyPr spcFirstLastPara="1" wrap="square" lIns="91425" tIns="45700" rIns="91425" bIns="45700" anchor="t" anchorCtr="0">
            <a:spAutoFit/>
          </a:bodyPr>
          <a:lstStyle/>
          <a:p>
            <a:r>
              <a:rPr lang="vi-VN" sz="3200" i="1">
                <a:latin typeface="+mj-lt"/>
              </a:rPr>
              <a:t>Cây đứng im,</a:t>
            </a:r>
            <a:r>
              <a:rPr lang="en-US" sz="3200" i="1">
                <a:latin typeface="+mj-lt"/>
              </a:rPr>
              <a:t> </a:t>
            </a:r>
            <a:r>
              <a:rPr lang="vi-VN" sz="3200" i="1">
                <a:latin typeface="+mj-lt"/>
              </a:rPr>
              <a:t>cao lớn, hiền lành, làm tiêu cho những con đò cập bến và cho những đứa con về thăm quê mẹ.</a:t>
            </a:r>
            <a:endParaRPr lang="en-US" sz="3200">
              <a:latin typeface="+mj-lt"/>
            </a:endParaRPr>
          </a:p>
        </p:txBody>
      </p:sp>
      <p:cxnSp>
        <p:nvCxnSpPr>
          <p:cNvPr id="470" name="Google Shape;470;p12"/>
          <p:cNvCxnSpPr/>
          <p:nvPr/>
        </p:nvCxnSpPr>
        <p:spPr>
          <a:xfrm flipH="1">
            <a:off x="7072143" y="169333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1" name="Google Shape;471;p12"/>
          <p:cNvCxnSpPr/>
          <p:nvPr/>
        </p:nvCxnSpPr>
        <p:spPr>
          <a:xfrm flipH="1">
            <a:off x="7904800" y="1664054"/>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2" name="Google Shape;472;p12"/>
          <p:cNvCxnSpPr/>
          <p:nvPr/>
        </p:nvCxnSpPr>
        <p:spPr>
          <a:xfrm flipH="1">
            <a:off x="10348763" y="16869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5" name="Google Shape;475;p12"/>
          <p:cNvCxnSpPr/>
          <p:nvPr/>
        </p:nvCxnSpPr>
        <p:spPr>
          <a:xfrm flipH="1">
            <a:off x="3148465" y="224259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6" name="Google Shape;476;p12"/>
          <p:cNvCxnSpPr/>
          <p:nvPr/>
        </p:nvCxnSpPr>
        <p:spPr>
          <a:xfrm flipH="1">
            <a:off x="3193860" y="2267007"/>
            <a:ext cx="154983" cy="584775"/>
          </a:xfrm>
          <a:prstGeom prst="straightConnector1">
            <a:avLst/>
          </a:prstGeom>
          <a:noFill/>
          <a:ln w="38100" cap="flat" cmpd="sng">
            <a:solidFill>
              <a:schemeClr val="accent2"/>
            </a:solidFill>
            <a:prstDash val="solid"/>
            <a:miter lim="800000"/>
            <a:headEnd type="none" w="sm" len="sm"/>
            <a:tailEnd type="none" w="sm" len="sm"/>
          </a:ln>
        </p:spPr>
      </p:cxnSp>
      <p:pic>
        <p:nvPicPr>
          <p:cNvPr id="477" name="Google Shape;477;p12" descr="Pinkfong YouTube"/>
          <p:cNvPicPr preferRelativeResize="0"/>
          <p:nvPr/>
        </p:nvPicPr>
        <p:blipFill rotWithShape="1">
          <a:blip r:embed="rId6">
            <a:alphaModFix/>
          </a:blip>
          <a:srcRect/>
          <a:stretch/>
        </p:blipFill>
        <p:spPr>
          <a:xfrm>
            <a:off x="10332720" y="4452292"/>
            <a:ext cx="1710838" cy="2467208"/>
          </a:xfrm>
          <a:prstGeom prst="rect">
            <a:avLst/>
          </a:prstGeom>
          <a:noFill/>
          <a:ln>
            <a:noFill/>
          </a:ln>
        </p:spPr>
      </p:pic>
      <p:cxnSp>
        <p:nvCxnSpPr>
          <p:cNvPr id="22" name="Google Shape;465;p12"/>
          <p:cNvCxnSpPr/>
          <p:nvPr/>
        </p:nvCxnSpPr>
        <p:spPr>
          <a:xfrm flipH="1">
            <a:off x="2901998" y="302312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3" name="Google Shape;465;p12"/>
          <p:cNvCxnSpPr/>
          <p:nvPr/>
        </p:nvCxnSpPr>
        <p:spPr>
          <a:xfrm flipH="1">
            <a:off x="4308010"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465;p12"/>
          <p:cNvCxnSpPr/>
          <p:nvPr/>
        </p:nvCxnSpPr>
        <p:spPr>
          <a:xfrm flipH="1">
            <a:off x="6029797"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5" name="Google Shape;465;p12"/>
          <p:cNvCxnSpPr/>
          <p:nvPr/>
        </p:nvCxnSpPr>
        <p:spPr>
          <a:xfrm flipH="1">
            <a:off x="1257702" y="358065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6" name="Google Shape;475;p12"/>
          <p:cNvCxnSpPr/>
          <p:nvPr/>
        </p:nvCxnSpPr>
        <p:spPr>
          <a:xfrm flipH="1">
            <a:off x="7760479" y="3601061"/>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7" name="Google Shape;476;p12"/>
          <p:cNvCxnSpPr/>
          <p:nvPr/>
        </p:nvCxnSpPr>
        <p:spPr>
          <a:xfrm flipH="1">
            <a:off x="7837971" y="3589280"/>
            <a:ext cx="154983" cy="584775"/>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barn(inVertical)">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wipe(down)">
                                      <p:cBhvr>
                                        <p:cTn id="28" dur="500"/>
                                        <p:tgtEl>
                                          <p:spTgt spid="47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3|0.4|0.4|0.4|0.5|0.4|0.3"/>
</p:tagLst>
</file>

<file path=ppt/tags/tag4.xml><?xml version="1.0" encoding="utf-8"?>
<p:tagLst xmlns:a="http://schemas.openxmlformats.org/drawingml/2006/main" xmlns:r="http://schemas.openxmlformats.org/officeDocument/2006/relationships" xmlns:p="http://schemas.openxmlformats.org/presentationml/2006/main">
  <p:tag name="TIMING" val="|0.3|0.4|0.4|0.4|0.5|0.4|0.3"/>
</p:tagLst>
</file>

<file path=ppt/tags/tag5.xml><?xml version="1.0" encoding="utf-8"?>
<p:tagLst xmlns:a="http://schemas.openxmlformats.org/drawingml/2006/main" xmlns:r="http://schemas.openxmlformats.org/officeDocument/2006/relationships" xmlns:p="http://schemas.openxmlformats.org/presentationml/2006/main">
  <p:tag name="TIMING" val="|0.3|0.4|0.4|0.4|0.5|0.4|0.3"/>
</p:tagLst>
</file>

<file path=ppt/tags/tag6.xml><?xml version="1.0" encoding="utf-8"?>
<p:tagLst xmlns:a="http://schemas.openxmlformats.org/drawingml/2006/main" xmlns:r="http://schemas.openxmlformats.org/officeDocument/2006/relationships" xmlns:p="http://schemas.openxmlformats.org/presentationml/2006/main">
  <p:tag name="TIMING" val="|0.3|0.4|0.4|0.4|0.5|0.4|0.3"/>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0.3|0.4|0.4|0.4|0.5|0.4|0.3"/>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1239</Words>
  <Application>Microsoft Office PowerPoint</Application>
  <PresentationFormat>Widescreen</PresentationFormat>
  <Paragraphs>102</Paragraphs>
  <Slides>31</Slides>
  <Notes>20</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微软雅黑</vt:lpstr>
      <vt:lpstr>Coiny</vt:lpstr>
      <vt:lpstr>Calibri</vt:lpstr>
      <vt:lpstr>Questrial</vt:lpstr>
      <vt:lpstr>Odibee Sans</vt:lpstr>
      <vt:lpstr>inpin heiti</vt:lpstr>
      <vt:lpstr>Arial</vt:lpstr>
      <vt:lpstr>Times New Roman</vt:lpstr>
      <vt:lpstr>Pattaya</vt:lpstr>
      <vt:lpstr>Fleur De Leah</vt:lpstr>
      <vt:lpstr>HP001 4 hàng</vt:lpstr>
      <vt:lpstr>宋体</vt:lpstr>
      <vt:lpstr>HP001</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Admin</cp:lastModifiedBy>
  <cp:revision>19</cp:revision>
  <dcterms:created xsi:type="dcterms:W3CDTF">2022-06-20T17:20:13Z</dcterms:created>
  <dcterms:modified xsi:type="dcterms:W3CDTF">2023-02-04T03:33:55Z</dcterms:modified>
</cp:coreProperties>
</file>